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8" r:id="rId3"/>
    <p:sldId id="259" r:id="rId4"/>
    <p:sldId id="260" r:id="rId5"/>
    <p:sldId id="261" r:id="rId6"/>
    <p:sldId id="257" r:id="rId7"/>
    <p:sldId id="262" r:id="rId8"/>
    <p:sldId id="265" r:id="rId9"/>
    <p:sldId id="264" r:id="rId10"/>
    <p:sldId id="293" r:id="rId11"/>
    <p:sldId id="263" r:id="rId12"/>
    <p:sldId id="286" r:id="rId13"/>
    <p:sldId id="294" r:id="rId14"/>
    <p:sldId id="295" r:id="rId15"/>
    <p:sldId id="287" r:id="rId16"/>
    <p:sldId id="296" r:id="rId17"/>
    <p:sldId id="266" r:id="rId18"/>
    <p:sldId id="297" r:id="rId19"/>
    <p:sldId id="284"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ED8"/>
    <a:srgbClr val="8D42C6"/>
    <a:srgbClr val="FF00FF"/>
    <a:srgbClr val="FF9933"/>
    <a:srgbClr val="FF9900"/>
    <a:srgbClr val="0000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B8B5A78-AFE9-4F46-AD39-29939810C814}" type="datetimeFigureOut">
              <a:rPr lang="en-US" smtClean="0"/>
              <a:t>3/30/2018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951E38F-4AEE-4501-9055-98CB01C7EAD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8B5A78-AFE9-4F46-AD39-29939810C81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1E38F-4AEE-4501-9055-98CB01C7EA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8B5A78-AFE9-4F46-AD39-29939810C81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1E38F-4AEE-4501-9055-98CB01C7EA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B8B5A78-AFE9-4F46-AD39-29939810C81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1E38F-4AEE-4501-9055-98CB01C7EAD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8B5A78-AFE9-4F46-AD39-29939810C814}" type="datetimeFigureOut">
              <a:rPr lang="en-US" smtClean="0"/>
              <a:t>3/30/2018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951E38F-4AEE-4501-9055-98CB01C7EAD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8B5A78-AFE9-4F46-AD39-29939810C81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1E38F-4AEE-4501-9055-98CB01C7EAD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B8B5A78-AFE9-4F46-AD39-29939810C814}"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1E38F-4AEE-4501-9055-98CB01C7EAD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8B5A78-AFE9-4F46-AD39-29939810C814}"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1E38F-4AEE-4501-9055-98CB01C7EA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B5A78-AFE9-4F46-AD39-29939810C814}"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1E38F-4AEE-4501-9055-98CB01C7EA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8B5A78-AFE9-4F46-AD39-29939810C81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1E38F-4AEE-4501-9055-98CB01C7EAD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8B5A78-AFE9-4F46-AD39-29939810C814}" type="datetimeFigureOut">
              <a:rPr lang="en-US" smtClean="0"/>
              <a:t>3/30/2018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951E38F-4AEE-4501-9055-98CB01C7EAD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B8B5A78-AFE9-4F46-AD39-29939810C814}" type="datetimeFigureOut">
              <a:rPr lang="en-US" smtClean="0"/>
              <a:t>3/30/2018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951E38F-4AEE-4501-9055-98CB01C7EA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200400"/>
            <a:ext cx="8458200" cy="3352800"/>
          </a:xfrm>
        </p:spPr>
        <p:txBody>
          <a:bodyPr/>
          <a:lstStyle/>
          <a:p>
            <a:endParaRPr lang="en-US" dirty="0"/>
          </a:p>
        </p:txBody>
      </p:sp>
      <p:sp>
        <p:nvSpPr>
          <p:cNvPr id="2" name="Title 1"/>
          <p:cNvSpPr>
            <a:spLocks noGrp="1"/>
          </p:cNvSpPr>
          <p:nvPr>
            <p:ph type="ctrTitle"/>
          </p:nvPr>
        </p:nvSpPr>
        <p:spPr>
          <a:xfrm>
            <a:off x="228600" y="838200"/>
            <a:ext cx="8534400" cy="1295400"/>
          </a:xfrm>
        </p:spPr>
        <p:txBody>
          <a:bodyPr>
            <a:normAutofit fontScale="90000"/>
          </a:bodyPr>
          <a:lstStyle/>
          <a:p>
            <a:r>
              <a:rPr lang="en-US" sz="6700" b="1" dirty="0" smtClean="0">
                <a:solidFill>
                  <a:schemeClr val="accent1"/>
                </a:solidFill>
                <a:latin typeface="Times New Roman" panose="02020603050405020304" pitchFamily="18" charset="0"/>
                <a:cs typeface="Times New Roman" panose="02020603050405020304" pitchFamily="18" charset="0"/>
              </a:rPr>
              <a:t>Archives Alive! </a:t>
            </a:r>
            <a:r>
              <a:rPr lang="en-US" sz="6000" b="1" dirty="0" smtClean="0">
                <a:solidFill>
                  <a:srgbClr val="FF0000"/>
                </a:solidFill>
                <a:latin typeface="Times New Roman" panose="02020603050405020304" pitchFamily="18" charset="0"/>
                <a:cs typeface="Times New Roman" panose="02020603050405020304" pitchFamily="18" charset="0"/>
              </a:rPr>
              <a:t/>
            </a:r>
            <a:br>
              <a:rPr lang="en-US" sz="6000" b="1" dirty="0" smtClean="0">
                <a:solidFill>
                  <a:srgbClr val="FF0000"/>
                </a:solidFill>
                <a:latin typeface="Times New Roman" panose="02020603050405020304" pitchFamily="18" charset="0"/>
                <a:cs typeface="Times New Roman" panose="02020603050405020304" pitchFamily="18" charset="0"/>
              </a:rPr>
            </a:br>
            <a:r>
              <a:rPr lang="en-US" sz="4400" b="1" dirty="0" smtClean="0">
                <a:solidFill>
                  <a:schemeClr val="tx1"/>
                </a:solidFill>
                <a:latin typeface="Times New Roman" panose="02020603050405020304" pitchFamily="18" charset="0"/>
                <a:cs typeface="Times New Roman" panose="02020603050405020304" pitchFamily="18" charset="0"/>
              </a:rPr>
              <a:t/>
            </a:r>
            <a:br>
              <a:rPr lang="en-US" sz="4400" b="1" dirty="0" smtClean="0">
                <a:solidFill>
                  <a:schemeClr val="tx1"/>
                </a:solidFill>
                <a:latin typeface="Times New Roman" panose="02020603050405020304" pitchFamily="18" charset="0"/>
                <a:cs typeface="Times New Roman" panose="02020603050405020304" pitchFamily="18" charset="0"/>
              </a:rPr>
            </a:br>
            <a:r>
              <a:rPr lang="en-US" sz="3300" b="1" dirty="0">
                <a:solidFill>
                  <a:schemeClr val="bg1"/>
                </a:solidFill>
                <a:latin typeface="Times New Roman" panose="02020603050405020304" pitchFamily="18" charset="0"/>
                <a:cs typeface="Times New Roman" panose="02020603050405020304" pitchFamily="18" charset="0"/>
              </a:rPr>
              <a:t>Unit </a:t>
            </a:r>
            <a:r>
              <a:rPr lang="en-US" sz="3300" b="1" dirty="0" smtClean="0">
                <a:solidFill>
                  <a:schemeClr val="bg1"/>
                </a:solidFill>
                <a:latin typeface="Times New Roman" panose="02020603050405020304" pitchFamily="18" charset="0"/>
                <a:cs typeface="Times New Roman" panose="02020603050405020304" pitchFamily="18" charset="0"/>
              </a:rPr>
              <a:t>IV:  </a:t>
            </a:r>
            <a:r>
              <a:rPr lang="en-US" sz="3300" b="1" dirty="0">
                <a:solidFill>
                  <a:schemeClr val="bg1"/>
                </a:solidFill>
                <a:latin typeface="Times New Roman" panose="02020603050405020304" pitchFamily="18" charset="0"/>
                <a:cs typeface="Times New Roman" panose="02020603050405020304" pitchFamily="18" charset="0"/>
              </a:rPr>
              <a:t>The Women of  Cumberland County, Holocaust Survivors and the Settlement of  Japanese Americans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7924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34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b="1" dirty="0">
                <a:solidFill>
                  <a:schemeClr val="accent1"/>
                </a:solidFill>
                <a:latin typeface="Times New Roman" panose="02020603050405020304" pitchFamily="18" charset="0"/>
                <a:cs typeface="Times New Roman" panose="02020603050405020304" pitchFamily="18" charset="0"/>
              </a:rPr>
              <a:t>Japanese American </a:t>
            </a:r>
            <a:r>
              <a:rPr lang="en-US" b="1" dirty="0" smtClean="0">
                <a:solidFill>
                  <a:schemeClr val="accent1"/>
                </a:solidFill>
                <a:latin typeface="Times New Roman" panose="02020603050405020304" pitchFamily="18" charset="0"/>
                <a:cs typeface="Times New Roman" panose="02020603050405020304" pitchFamily="18" charset="0"/>
              </a:rPr>
              <a:t>Internment</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295400"/>
            <a:ext cx="8382000" cy="2438400"/>
          </a:xfrm>
          <a:solidFill>
            <a:srgbClr val="00B0F0"/>
          </a:solidFill>
        </p:spPr>
        <p:txBody>
          <a:bodyPr>
            <a:noAutofit/>
          </a:bodyPr>
          <a:lstStyle/>
          <a:p>
            <a:pPr marL="0" indent="0">
              <a:buNone/>
            </a:pPr>
            <a:r>
              <a:rPr lang="en-US" sz="1900" dirty="0">
                <a:latin typeface="Times New Roman" panose="02020603050405020304" pitchFamily="18" charset="0"/>
                <a:cs typeface="Times New Roman" panose="02020603050405020304" pitchFamily="18" charset="0"/>
              </a:rPr>
              <a:t>At the time of the Pearl Harbor attack, approximately 125,000 Japanese Americans lived on the mainland in the United States. About 200,000 immigrated to Hawaii, then a U.S. territory. Some were first-generation Japanese Americans, known as </a:t>
            </a:r>
            <a:r>
              <a:rPr lang="en-US" sz="1900" dirty="0" err="1">
                <a:latin typeface="Times New Roman" panose="02020603050405020304" pitchFamily="18" charset="0"/>
                <a:cs typeface="Times New Roman" panose="02020603050405020304" pitchFamily="18" charset="0"/>
              </a:rPr>
              <a:t>Issei</a:t>
            </a:r>
            <a:r>
              <a:rPr lang="en-US" sz="1900" dirty="0">
                <a:latin typeface="Times New Roman" panose="02020603050405020304" pitchFamily="18" charset="0"/>
                <a:cs typeface="Times New Roman" panose="02020603050405020304" pitchFamily="18" charset="0"/>
              </a:rPr>
              <a:t>, who had emigrated from Japan and were not eligible for U.S. citizenship. About 80,000 of them were second-generation individuals born in the United States (Nisei), who were U.S. citizens. Whereas many </a:t>
            </a:r>
            <a:r>
              <a:rPr lang="en-US" sz="1900" dirty="0" err="1">
                <a:latin typeface="Times New Roman" panose="02020603050405020304" pitchFamily="18" charset="0"/>
                <a:cs typeface="Times New Roman" panose="02020603050405020304" pitchFamily="18" charset="0"/>
              </a:rPr>
              <a:t>Issei</a:t>
            </a:r>
            <a:r>
              <a:rPr lang="en-US" sz="1900" dirty="0">
                <a:latin typeface="Times New Roman" panose="02020603050405020304" pitchFamily="18" charset="0"/>
                <a:cs typeface="Times New Roman" panose="02020603050405020304" pitchFamily="18" charset="0"/>
              </a:rPr>
              <a:t> retained their Japanese character and culture, Nisei generally acted and thought of themselves as thoroughly American.</a:t>
            </a:r>
          </a:p>
        </p:txBody>
      </p:sp>
      <p:sp>
        <p:nvSpPr>
          <p:cNvPr id="6" name="Rectangle 5"/>
          <p:cNvSpPr/>
          <p:nvPr/>
        </p:nvSpPr>
        <p:spPr>
          <a:xfrm>
            <a:off x="457200" y="3886200"/>
            <a:ext cx="8382000" cy="2246769"/>
          </a:xfrm>
          <a:prstGeom prst="rect">
            <a:avLst/>
          </a:prstGeom>
          <a:solidFill>
            <a:srgbClr val="FFC000"/>
          </a:solidFill>
        </p:spPr>
        <p:txBody>
          <a:bodyPr wrap="square">
            <a:spAutoFit/>
          </a:bodyPr>
          <a:lstStyle/>
          <a:p>
            <a:r>
              <a:rPr lang="en-US" sz="2000" dirty="0">
                <a:latin typeface="Times New Roman" panose="02020603050405020304" pitchFamily="18" charset="0"/>
                <a:cs typeface="Times New Roman" panose="02020603050405020304" pitchFamily="18" charset="0"/>
              </a:rPr>
              <a:t>In early February 1942, the War Department created 12 restricted zones along the Pacific coast and established nighttime curfews for Japanese Americans within them. Individuals who broke curfew were subject to immediate arrest. The nation’s political leaders still debated the question of relocation, but the issue was soon decided. On February 19, 1942, Pres. Franklin D. Roosevelt signed Executive Order 9066, which gave the U.S. military authority to exclude any persons from designated areas.</a:t>
            </a:r>
          </a:p>
        </p:txBody>
      </p:sp>
    </p:spTree>
    <p:extLst>
      <p:ext uri="{BB962C8B-B14F-4D97-AF65-F5344CB8AC3E}">
        <p14:creationId xmlns:p14="http://schemas.microsoft.com/office/powerpoint/2010/main" val="3006043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68" y="609600"/>
            <a:ext cx="8545032" cy="685800"/>
          </a:xfrm>
        </p:spPr>
        <p:txBody>
          <a:bodyPr>
            <a:noAutofit/>
          </a:bodyPr>
          <a:lstStyle/>
          <a:p>
            <a:pPr algn="ctr"/>
            <a:r>
              <a:rPr lang="en-US" sz="3200" b="1" dirty="0" smtClean="0">
                <a:solidFill>
                  <a:schemeClr val="accent1"/>
                </a:solidFill>
                <a:latin typeface="Times New Roman" panose="02020603050405020304" pitchFamily="18" charset="0"/>
                <a:cs typeface="Times New Roman" panose="02020603050405020304" pitchFamily="18" charset="0"/>
              </a:rPr>
              <a:t>Japanese-American Settlement </a:t>
            </a:r>
            <a:br>
              <a:rPr lang="en-US" sz="3200" b="1" dirty="0" smtClean="0">
                <a:solidFill>
                  <a:schemeClr val="accent1"/>
                </a:solidFill>
                <a:latin typeface="Times New Roman" panose="02020603050405020304" pitchFamily="18" charset="0"/>
                <a:cs typeface="Times New Roman" panose="02020603050405020304" pitchFamily="18" charset="0"/>
              </a:rPr>
            </a:br>
            <a:r>
              <a:rPr lang="en-US" sz="3200" b="1" dirty="0" smtClean="0">
                <a:solidFill>
                  <a:schemeClr val="accent1"/>
                </a:solidFill>
                <a:latin typeface="Times New Roman" panose="02020603050405020304" pitchFamily="18" charset="0"/>
                <a:cs typeface="Times New Roman" panose="02020603050405020304" pitchFamily="18" charset="0"/>
              </a:rPr>
              <a:t>in Cumberland County</a:t>
            </a:r>
            <a:endParaRPr lang="en-US" sz="3200"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84544" y="1295400"/>
            <a:ext cx="8454656" cy="2819400"/>
          </a:xfrm>
          <a:solidFill>
            <a:srgbClr val="00B0F0"/>
          </a:solidFill>
        </p:spPr>
        <p:txBody>
          <a:bodyPr>
            <a:no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Charles F. Seabrook </a:t>
            </a:r>
            <a:r>
              <a:rPr lang="en-US" sz="2000" dirty="0">
                <a:latin typeface="Times New Roman" panose="02020603050405020304" pitchFamily="18" charset="0"/>
                <a:cs typeface="Times New Roman" panose="02020603050405020304" pitchFamily="18" charset="0"/>
              </a:rPr>
              <a:t>and his three sons ran a frozen foods business in </a:t>
            </a:r>
            <a:r>
              <a:rPr lang="en-US" sz="2000" b="1" dirty="0">
                <a:solidFill>
                  <a:srgbClr val="FF0000"/>
                </a:solidFill>
                <a:latin typeface="Times New Roman" panose="02020603050405020304" pitchFamily="18" charset="0"/>
                <a:cs typeface="Times New Roman" panose="02020603050405020304" pitchFamily="18" charset="0"/>
              </a:rPr>
              <a:t>Seabrook</a:t>
            </a:r>
            <a:r>
              <a:rPr lang="en-US" sz="2000" dirty="0">
                <a:latin typeface="Times New Roman" panose="02020603050405020304" pitchFamily="18" charset="0"/>
                <a:cs typeface="Times New Roman" panose="02020603050405020304" pitchFamily="18" charset="0"/>
              </a:rPr>
              <a:t>. During World War II, they faced a labor shortage for their food processing plants. Japanese-Americans came not looking for prosperity, but for escape from the internment camps where they were unfairly imprisoned during World War II</a:t>
            </a:r>
            <a:r>
              <a:rPr lang="en-US" sz="2000" dirty="0" smtClean="0">
                <a:latin typeface="Times New Roman" panose="02020603050405020304" pitchFamily="18" charset="0"/>
                <a:cs typeface="Times New Roman" panose="02020603050405020304" pitchFamily="18" charset="0"/>
              </a:rPr>
              <a:t>. This </a:t>
            </a:r>
            <a:r>
              <a:rPr lang="en-US" sz="2000" dirty="0">
                <a:latin typeface="Times New Roman" panose="02020603050405020304" pitchFamily="18" charset="0"/>
                <a:cs typeface="Times New Roman" panose="02020603050405020304" pitchFamily="18" charset="0"/>
              </a:rPr>
              <a:t>led the company to recruit interned Japanese Americans starting in late 1943 and to bring in after the </a:t>
            </a:r>
            <a:r>
              <a:rPr lang="en-US" sz="2000" dirty="0" smtClean="0">
                <a:latin typeface="Times New Roman" panose="02020603050405020304" pitchFamily="18" charset="0"/>
                <a:cs typeface="Times New Roman" panose="02020603050405020304" pitchFamily="18" charset="0"/>
              </a:rPr>
              <a:t>war. Within </a:t>
            </a:r>
            <a:r>
              <a:rPr lang="en-US" sz="2000" dirty="0">
                <a:latin typeface="Times New Roman" panose="02020603050405020304" pitchFamily="18" charset="0"/>
                <a:cs typeface="Times New Roman" panose="02020603050405020304" pitchFamily="18" charset="0"/>
              </a:rPr>
              <a:t>a year, nearly 1,000 workers had relocated to Seabrook from Japanese American internment camps, and the total number of Japanese Americans resettled there reached close to 3,000. </a:t>
            </a:r>
          </a:p>
        </p:txBody>
      </p:sp>
      <p:sp>
        <p:nvSpPr>
          <p:cNvPr id="5" name="Rectangle 4"/>
          <p:cNvSpPr/>
          <p:nvPr/>
        </p:nvSpPr>
        <p:spPr>
          <a:xfrm>
            <a:off x="381000" y="4191000"/>
            <a:ext cx="8458200" cy="2246769"/>
          </a:xfrm>
          <a:prstGeom prst="rect">
            <a:avLst/>
          </a:prstGeom>
          <a:solidFill>
            <a:srgbClr val="FFC000"/>
          </a:solidFill>
        </p:spPr>
        <p:txBody>
          <a:bodyPr wrap="square">
            <a:spAutoFit/>
          </a:bodyPr>
          <a:lstStyle/>
          <a:p>
            <a:r>
              <a:rPr lang="en-US" sz="2000" dirty="0">
                <a:latin typeface="Times New Roman" panose="02020603050405020304" pitchFamily="18" charset="0"/>
                <a:cs typeface="Times New Roman" panose="02020603050405020304" pitchFamily="18" charset="0"/>
              </a:rPr>
              <a:t>Many transplanted families remained at Seabrook after the war where the company continued to grow and </a:t>
            </a:r>
            <a:r>
              <a:rPr lang="en-US" sz="2000" dirty="0" smtClean="0">
                <a:latin typeface="Times New Roman" panose="02020603050405020304" pitchFamily="18" charset="0"/>
                <a:cs typeface="Times New Roman" panose="02020603050405020304" pitchFamily="18" charset="0"/>
              </a:rPr>
              <a:t>prosper. They became </a:t>
            </a:r>
            <a:r>
              <a:rPr lang="en-US" sz="2000" dirty="0">
                <a:latin typeface="Times New Roman" panose="02020603050405020304" pitchFamily="18" charset="0"/>
                <a:cs typeface="Times New Roman" panose="02020603050405020304" pitchFamily="18" charset="0"/>
              </a:rPr>
              <a:t>prosperous, respected citizens, adding to the rich cultural fabric of Cumberland </a:t>
            </a:r>
            <a:r>
              <a:rPr lang="en-US" sz="2000" dirty="0" smtClean="0">
                <a:latin typeface="Times New Roman" panose="02020603050405020304" pitchFamily="18" charset="0"/>
                <a:cs typeface="Times New Roman" panose="02020603050405020304" pitchFamily="18" charset="0"/>
              </a:rPr>
              <a:t>County. After </a:t>
            </a:r>
            <a:r>
              <a:rPr lang="en-US" sz="2000" dirty="0">
                <a:latin typeface="Times New Roman" panose="02020603050405020304" pitchFamily="18" charset="0"/>
                <a:cs typeface="Times New Roman" panose="02020603050405020304" pitchFamily="18" charset="0"/>
              </a:rPr>
              <a:t>World War II, Seabrook Farms attracted another group, Estonians from Europe, displaced by Soviet occupation of their homeland. </a:t>
            </a:r>
            <a:r>
              <a:rPr lang="en-US" sz="2000" dirty="0" smtClean="0">
                <a:latin typeface="Times New Roman" panose="02020603050405020304" pitchFamily="18" charset="0"/>
                <a:cs typeface="Times New Roman" panose="02020603050405020304" pitchFamily="18" charset="0"/>
              </a:rPr>
              <a:t>Many </a:t>
            </a:r>
            <a:r>
              <a:rPr lang="en-US" sz="2000" dirty="0">
                <a:latin typeface="Times New Roman" panose="02020603050405020304" pitchFamily="18" charset="0"/>
                <a:cs typeface="Times New Roman" panose="02020603050405020304" pitchFamily="18" charset="0"/>
              </a:rPr>
              <a:t>transplanted families remained at Seabrook after the war where the company continued to grow and prosper.</a:t>
            </a:r>
          </a:p>
        </p:txBody>
      </p:sp>
    </p:spTree>
    <p:extLst>
      <p:ext uri="{BB962C8B-B14F-4D97-AF65-F5344CB8AC3E}">
        <p14:creationId xmlns:p14="http://schemas.microsoft.com/office/powerpoint/2010/main" val="3469426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63" y="228600"/>
            <a:ext cx="8229600" cy="609600"/>
          </a:xfrm>
        </p:spPr>
        <p:txBody>
          <a:bodyPr>
            <a:noAutofit/>
          </a:bodyPr>
          <a:lstStyle/>
          <a:p>
            <a:pPr algn="ctr"/>
            <a:r>
              <a:rPr lang="en-US" b="1" dirty="0">
                <a:solidFill>
                  <a:schemeClr val="accent1"/>
                </a:solidFill>
                <a:latin typeface="Times New Roman" panose="02020603050405020304" pitchFamily="18" charset="0"/>
                <a:cs typeface="Times New Roman" panose="02020603050405020304" pitchFamily="18" charset="0"/>
              </a:rPr>
              <a:t>Ellen </a:t>
            </a:r>
            <a:r>
              <a:rPr lang="en-US" b="1" dirty="0" smtClean="0">
                <a:solidFill>
                  <a:schemeClr val="accent1"/>
                </a:solidFill>
                <a:latin typeface="Times New Roman" panose="02020603050405020304" pitchFamily="18" charset="0"/>
                <a:cs typeface="Times New Roman" panose="02020603050405020304" pitchFamily="18" charset="0"/>
              </a:rPr>
              <a:t>Noguchi</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1763" y="2895600"/>
            <a:ext cx="8458200" cy="369332"/>
          </a:xfrm>
          <a:prstGeom prst="rect">
            <a:avLst/>
          </a:prstGeom>
          <a:solidFill>
            <a:schemeClr val="bg1"/>
          </a:solidFill>
        </p:spPr>
        <p:txBody>
          <a:bodyPr wrap="square">
            <a:spAutoFit/>
          </a:bodyPr>
          <a:lstStyle/>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916605" y="5213818"/>
            <a:ext cx="5334000" cy="646331"/>
          </a:xfrm>
          <a:prstGeom prst="rect">
            <a:avLst/>
          </a:prstGeom>
        </p:spPr>
        <p:txBody>
          <a:bodyPr wrap="square">
            <a:spAutoFit/>
          </a:bodyPr>
          <a:lstStyle/>
          <a:p>
            <a:endParaRPr lang="en-US" dirty="0"/>
          </a:p>
          <a:p>
            <a:r>
              <a:rPr lang="en-US" dirty="0"/>
              <a:t> </a:t>
            </a:r>
          </a:p>
        </p:txBody>
      </p:sp>
      <p:sp>
        <p:nvSpPr>
          <p:cNvPr id="3" name="Rectangle 2"/>
          <p:cNvSpPr/>
          <p:nvPr/>
        </p:nvSpPr>
        <p:spPr>
          <a:xfrm>
            <a:off x="685800" y="1048940"/>
            <a:ext cx="7848600" cy="3170099"/>
          </a:xfrm>
          <a:prstGeom prst="rect">
            <a:avLst/>
          </a:prstGeom>
          <a:solidFill>
            <a:srgbClr val="00B0F0"/>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Ellen Noguchi Nakamura</a:t>
            </a:r>
            <a:r>
              <a:rPr lang="en-US" sz="2000" dirty="0">
                <a:latin typeface="Times New Roman" panose="02020603050405020304" pitchFamily="18" charset="0"/>
                <a:cs typeface="Times New Roman" panose="02020603050405020304" pitchFamily="18" charset="0"/>
              </a:rPr>
              <a:t>, the first Japanese American woman to settle in Seabrook, has been a leader in her community for more than 50 </a:t>
            </a:r>
            <a:r>
              <a:rPr lang="en-US" sz="2000" dirty="0" smtClean="0">
                <a:latin typeface="Times New Roman" panose="02020603050405020304" pitchFamily="18" charset="0"/>
                <a:cs typeface="Times New Roman" panose="02020603050405020304" pitchFamily="18" charset="0"/>
              </a:rPr>
              <a:t>years. Born </a:t>
            </a:r>
            <a:r>
              <a:rPr lang="en-US" sz="2000" dirty="0">
                <a:latin typeface="Times New Roman" panose="02020603050405020304" pitchFamily="18" charset="0"/>
                <a:cs typeface="Times New Roman" panose="02020603050405020304" pitchFamily="18" charset="0"/>
              </a:rPr>
              <a:t>in 1919, she was raised on her parents’ Tulare, Calif., farm. In 1939, she graduated from college with a degree in </a:t>
            </a:r>
            <a:r>
              <a:rPr lang="en-US" sz="2000" dirty="0" smtClean="0">
                <a:latin typeface="Times New Roman" panose="02020603050405020304" pitchFamily="18" charset="0"/>
                <a:cs typeface="Times New Roman" panose="02020603050405020304" pitchFamily="18" charset="0"/>
              </a:rPr>
              <a:t>journalism. In </a:t>
            </a:r>
            <a:r>
              <a:rPr lang="en-US" sz="2000" dirty="0">
                <a:latin typeface="Times New Roman" panose="02020603050405020304" pitchFamily="18" charset="0"/>
                <a:cs typeface="Times New Roman" panose="02020603050405020304" pitchFamily="18" charset="0"/>
              </a:rPr>
              <a:t>early 1942, the path of Nakamura’s life changed with the signing of Executive Order No. 9066. During the early days of World War II, it gave the military authority to relocate Japanese Americans to 10 remote US internment camps in the </a:t>
            </a:r>
            <a:r>
              <a:rPr lang="en-US" sz="2000" dirty="0" smtClean="0">
                <a:latin typeface="Times New Roman" panose="02020603050405020304" pitchFamily="18" charset="0"/>
                <a:cs typeface="Times New Roman" panose="02020603050405020304" pitchFamily="18" charset="0"/>
              </a:rPr>
              <a:t>U.S. Nakamura </a:t>
            </a:r>
            <a:r>
              <a:rPr lang="en-US" sz="2000" dirty="0">
                <a:latin typeface="Times New Roman" panose="02020603050405020304" pitchFamily="18" charset="0"/>
                <a:cs typeface="Times New Roman" panose="02020603050405020304" pitchFamily="18" charset="0"/>
              </a:rPr>
              <a:t>and her family were sent to Jerome, Ark., where they remained under cramped conditions in crude barracks for the next two </a:t>
            </a:r>
            <a:r>
              <a:rPr lang="en-US" sz="2000" dirty="0" smtClean="0">
                <a:latin typeface="Times New Roman" panose="02020603050405020304" pitchFamily="18" charset="0"/>
                <a:cs typeface="Times New Roman" panose="02020603050405020304" pitchFamily="18" charset="0"/>
              </a:rPr>
              <a:t>years. </a:t>
            </a: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685800" y="4495800"/>
            <a:ext cx="7848600" cy="1631216"/>
          </a:xfrm>
          <a:prstGeom prst="rect">
            <a:avLst/>
          </a:prstGeom>
          <a:solidFill>
            <a:srgbClr val="FFC000"/>
          </a:solidFill>
        </p:spPr>
        <p:txBody>
          <a:bodyPr wrap="square">
            <a:spAutoFit/>
          </a:bodyPr>
          <a:lstStyle/>
          <a:p>
            <a:r>
              <a:rPr lang="en-US" sz="2000" dirty="0">
                <a:latin typeface="Times New Roman" panose="02020603050405020304" pitchFamily="18" charset="0"/>
                <a:cs typeface="Times New Roman" panose="02020603050405020304" pitchFamily="18" charset="0"/>
              </a:rPr>
              <a:t>In 1944, </a:t>
            </a:r>
            <a:r>
              <a:rPr lang="en-US" sz="2000" dirty="0" err="1">
                <a:latin typeface="Times New Roman" panose="02020603050405020304" pitchFamily="18" charset="0"/>
                <a:cs typeface="Times New Roman" panose="02020603050405020304" pitchFamily="18" charset="0"/>
              </a:rPr>
              <a:t>Nakamure</a:t>
            </a:r>
            <a:r>
              <a:rPr lang="en-US" sz="2000" dirty="0">
                <a:latin typeface="Times New Roman" panose="02020603050405020304" pitchFamily="18" charset="0"/>
                <a:cs typeface="Times New Roman" panose="02020603050405020304" pitchFamily="18" charset="0"/>
              </a:rPr>
              <a:t> was chosen to serve as part of a three-person relocation planning commission for the Jerome camp. The only woman on the commission, she traveled to Seabrook Farms in Upper Deerfield at the invitation of Charles F. Seabrook, who was seeking labor to help meet wartime demand for his food products.</a:t>
            </a:r>
          </a:p>
        </p:txBody>
      </p:sp>
    </p:spTree>
    <p:extLst>
      <p:ext uri="{BB962C8B-B14F-4D97-AF65-F5344CB8AC3E}">
        <p14:creationId xmlns:p14="http://schemas.microsoft.com/office/powerpoint/2010/main" val="89510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63" y="228600"/>
            <a:ext cx="8229600" cy="609600"/>
          </a:xfrm>
        </p:spPr>
        <p:txBody>
          <a:bodyPr>
            <a:noAutofit/>
          </a:bodyPr>
          <a:lstStyle/>
          <a:p>
            <a:pPr algn="ctr"/>
            <a:r>
              <a:rPr lang="en-US" b="1" dirty="0">
                <a:solidFill>
                  <a:schemeClr val="accent1"/>
                </a:solidFill>
                <a:latin typeface="Times New Roman" panose="02020603050405020304" pitchFamily="18" charset="0"/>
                <a:cs typeface="Times New Roman" panose="02020603050405020304" pitchFamily="18" charset="0"/>
              </a:rPr>
              <a:t>Ellen </a:t>
            </a:r>
            <a:r>
              <a:rPr lang="en-US" b="1" dirty="0" smtClean="0">
                <a:solidFill>
                  <a:schemeClr val="accent1"/>
                </a:solidFill>
                <a:latin typeface="Times New Roman" panose="02020603050405020304" pitchFamily="18" charset="0"/>
                <a:cs typeface="Times New Roman" panose="02020603050405020304" pitchFamily="18" charset="0"/>
              </a:rPr>
              <a:t>Noguchi</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1763" y="2895600"/>
            <a:ext cx="8458200" cy="369332"/>
          </a:xfrm>
          <a:prstGeom prst="rect">
            <a:avLst/>
          </a:prstGeom>
          <a:solidFill>
            <a:schemeClr val="bg1"/>
          </a:solidFill>
        </p:spPr>
        <p:txBody>
          <a:bodyPr wrap="square">
            <a:spAutoFit/>
          </a:bodyPr>
          <a:lstStyle/>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916605" y="5213818"/>
            <a:ext cx="5334000" cy="646331"/>
          </a:xfrm>
          <a:prstGeom prst="rect">
            <a:avLst/>
          </a:prstGeom>
        </p:spPr>
        <p:txBody>
          <a:bodyPr wrap="square">
            <a:spAutoFit/>
          </a:bodyPr>
          <a:lstStyle/>
          <a:p>
            <a:endParaRPr lang="en-US" dirty="0"/>
          </a:p>
          <a:p>
            <a:r>
              <a:rPr lang="en-US" dirty="0"/>
              <a:t> </a:t>
            </a:r>
          </a:p>
        </p:txBody>
      </p:sp>
      <p:sp>
        <p:nvSpPr>
          <p:cNvPr id="3" name="Rectangle 2"/>
          <p:cNvSpPr/>
          <p:nvPr/>
        </p:nvSpPr>
        <p:spPr>
          <a:xfrm>
            <a:off x="685800" y="1048940"/>
            <a:ext cx="7848600" cy="2246769"/>
          </a:xfrm>
          <a:prstGeom prst="rect">
            <a:avLst/>
          </a:prstGeom>
          <a:solidFill>
            <a:srgbClr val="00B0F0"/>
          </a:solidFill>
        </p:spPr>
        <p:txBody>
          <a:bodyPr wrap="square">
            <a:spAutoFit/>
          </a:bodyPr>
          <a:lstStyle/>
          <a:p>
            <a:r>
              <a:rPr lang="en-US" sz="2000" dirty="0">
                <a:latin typeface="Times New Roman" panose="02020603050405020304" pitchFamily="18" charset="0"/>
                <a:cs typeface="Times New Roman" panose="02020603050405020304" pitchFamily="18" charset="0"/>
              </a:rPr>
              <a:t>Discovering that the green farmlands of New Jersey were similar to Tulare and after a thorough study of the area, Nakamura felt Seabrook was the right place for her people</a:t>
            </a:r>
            <a:r>
              <a:rPr lang="en-US" sz="2000" dirty="0" smtClean="0">
                <a:latin typeface="Times New Roman" panose="02020603050405020304" pitchFamily="18" charset="0"/>
                <a:cs typeface="Times New Roman" panose="02020603050405020304" pitchFamily="18" charset="0"/>
              </a:rPr>
              <a:t>.” Persuading </a:t>
            </a:r>
            <a:r>
              <a:rPr lang="en-US" sz="2000" dirty="0">
                <a:latin typeface="Times New Roman" panose="02020603050405020304" pitchFamily="18" charset="0"/>
                <a:cs typeface="Times New Roman" panose="02020603050405020304" pitchFamily="18" charset="0"/>
              </a:rPr>
              <a:t>others from the camp to move to South Jersey was not an easy task at first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people who were confined behind barbed wire fences and surrounded by watchtowers felt insecure about going out to face the possibility of more discrimination,” said Nakamura.</a:t>
            </a:r>
          </a:p>
        </p:txBody>
      </p:sp>
      <p:sp>
        <p:nvSpPr>
          <p:cNvPr id="4" name="Rectangle 3"/>
          <p:cNvSpPr/>
          <p:nvPr/>
        </p:nvSpPr>
        <p:spPr>
          <a:xfrm>
            <a:off x="685800" y="3810000"/>
            <a:ext cx="7848600" cy="2554545"/>
          </a:xfrm>
          <a:prstGeom prst="rect">
            <a:avLst/>
          </a:prstGeom>
          <a:solidFill>
            <a:srgbClr val="FFC000"/>
          </a:solidFill>
        </p:spPr>
        <p:txBody>
          <a:bodyPr wrap="square">
            <a:spAutoFit/>
          </a:bodyPr>
          <a:lstStyle/>
          <a:p>
            <a:r>
              <a:rPr lang="en-US" sz="2000" dirty="0">
                <a:latin typeface="Times New Roman" panose="02020603050405020304" pitchFamily="18" charset="0"/>
                <a:cs typeface="Times New Roman" panose="02020603050405020304" pitchFamily="18" charset="0"/>
              </a:rPr>
              <a:t>However, Nakamura helped make the transition easier. Newly married, she and her husband, </a:t>
            </a:r>
            <a:r>
              <a:rPr lang="en-US" sz="2000" dirty="0" err="1">
                <a:latin typeface="Times New Roman" panose="02020603050405020304" pitchFamily="18" charset="0"/>
                <a:cs typeface="Times New Roman" panose="02020603050405020304" pitchFamily="18" charset="0"/>
              </a:rPr>
              <a:t>Kiyomi</a:t>
            </a:r>
            <a:r>
              <a:rPr lang="en-US" sz="2000" dirty="0">
                <a:latin typeface="Times New Roman" panose="02020603050405020304" pitchFamily="18" charset="0"/>
                <a:cs typeface="Times New Roman" panose="02020603050405020304" pitchFamily="18" charset="0"/>
              </a:rPr>
              <a:t> Nakamura, resettled in Seabrook. For the next three years, she served as a liaison between Charles F. Seabrook and camp </a:t>
            </a:r>
            <a:r>
              <a:rPr lang="en-US" sz="2000" dirty="0" smtClean="0">
                <a:latin typeface="Times New Roman" panose="02020603050405020304" pitchFamily="18" charset="0"/>
                <a:cs typeface="Times New Roman" panose="02020603050405020304" pitchFamily="18" charset="0"/>
              </a:rPr>
              <a:t>refugees. On </a:t>
            </a:r>
            <a:r>
              <a:rPr lang="en-US" sz="2000" dirty="0">
                <a:latin typeface="Times New Roman" panose="02020603050405020304" pitchFamily="18" charset="0"/>
                <a:cs typeface="Times New Roman" panose="02020603050405020304" pitchFamily="18" charset="0"/>
              </a:rPr>
              <a:t>call 24 hours a day, Nakamura met with arrivals from all ten internment camps. She saw that their cares were met, translated, responded to emergencies, and helped to provide housing, medical care, education, and </a:t>
            </a:r>
            <a:r>
              <a:rPr lang="en-US" sz="2000" dirty="0" err="1" smtClean="0">
                <a:latin typeface="Times New Roman" panose="02020603050405020304" pitchFamily="18" charset="0"/>
                <a:cs typeface="Times New Roman" panose="02020603050405020304" pitchFamily="18" charset="0"/>
              </a:rPr>
              <a:t>recreation.In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1996 she was honored by both Gov. Christie Whitman, and the Emperor of Japan for her lifetime achievements.</a:t>
            </a:r>
          </a:p>
        </p:txBody>
      </p:sp>
    </p:spTree>
    <p:extLst>
      <p:ext uri="{BB962C8B-B14F-4D97-AF65-F5344CB8AC3E}">
        <p14:creationId xmlns:p14="http://schemas.microsoft.com/office/powerpoint/2010/main" val="36218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lgn="ctr"/>
            <a:r>
              <a:rPr lang="en-US" b="1" dirty="0" smtClean="0">
                <a:solidFill>
                  <a:schemeClr val="accent1"/>
                </a:solidFill>
                <a:latin typeface="Times New Roman" panose="02020603050405020304" pitchFamily="18" charset="0"/>
                <a:cs typeface="Times New Roman" panose="02020603050405020304" pitchFamily="18" charset="0"/>
              </a:rPr>
              <a:t>Reflection #</a:t>
            </a:r>
            <a:r>
              <a:rPr lang="en-US" b="1" dirty="0">
                <a:solidFill>
                  <a:schemeClr val="accent1"/>
                </a:solidFill>
                <a:latin typeface="Times New Roman" panose="02020603050405020304" pitchFamily="18" charset="0"/>
                <a:cs typeface="Times New Roman" panose="02020603050405020304" pitchFamily="18" charset="0"/>
              </a:rPr>
              <a:t>2</a:t>
            </a:r>
          </a:p>
        </p:txBody>
      </p:sp>
      <p:sp>
        <p:nvSpPr>
          <p:cNvPr id="3" name="Content Placeholder 2"/>
          <p:cNvSpPr>
            <a:spLocks noGrp="1"/>
          </p:cNvSpPr>
          <p:nvPr>
            <p:ph sz="quarter" idx="1"/>
          </p:nvPr>
        </p:nvSpPr>
        <p:spPr>
          <a:xfrm>
            <a:off x="762000" y="2133600"/>
            <a:ext cx="7772400" cy="990600"/>
          </a:xfrm>
          <a:solidFill>
            <a:srgbClr val="002060"/>
          </a:solidFill>
        </p:spPr>
        <p:txBody>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Why did many Japanese-Americans settle in Cumberland County during WWII?</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171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63" y="228600"/>
            <a:ext cx="8229600" cy="609600"/>
          </a:xfrm>
        </p:spPr>
        <p:txBody>
          <a:bodyPr>
            <a:noAutofit/>
          </a:bodyPr>
          <a:lstStyle/>
          <a:p>
            <a:pPr algn="ctr"/>
            <a:r>
              <a:rPr lang="en-US" sz="3200" b="1" dirty="0" smtClean="0">
                <a:solidFill>
                  <a:schemeClr val="accent1"/>
                </a:solidFill>
                <a:latin typeface="Times New Roman" panose="02020603050405020304" pitchFamily="18" charset="0"/>
                <a:cs typeface="Times New Roman" panose="02020603050405020304" pitchFamily="18" charset="0"/>
              </a:rPr>
              <a:t>Jewish Settlement in Cumberland County</a:t>
            </a:r>
            <a:endParaRPr lang="en-US" sz="3200"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1763" y="2895600"/>
            <a:ext cx="8458200" cy="369332"/>
          </a:xfrm>
          <a:prstGeom prst="rect">
            <a:avLst/>
          </a:prstGeom>
          <a:solidFill>
            <a:schemeClr val="bg1"/>
          </a:solidFill>
        </p:spPr>
        <p:txBody>
          <a:bodyPr wrap="square">
            <a:spAutoFit/>
          </a:bodyPr>
          <a:lstStyle/>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916605" y="5213818"/>
            <a:ext cx="5334000" cy="646331"/>
          </a:xfrm>
          <a:prstGeom prst="rect">
            <a:avLst/>
          </a:prstGeom>
        </p:spPr>
        <p:txBody>
          <a:bodyPr wrap="square">
            <a:spAutoFit/>
          </a:bodyPr>
          <a:lstStyle/>
          <a:p>
            <a:endParaRPr lang="en-US" dirty="0"/>
          </a:p>
          <a:p>
            <a:r>
              <a:rPr lang="en-US" dirty="0"/>
              <a:t> </a:t>
            </a:r>
          </a:p>
        </p:txBody>
      </p:sp>
      <p:sp>
        <p:nvSpPr>
          <p:cNvPr id="3" name="Rectangle 2"/>
          <p:cNvSpPr/>
          <p:nvPr/>
        </p:nvSpPr>
        <p:spPr>
          <a:xfrm>
            <a:off x="466058" y="4151989"/>
            <a:ext cx="7935433" cy="2123658"/>
          </a:xfrm>
          <a:prstGeom prst="rect">
            <a:avLst/>
          </a:prstGeom>
          <a:solidFill>
            <a:srgbClr val="92D050"/>
          </a:solidFill>
        </p:spPr>
        <p:txBody>
          <a:bodyPr wrap="square">
            <a:spAutoFit/>
          </a:bodyPr>
          <a:lstStyle/>
          <a:p>
            <a:r>
              <a:rPr lang="en-US" sz="2200" dirty="0">
                <a:latin typeface="Times New Roman" panose="02020603050405020304" pitchFamily="18" charset="0"/>
                <a:cs typeface="Times New Roman" panose="02020603050405020304" pitchFamily="18" charset="0"/>
              </a:rPr>
              <a:t>An early necessity was manufacturing to supplement farm incomes. The soil was poor, the 10–15 acre lots inadequate; markets were distant, and the settlers untrained in agricultural methods. Subsistence depended on the sewing machine, especially in Carmel, </a:t>
            </a:r>
            <a:r>
              <a:rPr lang="en-US" sz="2200" dirty="0" err="1">
                <a:latin typeface="Times New Roman" panose="02020603050405020304" pitchFamily="18" charset="0"/>
                <a:cs typeface="Times New Roman" panose="02020603050405020304" pitchFamily="18" charset="0"/>
              </a:rPr>
              <a:t>Rosenhayn</a:t>
            </a:r>
            <a:r>
              <a:rPr lang="en-US" sz="2200" dirty="0">
                <a:latin typeface="Times New Roman" panose="02020603050405020304" pitchFamily="18" charset="0"/>
                <a:cs typeface="Times New Roman" panose="02020603050405020304" pitchFamily="18" charset="0"/>
              </a:rPr>
              <a:t>, Norma, and </a:t>
            </a:r>
            <a:r>
              <a:rPr lang="en-US" sz="2200" dirty="0" err="1">
                <a:latin typeface="Times New Roman" panose="02020603050405020304" pitchFamily="18" charset="0"/>
                <a:cs typeface="Times New Roman" panose="02020603050405020304" pitchFamily="18" charset="0"/>
              </a:rPr>
              <a:t>Brotmanville</a:t>
            </a:r>
            <a:r>
              <a:rPr lang="en-US" sz="2200" dirty="0">
                <a:latin typeface="Times New Roman" panose="02020603050405020304" pitchFamily="18" charset="0"/>
                <a:cs typeface="Times New Roman" panose="02020603050405020304" pitchFamily="18" charset="0"/>
              </a:rPr>
              <a:t>, as well as Woodbine, where industry was subsidized from the outset. </a:t>
            </a:r>
          </a:p>
        </p:txBody>
      </p:sp>
      <p:sp>
        <p:nvSpPr>
          <p:cNvPr id="4" name="Rectangle 3"/>
          <p:cNvSpPr/>
          <p:nvPr/>
        </p:nvSpPr>
        <p:spPr>
          <a:xfrm>
            <a:off x="506817" y="1039428"/>
            <a:ext cx="7924800" cy="2800767"/>
          </a:xfrm>
          <a:prstGeom prst="rect">
            <a:avLst/>
          </a:prstGeom>
          <a:solidFill>
            <a:schemeClr val="accent1">
              <a:lumMod val="40000"/>
              <a:lumOff val="60000"/>
            </a:schemeClr>
          </a:solidFill>
        </p:spPr>
        <p:txBody>
          <a:bodyPr wrap="square">
            <a:spAutoFit/>
          </a:bodyPr>
          <a:lstStyle/>
          <a:p>
            <a:r>
              <a:rPr lang="en-US" sz="2200" dirty="0">
                <a:latin typeface="Times New Roman" panose="02020603050405020304" pitchFamily="18" charset="0"/>
                <a:cs typeface="Times New Roman" panose="02020603050405020304" pitchFamily="18" charset="0"/>
              </a:rPr>
              <a:t>The Jewish community of Vineland dates back to the early 1880s, with the establishment of immigrant colonies outside of the city limits. Synagogues were prohibited within city limits until toward the end of the first decade of the 20th century. The first such colony was Alliance, founded in 1882 in Salem County by the Alliance </a:t>
            </a:r>
            <a:r>
              <a:rPr lang="en-US" sz="2200" dirty="0" err="1">
                <a:latin typeface="Times New Roman" panose="02020603050405020304" pitchFamily="18" charset="0"/>
                <a:cs typeface="Times New Roman" panose="02020603050405020304" pitchFamily="18" charset="0"/>
              </a:rPr>
              <a:t>Israélite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Universelle</a:t>
            </a:r>
            <a:r>
              <a:rPr lang="en-US" sz="2200" dirty="0">
                <a:latin typeface="Times New Roman" panose="02020603050405020304" pitchFamily="18" charset="0"/>
                <a:cs typeface="Times New Roman" panose="02020603050405020304" pitchFamily="18" charset="0"/>
              </a:rPr>
              <a:t> (France) and the Baron de Hirsch Fund (Belgium), three miles out of Vineland, followed by others with biblical names like Carmel. </a:t>
            </a:r>
          </a:p>
        </p:txBody>
      </p:sp>
    </p:spTree>
    <p:extLst>
      <p:ext uri="{BB962C8B-B14F-4D97-AF65-F5344CB8AC3E}">
        <p14:creationId xmlns:p14="http://schemas.microsoft.com/office/powerpoint/2010/main" val="3320312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63" y="228600"/>
            <a:ext cx="8229600" cy="609600"/>
          </a:xfrm>
        </p:spPr>
        <p:txBody>
          <a:bodyPr>
            <a:noAutofit/>
          </a:bodyPr>
          <a:lstStyle/>
          <a:p>
            <a:pPr algn="ctr"/>
            <a:r>
              <a:rPr lang="en-US" sz="3200" b="1" dirty="0" smtClean="0">
                <a:solidFill>
                  <a:schemeClr val="accent1"/>
                </a:solidFill>
                <a:latin typeface="Times New Roman" panose="02020603050405020304" pitchFamily="18" charset="0"/>
                <a:cs typeface="Times New Roman" panose="02020603050405020304" pitchFamily="18" charset="0"/>
              </a:rPr>
              <a:t>Jewish Settlement in Cumberland County</a:t>
            </a:r>
            <a:endParaRPr lang="en-US" sz="3200"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1763" y="2895600"/>
            <a:ext cx="8458200" cy="369332"/>
          </a:xfrm>
          <a:prstGeom prst="rect">
            <a:avLst/>
          </a:prstGeom>
          <a:solidFill>
            <a:schemeClr val="bg1"/>
          </a:solidFill>
        </p:spPr>
        <p:txBody>
          <a:bodyPr wrap="square">
            <a:spAutoFit/>
          </a:bodyPr>
          <a:lstStyle/>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916605" y="5213818"/>
            <a:ext cx="5334000" cy="646331"/>
          </a:xfrm>
          <a:prstGeom prst="rect">
            <a:avLst/>
          </a:prstGeom>
        </p:spPr>
        <p:txBody>
          <a:bodyPr wrap="square">
            <a:spAutoFit/>
          </a:bodyPr>
          <a:lstStyle/>
          <a:p>
            <a:endParaRPr lang="en-US" dirty="0"/>
          </a:p>
          <a:p>
            <a:r>
              <a:rPr lang="en-US" dirty="0"/>
              <a:t> </a:t>
            </a:r>
          </a:p>
        </p:txBody>
      </p:sp>
      <p:sp>
        <p:nvSpPr>
          <p:cNvPr id="3" name="Rectangle 2"/>
          <p:cNvSpPr/>
          <p:nvPr/>
        </p:nvSpPr>
        <p:spPr>
          <a:xfrm>
            <a:off x="559096" y="3886200"/>
            <a:ext cx="7935433" cy="1107996"/>
          </a:xfrm>
          <a:prstGeom prst="rect">
            <a:avLst/>
          </a:prstGeom>
          <a:solidFill>
            <a:srgbClr val="92D050"/>
          </a:solidFill>
        </p:spPr>
        <p:txBody>
          <a:bodyPr wrap="square">
            <a:spAutoFit/>
          </a:bodyPr>
          <a:lstStyle/>
          <a:p>
            <a:r>
              <a:rPr lang="en-US" sz="2200" dirty="0" smtClean="0">
                <a:latin typeface="Times New Roman" panose="02020603050405020304" pitchFamily="18" charset="0"/>
                <a:cs typeface="Times New Roman" panose="02020603050405020304" pitchFamily="18" charset="0"/>
              </a:rPr>
              <a:t>Laboratories</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During </a:t>
            </a:r>
            <a:r>
              <a:rPr lang="en-US" sz="2200" dirty="0">
                <a:latin typeface="Times New Roman" panose="02020603050405020304" pitchFamily="18" charset="0"/>
                <a:cs typeface="Times New Roman" panose="02020603050405020304" pitchFamily="18" charset="0"/>
              </a:rPr>
              <a:t>the 1960s, the Jewish community peaked at just over 10,000 people, with five synagogues in the city and another six in surrounding communities. </a:t>
            </a:r>
          </a:p>
        </p:txBody>
      </p:sp>
      <p:sp>
        <p:nvSpPr>
          <p:cNvPr id="4" name="Rectangle 3"/>
          <p:cNvSpPr/>
          <p:nvPr/>
        </p:nvSpPr>
        <p:spPr>
          <a:xfrm>
            <a:off x="559096" y="1066800"/>
            <a:ext cx="7924800" cy="2462213"/>
          </a:xfrm>
          <a:prstGeom prst="rect">
            <a:avLst/>
          </a:prstGeom>
          <a:solidFill>
            <a:schemeClr val="accent1">
              <a:lumMod val="40000"/>
              <a:lumOff val="60000"/>
            </a:schemeClr>
          </a:solidFill>
        </p:spPr>
        <p:txBody>
          <a:bodyPr wrap="square">
            <a:spAutoFit/>
          </a:bodyPr>
          <a:lstStyle/>
          <a:p>
            <a:r>
              <a:rPr lang="en-US" sz="2200" dirty="0">
                <a:latin typeface="Times New Roman" panose="02020603050405020304" pitchFamily="18" charset="0"/>
                <a:cs typeface="Times New Roman" panose="02020603050405020304" pitchFamily="18" charset="0"/>
              </a:rPr>
              <a:t>Although the Jewish population grew slowly to about 3,500 in 1901, it dropped to 2,700 by 1919. To some extent this reflected growing American urbanization, as well as the second generation's struggle for better educational and economic opportunities. Some moved to New York or Philadelphia, but many settled in Vineland proper, operating stores or small factories. Arthur </a:t>
            </a:r>
            <a:r>
              <a:rPr lang="en-US" sz="2200" dirty="0" err="1">
                <a:latin typeface="Times New Roman" panose="02020603050405020304" pitchFamily="18" charset="0"/>
                <a:cs typeface="Times New Roman" panose="02020603050405020304" pitchFamily="18" charset="0"/>
              </a:rPr>
              <a:t>Goldhaft</a:t>
            </a:r>
            <a:r>
              <a:rPr lang="en-US" sz="2200" dirty="0">
                <a:latin typeface="Times New Roman" panose="02020603050405020304" pitchFamily="18" charset="0"/>
                <a:cs typeface="Times New Roman" panose="02020603050405020304" pitchFamily="18" charset="0"/>
              </a:rPr>
              <a:t>, a distinguished veterinarian, founded the Vineland Poultry Laboratories. </a:t>
            </a:r>
          </a:p>
        </p:txBody>
      </p:sp>
    </p:spTree>
    <p:extLst>
      <p:ext uri="{BB962C8B-B14F-4D97-AF65-F5344CB8AC3E}">
        <p14:creationId xmlns:p14="http://schemas.microsoft.com/office/powerpoint/2010/main" val="395129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49" y="28353"/>
            <a:ext cx="8458200" cy="792162"/>
          </a:xfrm>
        </p:spPr>
        <p:txBody>
          <a:bodyPr>
            <a:noAutofit/>
          </a:bodyPr>
          <a:lstStyle/>
          <a:p>
            <a:pPr algn="ctr"/>
            <a:r>
              <a:rPr lang="en-US" sz="2600" b="1" dirty="0" smtClean="0">
                <a:solidFill>
                  <a:schemeClr val="accent1"/>
                </a:solidFill>
                <a:latin typeface="Times New Roman" panose="02020603050405020304" pitchFamily="18" charset="0"/>
                <a:cs typeface="Times New Roman" panose="02020603050405020304" pitchFamily="18" charset="0"/>
              </a:rPr>
              <a:t>Holocaust Survivors Come to Vineland Following WWII</a:t>
            </a:r>
            <a:endParaRPr lang="en-US" sz="2600"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8344" y="1219200"/>
            <a:ext cx="8454656" cy="2170814"/>
          </a:xfrm>
          <a:solidFill>
            <a:schemeClr val="accent5">
              <a:lumMod val="40000"/>
              <a:lumOff val="60000"/>
            </a:schemeClr>
          </a:solidFill>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The largest </a:t>
            </a:r>
            <a:r>
              <a:rPr lang="en-US" sz="2200" dirty="0" smtClean="0">
                <a:latin typeface="Times New Roman" panose="02020603050405020304" pitchFamily="18" charset="0"/>
                <a:cs typeface="Times New Roman" panose="02020603050405020304" pitchFamily="18" charset="0"/>
              </a:rPr>
              <a:t>arrival of Jewish people to Cumberland County was </a:t>
            </a:r>
            <a:r>
              <a:rPr lang="en-US" sz="2200" dirty="0">
                <a:latin typeface="Times New Roman" panose="02020603050405020304" pitchFamily="18" charset="0"/>
                <a:cs typeface="Times New Roman" panose="02020603050405020304" pitchFamily="18" charset="0"/>
              </a:rPr>
              <a:t>from several hundred survivors of the Nazi Holocaust, drawn to the area from large cities such as New York and Philadelphia with offers of assistance in the establishment of poultry farms and a quiet country life. These immigrants formed the Jewish Poultry Farmers' Association and a free loan society, as well as several diverse </a:t>
            </a:r>
            <a:r>
              <a:rPr lang="en-US" sz="2200" dirty="0" smtClean="0">
                <a:latin typeface="Times New Roman" panose="02020603050405020304" pitchFamily="18" charset="0"/>
                <a:cs typeface="Times New Roman" panose="02020603050405020304" pitchFamily="18" charset="0"/>
              </a:rPr>
              <a:t>congregations.</a:t>
            </a:r>
          </a:p>
        </p:txBody>
      </p:sp>
      <p:sp>
        <p:nvSpPr>
          <p:cNvPr id="7" name="Rectangle 6"/>
          <p:cNvSpPr/>
          <p:nvPr/>
        </p:nvSpPr>
        <p:spPr>
          <a:xfrm>
            <a:off x="304800" y="3733800"/>
            <a:ext cx="8458200" cy="2800767"/>
          </a:xfrm>
          <a:prstGeom prst="rect">
            <a:avLst/>
          </a:prstGeom>
          <a:solidFill>
            <a:schemeClr val="accent6">
              <a:lumMod val="60000"/>
              <a:lumOff val="40000"/>
            </a:schemeClr>
          </a:solidFill>
        </p:spPr>
        <p:txBody>
          <a:bodyPr wrap="square">
            <a:spAutoFit/>
          </a:bodyPr>
          <a:lstStyle/>
          <a:p>
            <a:r>
              <a:rPr lang="en-US" sz="2200" dirty="0">
                <a:latin typeface="Times New Roman" panose="02020603050405020304" pitchFamily="18" charset="0"/>
                <a:cs typeface="Times New Roman" panose="02020603050405020304" pitchFamily="18" charset="0"/>
              </a:rPr>
              <a:t>A Jewish day school, founded in 1953, supplemented the established congregational schools. Community life has included Zionist organizations, B'nai B'rith, Hadassah, Hebrew Women's Benevolent Society, Jewish War Veterans, and participation by Jews in all civic and political activities. The </a:t>
            </a:r>
            <a:r>
              <a:rPr lang="en-US" sz="2200" b="1" dirty="0">
                <a:solidFill>
                  <a:srgbClr val="FF0000"/>
                </a:solidFill>
                <a:latin typeface="Times New Roman" panose="02020603050405020304" pitchFamily="18" charset="0"/>
                <a:cs typeface="Times New Roman" panose="02020603050405020304" pitchFamily="18" charset="0"/>
              </a:rPr>
              <a:t>Jewish Community Council</a:t>
            </a:r>
            <a:r>
              <a:rPr lang="en-US" sz="2200" dirty="0">
                <a:latin typeface="Times New Roman" panose="02020603050405020304" pitchFamily="18" charset="0"/>
                <a:cs typeface="Times New Roman" panose="02020603050405020304" pitchFamily="18" charset="0"/>
              </a:rPr>
              <a:t>, which is today Jewish Federation of Cumberland County, was established in 1924, has been active in local, national and Israeli affairs, and has helped to maintain the community's vibrant Jewish life.</a:t>
            </a:r>
          </a:p>
        </p:txBody>
      </p:sp>
    </p:spTree>
    <p:extLst>
      <p:ext uri="{BB962C8B-B14F-4D97-AF65-F5344CB8AC3E}">
        <p14:creationId xmlns:p14="http://schemas.microsoft.com/office/powerpoint/2010/main" val="3446215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49" y="28353"/>
            <a:ext cx="8458200" cy="792162"/>
          </a:xfrm>
        </p:spPr>
        <p:txBody>
          <a:bodyPr>
            <a:noAutofit/>
          </a:bodyPr>
          <a:lstStyle/>
          <a:p>
            <a:pPr algn="ctr"/>
            <a:r>
              <a:rPr lang="en-US" sz="3200" b="1" dirty="0">
                <a:solidFill>
                  <a:schemeClr val="accent1"/>
                </a:solidFill>
                <a:latin typeface="Times New Roman" panose="02020603050405020304" pitchFamily="18" charset="0"/>
                <a:cs typeface="Times New Roman" panose="02020603050405020304" pitchFamily="18" charset="0"/>
              </a:rPr>
              <a:t>Miles </a:t>
            </a:r>
            <a:r>
              <a:rPr lang="en-US" sz="3200" b="1" dirty="0" err="1">
                <a:solidFill>
                  <a:schemeClr val="accent1"/>
                </a:solidFill>
                <a:latin typeface="Times New Roman" panose="02020603050405020304" pitchFamily="18" charset="0"/>
                <a:cs typeface="Times New Roman" panose="02020603050405020304" pitchFamily="18" charset="0"/>
              </a:rPr>
              <a:t>Lerman</a:t>
            </a:r>
            <a:r>
              <a:rPr lang="en-US" sz="3200" b="1" dirty="0">
                <a:solidFill>
                  <a:schemeClr val="accent1"/>
                </a:solidFill>
                <a:latin typeface="Times New Roman" panose="02020603050405020304" pitchFamily="18" charset="0"/>
                <a:cs typeface="Times New Roman" panose="02020603050405020304" pitchFamily="18" charset="0"/>
              </a:rPr>
              <a:t>: A Holocaust Survivor </a:t>
            </a:r>
            <a:endParaRPr lang="en-US" sz="3200"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81763" y="2743200"/>
            <a:ext cx="8454656" cy="1828800"/>
          </a:xfrm>
          <a:solidFill>
            <a:schemeClr val="accent5">
              <a:lumMod val="40000"/>
              <a:lumOff val="60000"/>
            </a:schemeClr>
          </a:solidFill>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Miles </a:t>
            </a:r>
            <a:r>
              <a:rPr lang="en-US" sz="2200" dirty="0" err="1">
                <a:latin typeface="Times New Roman" panose="02020603050405020304" pitchFamily="18" charset="0"/>
                <a:cs typeface="Times New Roman" panose="02020603050405020304" pitchFamily="18" charset="0"/>
              </a:rPr>
              <a:t>Lerman</a:t>
            </a:r>
            <a:r>
              <a:rPr lang="en-US" sz="2200" dirty="0">
                <a:latin typeface="Times New Roman" panose="02020603050405020304" pitchFamily="18" charset="0"/>
                <a:cs typeface="Times New Roman" panose="02020603050405020304" pitchFamily="18" charset="0"/>
              </a:rPr>
              <a:t>, a Vineland businessman, traveled throughout the U.S. and Europe, collecting artifacts and money to build the United States Holocaust Memorial Museum in Washington, </a:t>
            </a:r>
            <a:r>
              <a:rPr lang="en-US" sz="2200" dirty="0" smtClean="0">
                <a:latin typeface="Times New Roman" panose="02020603050405020304" pitchFamily="18" charset="0"/>
                <a:cs typeface="Times New Roman" panose="02020603050405020304" pitchFamily="18" charset="0"/>
              </a:rPr>
              <a:t>D.C. A </a:t>
            </a:r>
            <a:r>
              <a:rPr lang="en-US" sz="2200" dirty="0">
                <a:latin typeface="Times New Roman" panose="02020603050405020304" pitchFamily="18" charset="0"/>
                <a:cs typeface="Times New Roman" panose="02020603050405020304" pitchFamily="18" charset="0"/>
              </a:rPr>
              <a:t>Holocaust survivor, </a:t>
            </a:r>
            <a:r>
              <a:rPr lang="en-US" sz="2200" dirty="0" err="1">
                <a:latin typeface="Times New Roman" panose="02020603050405020304" pitchFamily="18" charset="0"/>
                <a:cs typeface="Times New Roman" panose="02020603050405020304" pitchFamily="18" charset="0"/>
              </a:rPr>
              <a:t>Lerman</a:t>
            </a:r>
            <a:r>
              <a:rPr lang="en-US" sz="2200" dirty="0">
                <a:latin typeface="Times New Roman" panose="02020603050405020304" pitchFamily="18" charset="0"/>
                <a:cs typeface="Times New Roman" panose="02020603050405020304" pitchFamily="18" charset="0"/>
              </a:rPr>
              <a:t> has served on the Holocaust Memorial Council since 1980 and was appointed chairman in 1993.</a:t>
            </a:r>
            <a:endParaRPr lang="en-US" sz="22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281763" y="4876800"/>
            <a:ext cx="8458200" cy="1446550"/>
          </a:xfrm>
          <a:prstGeom prst="rect">
            <a:avLst/>
          </a:prstGeom>
          <a:solidFill>
            <a:schemeClr val="accent6">
              <a:lumMod val="60000"/>
              <a:lumOff val="40000"/>
            </a:schemeClr>
          </a:solidFill>
        </p:spPr>
        <p:txBody>
          <a:bodyPr wrap="square">
            <a:spAutoFit/>
          </a:bodyPr>
          <a:lstStyle/>
          <a:p>
            <a:r>
              <a:rPr lang="en-US" sz="2200" dirty="0">
                <a:latin typeface="Times New Roman" panose="02020603050405020304" pitchFamily="18" charset="0"/>
                <a:cs typeface="Times New Roman" panose="02020603050405020304" pitchFamily="18" charset="0"/>
              </a:rPr>
              <a:t>In 1994, it was announced that an academic wing of the museum would be named in his </a:t>
            </a:r>
            <a:r>
              <a:rPr lang="en-US" sz="2200" dirty="0" smtClean="0">
                <a:latin typeface="Times New Roman" panose="02020603050405020304" pitchFamily="18" charset="0"/>
                <a:cs typeface="Times New Roman" panose="02020603050405020304" pitchFamily="18" charset="0"/>
              </a:rPr>
              <a:t>honor. </a:t>
            </a:r>
            <a:r>
              <a:rPr lang="en-US" sz="2200" dirty="0" err="1" smtClean="0">
                <a:latin typeface="Times New Roman" panose="02020603050405020304" pitchFamily="18" charset="0"/>
                <a:cs typeface="Times New Roman" panose="02020603050405020304" pitchFamily="18" charset="0"/>
              </a:rPr>
              <a:t>Lerman</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first came to Vineland in 1948 and opened a poultry farm. He later owned Miles Petroleum and was well known in the area for operating Amoco gas stations.</a:t>
            </a:r>
            <a:endParaRPr lang="en-US" sz="2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14399"/>
            <a:ext cx="1371600" cy="171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258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28" y="381000"/>
            <a:ext cx="8229600" cy="609600"/>
          </a:xfrm>
        </p:spPr>
        <p:txBody>
          <a:bodyPr>
            <a:noAutofit/>
          </a:bodyPr>
          <a:lstStyle/>
          <a:p>
            <a:pPr algn="ctr"/>
            <a:r>
              <a:rPr lang="en-US" b="1" dirty="0">
                <a:solidFill>
                  <a:schemeClr val="accent1"/>
                </a:solidFill>
                <a:latin typeface="Times New Roman" panose="02020603050405020304" pitchFamily="18" charset="0"/>
                <a:cs typeface="Times New Roman" panose="02020603050405020304" pitchFamily="18" charset="0"/>
              </a:rPr>
              <a:t/>
            </a:r>
            <a:br>
              <a:rPr lang="en-US" b="1" dirty="0">
                <a:solidFill>
                  <a:schemeClr val="accent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Notable </a:t>
            </a:r>
            <a:r>
              <a:rPr lang="en-US" b="1" dirty="0" smtClean="0">
                <a:solidFill>
                  <a:schemeClr val="accent1"/>
                </a:solidFill>
                <a:latin typeface="Times New Roman" panose="02020603050405020304" pitchFamily="18" charset="0"/>
                <a:cs typeface="Times New Roman" panose="02020603050405020304" pitchFamily="18" charset="0"/>
              </a:rPr>
              <a:t>Jewish Residents</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1763" y="2895600"/>
            <a:ext cx="8458200" cy="369332"/>
          </a:xfrm>
          <a:prstGeom prst="rect">
            <a:avLst/>
          </a:prstGeom>
          <a:solidFill>
            <a:schemeClr val="bg1"/>
          </a:solidFill>
        </p:spPr>
        <p:txBody>
          <a:bodyPr wrap="square">
            <a:spAutoFit/>
          </a:bodyPr>
          <a:lstStyle/>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916605" y="5213818"/>
            <a:ext cx="5334000" cy="646331"/>
          </a:xfrm>
          <a:prstGeom prst="rect">
            <a:avLst/>
          </a:prstGeom>
        </p:spPr>
        <p:txBody>
          <a:bodyPr wrap="square">
            <a:spAutoFit/>
          </a:bodyPr>
          <a:lstStyle/>
          <a:p>
            <a:endParaRPr lang="en-US" dirty="0"/>
          </a:p>
          <a:p>
            <a:r>
              <a:rPr lang="en-US" dirty="0"/>
              <a:t> </a:t>
            </a:r>
          </a:p>
        </p:txBody>
      </p:sp>
      <p:sp>
        <p:nvSpPr>
          <p:cNvPr id="8" name="Rectangle 7"/>
          <p:cNvSpPr/>
          <p:nvPr/>
        </p:nvSpPr>
        <p:spPr>
          <a:xfrm>
            <a:off x="303028" y="1111722"/>
            <a:ext cx="8458200" cy="5016758"/>
          </a:xfrm>
          <a:prstGeom prst="rect">
            <a:avLst/>
          </a:prstGeom>
          <a:solidFill>
            <a:schemeClr val="accent6">
              <a:lumMod val="40000"/>
              <a:lumOff val="60000"/>
            </a:schemeClr>
          </a:solidFill>
        </p:spPr>
        <p:txBody>
          <a:bodyPr wrap="square">
            <a:spAutoFit/>
          </a:bodyPr>
          <a:lstStyle/>
          <a:p>
            <a:endParaRPr lang="en-US" sz="1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Notable </a:t>
            </a:r>
            <a:r>
              <a:rPr lang="en-US" sz="2200" dirty="0" smtClean="0">
                <a:latin typeface="Times New Roman" panose="02020603050405020304" pitchFamily="18" charset="0"/>
                <a:cs typeface="Times New Roman" panose="02020603050405020304" pitchFamily="18" charset="0"/>
              </a:rPr>
              <a:t>Jewish residents </a:t>
            </a:r>
            <a:r>
              <a:rPr lang="en-US" sz="2200" dirty="0">
                <a:latin typeface="Times New Roman" panose="02020603050405020304" pitchFamily="18" charset="0"/>
                <a:cs typeface="Times New Roman" panose="02020603050405020304" pitchFamily="18" charset="0"/>
              </a:rPr>
              <a:t>of national acclaim </a:t>
            </a:r>
            <a:r>
              <a:rPr lang="en-US" sz="2200" dirty="0" smtClean="0">
                <a:latin typeface="Times New Roman" panose="02020603050405020304" pitchFamily="18" charset="0"/>
                <a:cs typeface="Times New Roman" panose="02020603050405020304" pitchFamily="18" charset="0"/>
              </a:rPr>
              <a:t>include:</a:t>
            </a:r>
          </a:p>
          <a:p>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Miles </a:t>
            </a:r>
            <a:r>
              <a:rPr lang="en-US" sz="2200" b="1" dirty="0" err="1" smtClean="0">
                <a:solidFill>
                  <a:srgbClr val="FF0000"/>
                </a:solidFill>
                <a:latin typeface="Times New Roman" panose="02020603050405020304" pitchFamily="18" charset="0"/>
                <a:cs typeface="Times New Roman" panose="02020603050405020304" pitchFamily="18" charset="0"/>
              </a:rPr>
              <a:t>Lerman</a:t>
            </a:r>
            <a:r>
              <a:rPr lang="en-US" sz="2200" dirty="0">
                <a:latin typeface="Times New Roman" panose="02020603050405020304" pitchFamily="18" charset="0"/>
                <a:cs typeface="Times New Roman" panose="02020603050405020304" pitchFamily="18" charset="0"/>
              </a:rPr>
              <a:t>, founding chairman of the United States Holocaust Memorial </a:t>
            </a:r>
            <a:r>
              <a:rPr lang="en-US" sz="2200" dirty="0" smtClean="0">
                <a:latin typeface="Times New Roman" panose="02020603050405020304" pitchFamily="18" charset="0"/>
                <a:cs typeface="Times New Roman" panose="02020603050405020304" pitchFamily="18" charset="0"/>
              </a:rPr>
              <a:t>Museum</a:t>
            </a:r>
          </a:p>
          <a:p>
            <a:pPr marL="342900" indent="-342900">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Ben </a:t>
            </a:r>
            <a:r>
              <a:rPr lang="en-US" sz="2200" b="1" dirty="0">
                <a:solidFill>
                  <a:srgbClr val="FF0000"/>
                </a:solidFill>
                <a:latin typeface="Times New Roman" panose="02020603050405020304" pitchFamily="18" charset="0"/>
                <a:cs typeface="Times New Roman" panose="02020603050405020304" pitchFamily="18" charset="0"/>
              </a:rPr>
              <a:t>Zion </a:t>
            </a:r>
            <a:r>
              <a:rPr lang="en-US" sz="2200" b="1" dirty="0" err="1">
                <a:solidFill>
                  <a:srgbClr val="FF0000"/>
                </a:solidFill>
                <a:latin typeface="Times New Roman" panose="02020603050405020304" pitchFamily="18" charset="0"/>
                <a:cs typeface="Times New Roman" panose="02020603050405020304" pitchFamily="18" charset="0"/>
              </a:rPr>
              <a:t>Leuchter</a:t>
            </a:r>
            <a:r>
              <a:rPr lang="en-US" sz="2200" b="1" dirty="0">
                <a:solidFill>
                  <a:srgbClr val="FF0000"/>
                </a:solidFill>
                <a:latin typeface="Times New Roman" panose="02020603050405020304" pitchFamily="18" charset="0"/>
                <a:cs typeface="Times New Roman" panose="02020603050405020304" pitchFamily="18" charset="0"/>
              </a:rPr>
              <a:t> and Magda </a:t>
            </a:r>
            <a:r>
              <a:rPr lang="en-US" sz="2200" b="1" dirty="0" err="1">
                <a:solidFill>
                  <a:srgbClr val="FF0000"/>
                </a:solidFill>
                <a:latin typeface="Times New Roman" panose="02020603050405020304" pitchFamily="18" charset="0"/>
                <a:cs typeface="Times New Roman" panose="02020603050405020304" pitchFamily="18" charset="0"/>
              </a:rPr>
              <a:t>Leuchter</a:t>
            </a:r>
            <a:r>
              <a:rPr lang="en-US" sz="2200" dirty="0">
                <a:latin typeface="Times New Roman" panose="02020603050405020304" pitchFamily="18" charset="0"/>
                <a:cs typeface="Times New Roman" panose="02020603050405020304" pitchFamily="18" charset="0"/>
              </a:rPr>
              <a:t>, a local newspaper publisher and founding chairman of The National Jewish Center for Learning and Leadership (</a:t>
            </a:r>
            <a:r>
              <a:rPr lang="en-US" sz="2200" dirty="0" smtClean="0">
                <a:latin typeface="Times New Roman" panose="02020603050405020304" pitchFamily="18" charset="0"/>
                <a:cs typeface="Times New Roman" panose="02020603050405020304" pitchFamily="18" charset="0"/>
              </a:rPr>
              <a:t>CLAL)</a:t>
            </a: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Esther </a:t>
            </a:r>
            <a:r>
              <a:rPr lang="en-US" sz="2200" dirty="0" err="1">
                <a:latin typeface="Times New Roman" panose="02020603050405020304" pitchFamily="18" charset="0"/>
                <a:cs typeface="Times New Roman" panose="02020603050405020304" pitchFamily="18" charset="0"/>
              </a:rPr>
              <a:t>Raab</a:t>
            </a:r>
            <a:r>
              <a:rPr lang="en-US" sz="2200" dirty="0">
                <a:latin typeface="Times New Roman" panose="02020603050405020304" pitchFamily="18" charset="0"/>
                <a:cs typeface="Times New Roman" panose="02020603050405020304" pitchFamily="18" charset="0"/>
              </a:rPr>
              <a:t>, a tireless Holocaust survivor and educator, upon whose life are based the play Dear Esther and the film Escape from </a:t>
            </a:r>
            <a:r>
              <a:rPr lang="en-US" sz="2200" dirty="0" err="1">
                <a:latin typeface="Times New Roman" panose="02020603050405020304" pitchFamily="18" charset="0"/>
                <a:cs typeface="Times New Roman" panose="02020603050405020304" pitchFamily="18" charset="0"/>
              </a:rPr>
              <a:t>Sobibor</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Samuel </a:t>
            </a:r>
            <a:r>
              <a:rPr lang="en-US" sz="2200" dirty="0" err="1">
                <a:latin typeface="Times New Roman" panose="02020603050405020304" pitchFamily="18" charset="0"/>
                <a:cs typeface="Times New Roman" panose="02020603050405020304" pitchFamily="18" charset="0"/>
              </a:rPr>
              <a:t>Gassel</a:t>
            </a:r>
            <a:r>
              <a:rPr lang="en-US" sz="2200" dirty="0">
                <a:latin typeface="Times New Roman" panose="02020603050405020304" pitchFamily="18" charset="0"/>
                <a:cs typeface="Times New Roman" panose="02020603050405020304" pitchFamily="18" charset="0"/>
              </a:rPr>
              <a:t> served as borough commissioner and mayor of the City of </a:t>
            </a:r>
            <a:r>
              <a:rPr lang="en-US" sz="2200" dirty="0" smtClean="0">
                <a:latin typeface="Times New Roman" panose="02020603050405020304" pitchFamily="18" charset="0"/>
                <a:cs typeface="Times New Roman" panose="02020603050405020304" pitchFamily="18" charset="0"/>
              </a:rPr>
              <a:t>Vineland</a:t>
            </a: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Harry </a:t>
            </a:r>
            <a:r>
              <a:rPr lang="en-US" sz="2200" dirty="0">
                <a:latin typeface="Times New Roman" panose="02020603050405020304" pitchFamily="18" charset="0"/>
                <a:cs typeface="Times New Roman" panose="02020603050405020304" pitchFamily="18" charset="0"/>
              </a:rPr>
              <a:t>Levin as municipal judge in adjoining </a:t>
            </a:r>
            <a:r>
              <a:rPr lang="en-US" sz="2200" dirty="0" smtClean="0">
                <a:latin typeface="Times New Roman" panose="02020603050405020304" pitchFamily="18" charset="0"/>
                <a:cs typeface="Times New Roman" panose="02020603050405020304" pitchFamily="18" charset="0"/>
              </a:rPr>
              <a:t>townships</a:t>
            </a: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Dr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Tevis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Goldhaft</a:t>
            </a:r>
            <a:r>
              <a:rPr lang="en-US" sz="2200" dirty="0">
                <a:latin typeface="Times New Roman" panose="02020603050405020304" pitchFamily="18" charset="0"/>
                <a:cs typeface="Times New Roman" panose="02020603050405020304" pitchFamily="18" charset="0"/>
              </a:rPr>
              <a:t> as chairman of the Board of </a:t>
            </a:r>
            <a:r>
              <a:rPr lang="en-US" sz="2200" dirty="0" smtClean="0">
                <a:latin typeface="Times New Roman" panose="02020603050405020304" pitchFamily="18" charset="0"/>
                <a:cs typeface="Times New Roman" panose="02020603050405020304" pitchFamily="18" charset="0"/>
              </a:rPr>
              <a:t>Education</a:t>
            </a:r>
          </a:p>
          <a:p>
            <a:pPr marL="342900" indent="-3429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Stanley </a:t>
            </a:r>
            <a:r>
              <a:rPr lang="en-US" sz="2200" dirty="0">
                <a:latin typeface="Times New Roman" panose="02020603050405020304" pitchFamily="18" charset="0"/>
                <a:cs typeface="Times New Roman" panose="02020603050405020304" pitchFamily="18" charset="0"/>
              </a:rPr>
              <a:t>S. </a:t>
            </a:r>
            <a:r>
              <a:rPr lang="en-US" sz="2200" dirty="0" err="1">
                <a:latin typeface="Times New Roman" panose="02020603050405020304" pitchFamily="18" charset="0"/>
                <a:cs typeface="Times New Roman" panose="02020603050405020304" pitchFamily="18" charset="0"/>
              </a:rPr>
              <a:t>Brotman</a:t>
            </a:r>
            <a:r>
              <a:rPr lang="en-US" sz="2200" dirty="0">
                <a:latin typeface="Times New Roman" panose="02020603050405020304" pitchFamily="18" charset="0"/>
                <a:cs typeface="Times New Roman" panose="02020603050405020304" pitchFamily="18" charset="0"/>
              </a:rPr>
              <a:t> as presiding senior judge of the U.S. District </a:t>
            </a:r>
            <a:r>
              <a:rPr lang="en-US" sz="2200" dirty="0" smtClean="0">
                <a:latin typeface="Times New Roman" panose="02020603050405020304" pitchFamily="18" charset="0"/>
                <a:cs typeface="Times New Roman" panose="02020603050405020304" pitchFamily="18" charset="0"/>
              </a:rPr>
              <a:t>Court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740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chemeClr val="accent1"/>
                </a:solidFill>
                <a:latin typeface="Times New Roman" panose="02020603050405020304" pitchFamily="18" charset="0"/>
                <a:cs typeface="Times New Roman" panose="02020603050405020304" pitchFamily="18" charset="0"/>
              </a:rPr>
              <a:t>Objectives</a:t>
            </a:r>
            <a:endParaRPr lang="en-US" dirty="0">
              <a:solidFill>
                <a:schemeClr val="accent1"/>
              </a:solidFill>
            </a:endParaRPr>
          </a:p>
        </p:txBody>
      </p:sp>
      <p:sp>
        <p:nvSpPr>
          <p:cNvPr id="3" name="Content Placeholder 2"/>
          <p:cNvSpPr>
            <a:spLocks noGrp="1"/>
          </p:cNvSpPr>
          <p:nvPr>
            <p:ph sz="quarter" idx="1"/>
          </p:nvPr>
        </p:nvSpPr>
        <p:spPr>
          <a:xfrm>
            <a:off x="457200" y="1066800"/>
            <a:ext cx="8229600" cy="4572000"/>
          </a:xfrm>
        </p:spPr>
        <p:txBody>
          <a:bodyPr>
            <a:normAutofit fontScale="92500" lnSpcReduction="20000"/>
          </a:bodyPr>
          <a:lstStyle/>
          <a:p>
            <a:pPr marL="0" indent="0">
              <a:buNone/>
            </a:pPr>
            <a:r>
              <a:rPr lang="en-US" sz="2400" dirty="0">
                <a:latin typeface="Times New Roman" panose="02020603050405020304" pitchFamily="18" charset="0"/>
                <a:cs typeface="Times New Roman" panose="02020603050405020304" pitchFamily="18" charset="0"/>
              </a:rPr>
              <a:t>By the end of this section, you will be able to:</a:t>
            </a:r>
          </a:p>
          <a:p>
            <a:endParaRPr lang="en-US" sz="2400" dirty="0" smtClean="0"/>
          </a:p>
          <a:p>
            <a:r>
              <a:rPr lang="en-US" sz="2400" dirty="0" smtClean="0">
                <a:latin typeface="Times New Roman" panose="02020603050405020304" pitchFamily="18" charset="0"/>
                <a:cs typeface="Times New Roman" panose="02020603050405020304" pitchFamily="18" charset="0"/>
              </a:rPr>
              <a:t>Evaluate </a:t>
            </a:r>
            <a:r>
              <a:rPr lang="en-US" sz="2400" dirty="0">
                <a:latin typeface="Times New Roman" panose="02020603050405020304" pitchFamily="18" charset="0"/>
                <a:cs typeface="Times New Roman" panose="02020603050405020304" pitchFamily="18" charset="0"/>
              </a:rPr>
              <a:t>the ways in which women in Cumberland County organized to promote government policies (i.e. abolition women’s suffrage and the temperance movement) designed to address injustice inequality workplace safety and immorality.</a:t>
            </a:r>
          </a:p>
          <a:p>
            <a:r>
              <a:rPr lang="en-US" sz="2400" dirty="0" smtClean="0">
                <a:latin typeface="Times New Roman" panose="02020603050405020304" pitchFamily="18" charset="0"/>
                <a:cs typeface="Times New Roman" panose="02020603050405020304" pitchFamily="18" charset="0"/>
              </a:rPr>
              <a:t>Determine </a:t>
            </a:r>
            <a:r>
              <a:rPr lang="en-US" sz="2400" dirty="0">
                <a:latin typeface="Times New Roman" panose="02020603050405020304" pitchFamily="18" charset="0"/>
                <a:cs typeface="Times New Roman" panose="02020603050405020304" pitchFamily="18" charset="0"/>
              </a:rPr>
              <a:t>if American policies regarding Japanese internment and actions against other minority groups were a denial of civil rights.</a:t>
            </a:r>
          </a:p>
          <a:p>
            <a:r>
              <a:rPr lang="en-US" sz="2400" dirty="0" smtClean="0">
                <a:latin typeface="Times New Roman" panose="02020603050405020304" pitchFamily="18" charset="0"/>
                <a:cs typeface="Times New Roman" panose="02020603050405020304" pitchFamily="18" charset="0"/>
              </a:rPr>
              <a:t>Summarize </a:t>
            </a:r>
            <a:r>
              <a:rPr lang="en-US" sz="2400" dirty="0">
                <a:latin typeface="Times New Roman" panose="02020603050405020304" pitchFamily="18" charset="0"/>
                <a:cs typeface="Times New Roman" panose="02020603050405020304" pitchFamily="18" charset="0"/>
              </a:rPr>
              <a:t>reasons why various groups, voluntarily and involuntarily, immigrated to Cumberland County, and describe the challenges they encountered.</a:t>
            </a:r>
          </a:p>
          <a:p>
            <a:r>
              <a:rPr lang="en-US" sz="2400" dirty="0" smtClean="0">
                <a:latin typeface="Times New Roman" panose="02020603050405020304" pitchFamily="18" charset="0"/>
                <a:cs typeface="Times New Roman" panose="02020603050405020304" pitchFamily="18" charset="0"/>
              </a:rPr>
              <a:t>Identify </a:t>
            </a:r>
            <a:r>
              <a:rPr lang="en-US" sz="2400" dirty="0">
                <a:latin typeface="Times New Roman" panose="02020603050405020304" pitchFamily="18" charset="0"/>
                <a:cs typeface="Times New Roman" panose="02020603050405020304" pitchFamily="18" charset="0"/>
              </a:rPr>
              <a:t>historical site, events and people related to women, Holocaust survivors and Japanese American settlement in Cumberland County</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849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lgn="ctr"/>
            <a:r>
              <a:rPr lang="en-US" b="1" dirty="0" smtClean="0">
                <a:solidFill>
                  <a:schemeClr val="accent1"/>
                </a:solidFill>
                <a:latin typeface="Times New Roman" panose="02020603050405020304" pitchFamily="18" charset="0"/>
                <a:cs typeface="Times New Roman" panose="02020603050405020304" pitchFamily="18" charset="0"/>
              </a:rPr>
              <a:t>Reflection #3</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762000" y="2133600"/>
            <a:ext cx="7772400" cy="762000"/>
          </a:xfrm>
          <a:solidFill>
            <a:srgbClr val="002060"/>
          </a:solidFill>
        </p:spPr>
        <p:txBody>
          <a:bodyPr>
            <a:normAutofit fontScale="92500" lnSpcReduction="10000"/>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Describe the how and why Jewish people settled in Cumberland County</a:t>
            </a:r>
            <a:r>
              <a:rPr lang="en-US"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8748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latin typeface="Times New Roman" panose="02020603050405020304" pitchFamily="18" charset="0"/>
                <a:cs typeface="Times New Roman" panose="02020603050405020304" pitchFamily="18" charset="0"/>
              </a:rPr>
              <a:t>Word Wall</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1524000"/>
            <a:ext cx="8458200" cy="4953000"/>
          </a:xfrm>
        </p:spPr>
        <p:txBody>
          <a:bodyPr>
            <a:normAutofit/>
          </a:bodyPr>
          <a:lstStyle/>
          <a:p>
            <a:pPr marL="0" indent="0">
              <a:buNone/>
            </a:pPr>
            <a:r>
              <a:rPr lang="en-US" sz="2200" b="1" dirty="0">
                <a:solidFill>
                  <a:srgbClr val="FF0000"/>
                </a:solidFill>
                <a:latin typeface="Times New Roman" panose="02020603050405020304" pitchFamily="18" charset="0"/>
                <a:cs typeface="Times New Roman" panose="02020603050405020304" pitchFamily="18" charset="0"/>
              </a:rPr>
              <a:t>Susan P. Fowler 		</a:t>
            </a:r>
            <a:r>
              <a:rPr lang="en-US" sz="2200" b="1" dirty="0" smtClean="0">
                <a:solidFill>
                  <a:srgbClr val="FF0000"/>
                </a:solidFill>
                <a:latin typeface="Times New Roman" panose="02020603050405020304" pitchFamily="18" charset="0"/>
                <a:cs typeface="Times New Roman" panose="02020603050405020304" pitchFamily="18" charset="0"/>
              </a:rPr>
              <a:t>Dr</a:t>
            </a:r>
            <a:r>
              <a:rPr lang="en-US" sz="2200" b="1" dirty="0">
                <a:solidFill>
                  <a:srgbClr val="FF0000"/>
                </a:solidFill>
                <a:latin typeface="Times New Roman" panose="02020603050405020304" pitchFamily="18" charset="0"/>
                <a:cs typeface="Times New Roman" panose="02020603050405020304" pitchFamily="18" charset="0"/>
              </a:rPr>
              <a:t>. Mary </a:t>
            </a:r>
            <a:r>
              <a:rPr lang="en-US" sz="2200" b="1" dirty="0" smtClean="0">
                <a:solidFill>
                  <a:srgbClr val="FF0000"/>
                </a:solidFill>
                <a:latin typeface="Times New Roman" panose="02020603050405020304" pitchFamily="18" charset="0"/>
                <a:cs typeface="Times New Roman" panose="02020603050405020304" pitchFamily="18" charset="0"/>
              </a:rPr>
              <a:t>Dunlap</a:t>
            </a: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Captain Marlene De </a:t>
            </a:r>
            <a:r>
              <a:rPr lang="en-US" sz="2200" b="1" dirty="0" err="1">
                <a:solidFill>
                  <a:srgbClr val="FF0000"/>
                </a:solidFill>
                <a:latin typeface="Times New Roman" panose="02020603050405020304" pitchFamily="18" charset="0"/>
                <a:cs typeface="Times New Roman" panose="02020603050405020304" pitchFamily="18" charset="0"/>
              </a:rPr>
              <a:t>Maio</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smtClean="0">
                <a:solidFill>
                  <a:srgbClr val="FF0000"/>
                </a:solidFill>
                <a:latin typeface="Times New Roman" panose="02020603050405020304" pitchFamily="18" charset="0"/>
                <a:cs typeface="Times New Roman" panose="02020603050405020304" pitchFamily="18" charset="0"/>
              </a:rPr>
              <a:t>Mary </a:t>
            </a:r>
            <a:r>
              <a:rPr lang="en-US" sz="2200" b="1" dirty="0">
                <a:solidFill>
                  <a:srgbClr val="FF0000"/>
                </a:solidFill>
                <a:latin typeface="Times New Roman" panose="02020603050405020304" pitchFamily="18" charset="0"/>
                <a:cs typeface="Times New Roman" panose="02020603050405020304" pitchFamily="18" charset="0"/>
              </a:rPr>
              <a:t>A. Treat </a:t>
            </a:r>
            <a:endParaRPr lang="en-US" sz="22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200" b="1" dirty="0" smtClean="0">
                <a:solidFill>
                  <a:srgbClr val="FF0000"/>
                </a:solidFill>
                <a:latin typeface="Times New Roman" panose="02020603050405020304" pitchFamily="18" charset="0"/>
                <a:cs typeface="Times New Roman" panose="02020603050405020304" pitchFamily="18" charset="0"/>
              </a:rPr>
              <a:t>Seabrook 			Japanese </a:t>
            </a:r>
            <a:r>
              <a:rPr lang="en-US" sz="2200" b="1" dirty="0">
                <a:solidFill>
                  <a:srgbClr val="FF0000"/>
                </a:solidFill>
                <a:latin typeface="Times New Roman" panose="02020603050405020304" pitchFamily="18" charset="0"/>
                <a:cs typeface="Times New Roman" panose="02020603050405020304" pitchFamily="18" charset="0"/>
              </a:rPr>
              <a:t>American </a:t>
            </a:r>
            <a:r>
              <a:rPr lang="en-US" sz="2200" b="1" dirty="0" smtClean="0">
                <a:solidFill>
                  <a:srgbClr val="FF0000"/>
                </a:solidFill>
                <a:latin typeface="Times New Roman" panose="02020603050405020304" pitchFamily="18" charset="0"/>
                <a:cs typeface="Times New Roman" panose="02020603050405020304" pitchFamily="18" charset="0"/>
              </a:rPr>
              <a:t>Internment</a:t>
            </a: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Jewish Community Council</a:t>
            </a:r>
            <a:r>
              <a:rPr lang="en-US" sz="2200" b="1" dirty="0" smtClean="0">
                <a:solidFill>
                  <a:srgbClr val="FF0000"/>
                </a:solidFill>
                <a:latin typeface="Times New Roman" panose="02020603050405020304" pitchFamily="18" charset="0"/>
                <a:cs typeface="Times New Roman" panose="02020603050405020304" pitchFamily="18" charset="0"/>
              </a:rPr>
              <a:t>	Ellen Noguchi</a:t>
            </a: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b="1" dirty="0" smtClean="0">
                <a:solidFill>
                  <a:srgbClr val="FF0000"/>
                </a:solidFill>
                <a:latin typeface="Times New Roman" panose="02020603050405020304" pitchFamily="18" charset="0"/>
                <a:cs typeface="Times New Roman" panose="02020603050405020304" pitchFamily="18" charset="0"/>
              </a:rPr>
              <a:t>Charles </a:t>
            </a:r>
            <a:r>
              <a:rPr lang="en-US" sz="2200" b="1" dirty="0" smtClean="0">
                <a:solidFill>
                  <a:srgbClr val="FF0000"/>
                </a:solidFill>
                <a:latin typeface="Times New Roman" panose="02020603050405020304" pitchFamily="18" charset="0"/>
                <a:cs typeface="Times New Roman" panose="02020603050405020304" pitchFamily="18" charset="0"/>
              </a:rPr>
              <a:t>F. Seabrook</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smtClean="0">
                <a:solidFill>
                  <a:srgbClr val="FF0000"/>
                </a:solidFill>
                <a:latin typeface="Times New Roman" panose="02020603050405020304" pitchFamily="18" charset="0"/>
                <a:cs typeface="Times New Roman" panose="02020603050405020304" pitchFamily="18" charset="0"/>
              </a:rPr>
              <a:t>Ben </a:t>
            </a:r>
            <a:r>
              <a:rPr lang="en-US" sz="2200" b="1" dirty="0">
                <a:solidFill>
                  <a:srgbClr val="FF0000"/>
                </a:solidFill>
                <a:latin typeface="Times New Roman" panose="02020603050405020304" pitchFamily="18" charset="0"/>
                <a:cs typeface="Times New Roman" panose="02020603050405020304" pitchFamily="18" charset="0"/>
              </a:rPr>
              <a:t>Zion </a:t>
            </a:r>
            <a:r>
              <a:rPr lang="en-US" sz="2200" b="1" dirty="0" err="1" smtClean="0">
                <a:solidFill>
                  <a:srgbClr val="FF0000"/>
                </a:solidFill>
                <a:latin typeface="Times New Roman" panose="02020603050405020304" pitchFamily="18" charset="0"/>
                <a:cs typeface="Times New Roman" panose="02020603050405020304" pitchFamily="18" charset="0"/>
              </a:rPr>
              <a:t>Leuchter</a:t>
            </a:r>
            <a:r>
              <a:rPr lang="en-US" sz="2200" b="1" dirty="0" smtClean="0">
                <a:solidFill>
                  <a:srgbClr val="FF0000"/>
                </a:solidFill>
                <a:latin typeface="Times New Roman" panose="02020603050405020304" pitchFamily="18" charset="0"/>
                <a:cs typeface="Times New Roman" panose="02020603050405020304" pitchFamily="18" charset="0"/>
              </a:rPr>
              <a:t>/Magda </a:t>
            </a:r>
            <a:r>
              <a:rPr lang="en-US" sz="2200" b="1" dirty="0" err="1" smtClean="0">
                <a:solidFill>
                  <a:srgbClr val="FF0000"/>
                </a:solidFill>
                <a:latin typeface="Times New Roman" panose="02020603050405020304" pitchFamily="18" charset="0"/>
                <a:cs typeface="Times New Roman" panose="02020603050405020304" pitchFamily="18" charset="0"/>
              </a:rPr>
              <a:t>Leuchter</a:t>
            </a:r>
            <a:endParaRPr lang="en-US" sz="22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200" b="1" dirty="0">
                <a:solidFill>
                  <a:srgbClr val="FF0000"/>
                </a:solidFill>
                <a:latin typeface="Times New Roman" panose="02020603050405020304" pitchFamily="18" charset="0"/>
                <a:cs typeface="Times New Roman" panose="02020603050405020304" pitchFamily="18" charset="0"/>
              </a:rPr>
              <a:t>Miles </a:t>
            </a:r>
            <a:r>
              <a:rPr lang="en-US" sz="2200" b="1" dirty="0" err="1" smtClean="0">
                <a:solidFill>
                  <a:srgbClr val="FF0000"/>
                </a:solidFill>
                <a:latin typeface="Times New Roman" panose="02020603050405020304" pitchFamily="18" charset="0"/>
                <a:cs typeface="Times New Roman" panose="02020603050405020304" pitchFamily="18" charset="0"/>
              </a:rPr>
              <a:t>Lerman</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smtClean="0">
                <a:solidFill>
                  <a:srgbClr val="FF0000"/>
                </a:solidFill>
                <a:latin typeface="Times New Roman" panose="02020603050405020304" pitchFamily="18" charset="0"/>
                <a:cs typeface="Times New Roman" panose="02020603050405020304" pitchFamily="18" charset="0"/>
              </a:rPr>
              <a:t>Suffrage</a:t>
            </a: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45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92162"/>
          </a:xfrm>
        </p:spPr>
        <p:txBody>
          <a:bodyPr/>
          <a:lstStyle/>
          <a:p>
            <a:pPr algn="ctr"/>
            <a:r>
              <a:rPr lang="en-US" b="1" dirty="0">
                <a:solidFill>
                  <a:schemeClr val="accent1"/>
                </a:solidFill>
                <a:latin typeface="Times New Roman" panose="02020603050405020304" pitchFamily="18" charset="0"/>
                <a:cs typeface="Times New Roman" panose="02020603050405020304" pitchFamily="18" charset="0"/>
              </a:rPr>
              <a:t>Women </a:t>
            </a:r>
            <a:r>
              <a:rPr lang="en-US" b="1" dirty="0" smtClean="0">
                <a:solidFill>
                  <a:schemeClr val="accent1"/>
                </a:solidFill>
                <a:latin typeface="Times New Roman" panose="02020603050405020304" pitchFamily="18" charset="0"/>
                <a:cs typeface="Times New Roman" panose="02020603050405020304" pitchFamily="18" charset="0"/>
              </a:rPr>
              <a:t>of </a:t>
            </a:r>
            <a:r>
              <a:rPr lang="en-US" b="1" dirty="0">
                <a:solidFill>
                  <a:schemeClr val="accent1"/>
                </a:solidFill>
                <a:latin typeface="Times New Roman" panose="02020603050405020304" pitchFamily="18" charset="0"/>
                <a:cs typeface="Times New Roman" panose="02020603050405020304" pitchFamily="18" charset="0"/>
              </a:rPr>
              <a:t>Vineland</a:t>
            </a:r>
          </a:p>
        </p:txBody>
      </p:sp>
      <p:sp>
        <p:nvSpPr>
          <p:cNvPr id="3" name="Content Placeholder 2"/>
          <p:cNvSpPr>
            <a:spLocks noGrp="1"/>
          </p:cNvSpPr>
          <p:nvPr>
            <p:ph sz="quarter" idx="1"/>
          </p:nvPr>
        </p:nvSpPr>
        <p:spPr>
          <a:xfrm>
            <a:off x="331381" y="1143000"/>
            <a:ext cx="8458200" cy="2895600"/>
          </a:xfrm>
          <a:solidFill>
            <a:srgbClr val="B17ED8"/>
          </a:solidFill>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At the time that Vineland was being developed by Charles Landis, women did not have as many rights as men. For example, they were </a:t>
            </a:r>
            <a:r>
              <a:rPr lang="en-US" sz="2000" dirty="0" smtClean="0">
                <a:latin typeface="Times New Roman" panose="02020603050405020304" pitchFamily="18" charset="0"/>
                <a:cs typeface="Times New Roman" panose="02020603050405020304" pitchFamily="18" charset="0"/>
              </a:rPr>
              <a:t>not allowed </a:t>
            </a:r>
            <a:r>
              <a:rPr lang="en-US" sz="2000" dirty="0">
                <a:latin typeface="Times New Roman" panose="02020603050405020304" pitchFamily="18" charset="0"/>
                <a:cs typeface="Times New Roman" panose="02020603050405020304" pitchFamily="18" charset="0"/>
              </a:rPr>
              <a:t>to vote. Many women at that time did not work outside of their homes, and if they did, their salaries belonged to their husbands or fathers. Women were also not free to dress as they pleased. During this time, many women began to fight to gain more rights. Women who fought for the right to vote were called suffragettes. The name suffragette comes from the word "</a:t>
            </a:r>
            <a:r>
              <a:rPr lang="en-US" sz="2000" b="1" dirty="0">
                <a:solidFill>
                  <a:srgbClr val="FF0000"/>
                </a:solidFill>
                <a:latin typeface="Times New Roman" panose="02020603050405020304" pitchFamily="18" charset="0"/>
                <a:cs typeface="Times New Roman" panose="02020603050405020304" pitchFamily="18" charset="0"/>
              </a:rPr>
              <a:t>suffrage</a:t>
            </a:r>
            <a:r>
              <a:rPr lang="en-US" sz="2000" dirty="0">
                <a:latin typeface="Times New Roman" panose="02020603050405020304" pitchFamily="18" charset="0"/>
                <a:cs typeface="Times New Roman" panose="02020603050405020304" pitchFamily="18" charset="0"/>
              </a:rPr>
              <a:t>," which means the right to vote. One famous suffragette, named Lucy Stone, spoke at a Women's Suffrage Convention in Vineland in 1867. </a:t>
            </a:r>
          </a:p>
        </p:txBody>
      </p:sp>
      <p:sp>
        <p:nvSpPr>
          <p:cNvPr id="4" name="Rectangle 3"/>
          <p:cNvSpPr/>
          <p:nvPr/>
        </p:nvSpPr>
        <p:spPr>
          <a:xfrm>
            <a:off x="343786" y="4349161"/>
            <a:ext cx="8514907" cy="1631216"/>
          </a:xfrm>
          <a:prstGeom prst="rect">
            <a:avLst/>
          </a:prstGeom>
          <a:solidFill>
            <a:schemeClr val="accent1">
              <a:lumMod val="40000"/>
              <a:lumOff val="60000"/>
            </a:schemeClr>
          </a:solidFill>
        </p:spPr>
        <p:txBody>
          <a:bodyPr wrap="square">
            <a:spAutoFit/>
          </a:bodyPr>
          <a:lstStyle/>
          <a:p>
            <a:r>
              <a:rPr lang="en-US" sz="2000" dirty="0">
                <a:latin typeface="Times New Roman" panose="02020603050405020304" pitchFamily="18" charset="0"/>
                <a:cs typeface="Times New Roman" panose="02020603050405020304" pitchFamily="18" charset="0"/>
              </a:rPr>
              <a:t>On Election Day, November 18, 1868, 172 women cast their votes in Vineland, even though it was illegal. They knew they could be put in prison for voting, just as other famous women's rights leaders had, such as Susan B. Anthony and Elizabeth Cady Stanton. </a:t>
            </a:r>
            <a:r>
              <a:rPr lang="en-US" sz="2000" dirty="0" smtClean="0">
                <a:latin typeface="Times New Roman" panose="02020603050405020304" pitchFamily="18" charset="0"/>
                <a:cs typeface="Times New Roman" panose="02020603050405020304" pitchFamily="18" charset="0"/>
              </a:rPr>
              <a:t>All their </a:t>
            </a:r>
            <a:r>
              <a:rPr lang="en-US" sz="2000" dirty="0">
                <a:latin typeface="Times New Roman" panose="02020603050405020304" pitchFamily="18" charset="0"/>
                <a:cs typeface="Times New Roman" panose="02020603050405020304" pitchFamily="18" charset="0"/>
              </a:rPr>
              <a:t>hard work paid off, however. In 1920, the 19th amendment was passed, which gave American women the right to vote.</a:t>
            </a:r>
          </a:p>
        </p:txBody>
      </p:sp>
    </p:spTree>
    <p:extLst>
      <p:ext uri="{BB962C8B-B14F-4D97-AF65-F5344CB8AC3E}">
        <p14:creationId xmlns:p14="http://schemas.microsoft.com/office/powerpoint/2010/main" val="2939943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a:solidFill>
                  <a:schemeClr val="accent1"/>
                </a:solidFill>
                <a:latin typeface="Times New Roman" panose="02020603050405020304" pitchFamily="18" charset="0"/>
                <a:cs typeface="Times New Roman" panose="02020603050405020304" pitchFamily="18" charset="0"/>
              </a:rPr>
              <a:t>Women of Vineland</a:t>
            </a:r>
          </a:p>
        </p:txBody>
      </p:sp>
      <p:sp>
        <p:nvSpPr>
          <p:cNvPr id="3" name="Content Placeholder 2"/>
          <p:cNvSpPr>
            <a:spLocks noGrp="1"/>
          </p:cNvSpPr>
          <p:nvPr>
            <p:ph sz="quarter" idx="1"/>
          </p:nvPr>
        </p:nvSpPr>
        <p:spPr>
          <a:xfrm>
            <a:off x="272902" y="1447800"/>
            <a:ext cx="8543260" cy="1905000"/>
          </a:xfrm>
          <a:solidFill>
            <a:srgbClr val="B17ED8"/>
          </a:solidFill>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Several Vineland women were well-known suffragettes. The book Past and Present: Lives of New Jersey Women honors four famous </a:t>
            </a:r>
            <a:r>
              <a:rPr lang="en-US" sz="2000" dirty="0" smtClean="0">
                <a:latin typeface="Times New Roman" panose="02020603050405020304" pitchFamily="18" charset="0"/>
                <a:cs typeface="Times New Roman" panose="02020603050405020304" pitchFamily="18" charset="0"/>
              </a:rPr>
              <a:t>Vineland women</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Susan P. Fowler </a:t>
            </a:r>
            <a:r>
              <a:rPr lang="en-US" sz="2000" dirty="0">
                <a:latin typeface="Times New Roman" panose="02020603050405020304" pitchFamily="18" charset="0"/>
                <a:cs typeface="Times New Roman" panose="02020603050405020304" pitchFamily="18" charset="0"/>
              </a:rPr>
              <a:t>was one of these women. She was a suffragette, a tax protestor, and a dress reformer. Mary E. Tillotson felt that women should be allowed to dress as they wished. She protested to help women gain this right. She even spent a night in jail just for wearing pants!</a:t>
            </a:r>
          </a:p>
        </p:txBody>
      </p:sp>
      <p:sp>
        <p:nvSpPr>
          <p:cNvPr id="4" name="Rectangle 3"/>
          <p:cNvSpPr/>
          <p:nvPr/>
        </p:nvSpPr>
        <p:spPr>
          <a:xfrm>
            <a:off x="308343" y="3810000"/>
            <a:ext cx="8534400" cy="1938992"/>
          </a:xfrm>
          <a:prstGeom prst="rect">
            <a:avLst/>
          </a:prstGeom>
          <a:solidFill>
            <a:schemeClr val="accent2">
              <a:lumMod val="40000"/>
              <a:lumOff val="60000"/>
            </a:schemeClr>
          </a:solid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Mary A. Treat </a:t>
            </a:r>
            <a:r>
              <a:rPr lang="en-US" sz="2000" dirty="0">
                <a:latin typeface="Times New Roman" panose="02020603050405020304" pitchFamily="18" charset="0"/>
                <a:cs typeface="Times New Roman" panose="02020603050405020304" pitchFamily="18" charset="0"/>
              </a:rPr>
              <a:t>was another important woman from Vineland. She conducted very important research in the fields of entomology (the study of insects) and botany (the study of plants). Another Vinelander, Sarah Strickland, spoke out about female rights. She also held a patent on an improved clothes dryer in the mid 1800's. Each of these Vineland women played an important role in gaining rights for American females.</a:t>
            </a:r>
          </a:p>
        </p:txBody>
      </p:sp>
    </p:spTree>
    <p:extLst>
      <p:ext uri="{BB962C8B-B14F-4D97-AF65-F5344CB8AC3E}">
        <p14:creationId xmlns:p14="http://schemas.microsoft.com/office/powerpoint/2010/main" val="1749099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b="1" dirty="0">
                <a:solidFill>
                  <a:schemeClr val="accent1"/>
                </a:solidFill>
                <a:latin typeface="Times New Roman" panose="02020603050405020304" pitchFamily="18" charset="0"/>
                <a:cs typeface="Times New Roman" panose="02020603050405020304" pitchFamily="18" charset="0"/>
              </a:rPr>
              <a:t>Women of Vineland</a:t>
            </a:r>
          </a:p>
        </p:txBody>
      </p:sp>
      <p:sp>
        <p:nvSpPr>
          <p:cNvPr id="3" name="Content Placeholder 2"/>
          <p:cNvSpPr>
            <a:spLocks noGrp="1"/>
          </p:cNvSpPr>
          <p:nvPr>
            <p:ph sz="quarter" idx="1"/>
          </p:nvPr>
        </p:nvSpPr>
        <p:spPr>
          <a:xfrm>
            <a:off x="308344" y="1143000"/>
            <a:ext cx="8305800" cy="2667000"/>
          </a:xfrm>
          <a:solidFill>
            <a:srgbClr val="B17ED8"/>
          </a:solidFill>
        </p:spPr>
        <p:txBody>
          <a:bodyPr>
            <a:noAutofit/>
          </a:bodyPr>
          <a:lstStyle/>
          <a:p>
            <a:pPr marL="0" indent="0">
              <a:buNone/>
            </a:pPr>
            <a:r>
              <a:rPr lang="en-US" sz="1900" dirty="0">
                <a:latin typeface="Times New Roman" panose="02020603050405020304" pitchFamily="18" charset="0"/>
                <a:cs typeface="Times New Roman" panose="02020603050405020304" pitchFamily="18" charset="0"/>
              </a:rPr>
              <a:t>When the Reverend Garrison resigned in November of 1888 from his position as director of the State School in Vineland, the position was filled by a young physician from Philadelphia, </a:t>
            </a:r>
            <a:r>
              <a:rPr lang="en-US" sz="1900" b="1" dirty="0">
                <a:solidFill>
                  <a:srgbClr val="FF0000"/>
                </a:solidFill>
                <a:latin typeface="Times New Roman" panose="02020603050405020304" pitchFamily="18" charset="0"/>
                <a:cs typeface="Times New Roman" panose="02020603050405020304" pitchFamily="18" charset="0"/>
              </a:rPr>
              <a:t>Dr. Mary Dunlap</a:t>
            </a:r>
            <a:r>
              <a:rPr lang="en-US" sz="1900" dirty="0">
                <a:latin typeface="Times New Roman" panose="02020603050405020304" pitchFamily="18" charset="0"/>
                <a:cs typeface="Times New Roman" panose="02020603050405020304" pitchFamily="18" charset="0"/>
              </a:rPr>
              <a:t>, who would reside over the growing facility for the next twenty </a:t>
            </a:r>
            <a:r>
              <a:rPr lang="en-US" sz="1900" dirty="0" smtClean="0">
                <a:latin typeface="Times New Roman" panose="02020603050405020304" pitchFamily="18" charset="0"/>
                <a:cs typeface="Times New Roman" panose="02020603050405020304" pitchFamily="18" charset="0"/>
              </a:rPr>
              <a:t>years. She </a:t>
            </a:r>
            <a:r>
              <a:rPr lang="en-US" sz="1900" dirty="0">
                <a:latin typeface="Times New Roman" panose="02020603050405020304" pitchFamily="18" charset="0"/>
                <a:cs typeface="Times New Roman" panose="02020603050405020304" pitchFamily="18" charset="0"/>
              </a:rPr>
              <a:t>was then chosen as President of the National Association of Medical Officers for the Study of the Feeble-minded (AAMR), Director of the New Jersey Legal Aid Association for Women, Charter President of the Woman’s Club of Vineland, President of The Cumberland County Medical Society, and life member of The Vineland Historical and Antiquarian Society. </a:t>
            </a:r>
          </a:p>
        </p:txBody>
      </p:sp>
      <p:sp>
        <p:nvSpPr>
          <p:cNvPr id="5" name="Rectangle 4"/>
          <p:cNvSpPr/>
          <p:nvPr/>
        </p:nvSpPr>
        <p:spPr>
          <a:xfrm>
            <a:off x="334924" y="3962400"/>
            <a:ext cx="8351875" cy="2431435"/>
          </a:xfrm>
          <a:prstGeom prst="rect">
            <a:avLst/>
          </a:prstGeom>
          <a:solidFill>
            <a:schemeClr val="accent1">
              <a:lumMod val="60000"/>
              <a:lumOff val="40000"/>
            </a:schemeClr>
          </a:solidFill>
        </p:spPr>
        <p:txBody>
          <a:bodyPr wrap="square">
            <a:spAutoFit/>
          </a:bodyPr>
          <a:lstStyle/>
          <a:p>
            <a:r>
              <a:rPr lang="en-US" sz="1900" dirty="0">
                <a:latin typeface="Times New Roman" panose="02020603050405020304" pitchFamily="18" charset="0"/>
                <a:cs typeface="Times New Roman" panose="02020603050405020304" pitchFamily="18" charset="0"/>
              </a:rPr>
              <a:t>On October 28, 1899, twenty five concerned women organized The Woman’s Club of Vineland and elected Dr. Mary J. Dunlap as their first president, a position which she successfully held for two years. At their first meeting, the members decided their first order of business would be to establish a local public library. Although books were somewhat of a scarce commodity in those days, these women worked together to gather 1,275 books to establish the library, which is now The Vineland Public Library. She retired in 1909, after twenty years from her position as the first female superintendent of the Vineland Developmental Center</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96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b="1" dirty="0">
                <a:solidFill>
                  <a:schemeClr val="accent1"/>
                </a:solidFill>
                <a:latin typeface="Times New Roman" panose="02020603050405020304" pitchFamily="18" charset="0"/>
                <a:cs typeface="Times New Roman" panose="02020603050405020304" pitchFamily="18" charset="0"/>
              </a:rPr>
              <a:t>Women of Vineland</a:t>
            </a:r>
          </a:p>
        </p:txBody>
      </p:sp>
      <p:sp>
        <p:nvSpPr>
          <p:cNvPr id="5" name="Rectangle 4"/>
          <p:cNvSpPr/>
          <p:nvPr/>
        </p:nvSpPr>
        <p:spPr>
          <a:xfrm>
            <a:off x="304800" y="3581400"/>
            <a:ext cx="8458200" cy="2723823"/>
          </a:xfrm>
          <a:prstGeom prst="rect">
            <a:avLst/>
          </a:prstGeom>
          <a:solidFill>
            <a:srgbClr val="B17ED8"/>
          </a:solidFill>
        </p:spPr>
        <p:txBody>
          <a:bodyPr wrap="square">
            <a:spAutoFit/>
          </a:bodyPr>
          <a:lstStyle/>
          <a:p>
            <a:r>
              <a:rPr lang="en-US" sz="1900" dirty="0">
                <a:latin typeface="Times New Roman" panose="02020603050405020304" pitchFamily="18" charset="0"/>
                <a:cs typeface="Times New Roman" panose="02020603050405020304" pitchFamily="18" charset="0"/>
              </a:rPr>
              <a:t>Another woman who has made her hometown proud is </a:t>
            </a:r>
            <a:r>
              <a:rPr lang="en-US" sz="1900" b="1" dirty="0">
                <a:solidFill>
                  <a:srgbClr val="FF0000"/>
                </a:solidFill>
                <a:latin typeface="Times New Roman" panose="02020603050405020304" pitchFamily="18" charset="0"/>
                <a:cs typeface="Times New Roman" panose="02020603050405020304" pitchFamily="18" charset="0"/>
              </a:rPr>
              <a:t>Captain Marlene De </a:t>
            </a:r>
            <a:r>
              <a:rPr lang="en-US" sz="1900" b="1" dirty="0" err="1">
                <a:solidFill>
                  <a:srgbClr val="FF0000"/>
                </a:solidFill>
                <a:latin typeface="Times New Roman" panose="02020603050405020304" pitchFamily="18" charset="0"/>
                <a:cs typeface="Times New Roman" panose="02020603050405020304" pitchFamily="18" charset="0"/>
              </a:rPr>
              <a:t>Maio</a:t>
            </a:r>
            <a:r>
              <a:rPr lang="en-US" sz="1900" dirty="0">
                <a:latin typeface="Times New Roman" panose="02020603050405020304" pitchFamily="18" charset="0"/>
                <a:cs typeface="Times New Roman" panose="02020603050405020304" pitchFamily="18" charset="0"/>
              </a:rPr>
              <a:t>, a graduate of the Vineland School System. Marlene became a doctor, then an Orthopedic surgeon. She assisted at the knee operation of President Clinton in 1997, then became his specialty physician during his period of recovery. She accompanied him on Air Force One the same year when he attended the </a:t>
            </a:r>
            <a:r>
              <a:rPr lang="en-US" sz="1900" dirty="0" err="1">
                <a:latin typeface="Times New Roman" panose="02020603050405020304" pitchFamily="18" charset="0"/>
                <a:cs typeface="Times New Roman" panose="02020603050405020304" pitchFamily="18" charset="0"/>
              </a:rPr>
              <a:t>Helsinky</a:t>
            </a:r>
            <a:r>
              <a:rPr lang="en-US" sz="1900" dirty="0">
                <a:latin typeface="Times New Roman" panose="02020603050405020304" pitchFamily="18" charset="0"/>
                <a:cs typeface="Times New Roman" panose="02020603050405020304" pitchFamily="18" charset="0"/>
              </a:rPr>
              <a:t> Convention in Finland. Then in 1998, she received the “Excellence in Research” award which was the first time in 23 years that the military had won the award and was the first time a female had won the award. The award was given for determining the “instant center of motion” of the knee during flexion and extension.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481" y="1066800"/>
            <a:ext cx="371108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46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lgn="ctr"/>
            <a:r>
              <a:rPr lang="en-US" b="1" dirty="0" smtClean="0">
                <a:solidFill>
                  <a:schemeClr val="accent1"/>
                </a:solidFill>
                <a:latin typeface="Times New Roman" panose="02020603050405020304" pitchFamily="18" charset="0"/>
                <a:cs typeface="Times New Roman" panose="02020603050405020304" pitchFamily="18" charset="0"/>
              </a:rPr>
              <a:t>Reflection #1</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762000" y="2133600"/>
            <a:ext cx="7772400" cy="990600"/>
          </a:xfrm>
          <a:solidFill>
            <a:srgbClr val="002060"/>
          </a:solidFill>
        </p:spPr>
        <p:txBody>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Pick a women from Vineland history that is the most significant to you and describe why.</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708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en-US" b="1" dirty="0">
                <a:solidFill>
                  <a:schemeClr val="accent1"/>
                </a:solidFill>
                <a:latin typeface="Times New Roman" panose="02020603050405020304" pitchFamily="18" charset="0"/>
                <a:cs typeface="Times New Roman" panose="02020603050405020304" pitchFamily="18" charset="0"/>
              </a:rPr>
              <a:t>Japanese American </a:t>
            </a:r>
            <a:r>
              <a:rPr lang="en-US" b="1" dirty="0" smtClean="0">
                <a:solidFill>
                  <a:schemeClr val="accent1"/>
                </a:solidFill>
                <a:latin typeface="Times New Roman" panose="02020603050405020304" pitchFamily="18" charset="0"/>
                <a:cs typeface="Times New Roman" panose="02020603050405020304" pitchFamily="18" charset="0"/>
              </a:rPr>
              <a:t>Internment</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8344" y="1143000"/>
            <a:ext cx="8454656" cy="1905000"/>
          </a:xfrm>
          <a:solidFill>
            <a:srgbClr val="00B0F0"/>
          </a:solidFill>
        </p:spPr>
        <p:txBody>
          <a:bodyPr>
            <a:no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Japanese American </a:t>
            </a:r>
            <a:r>
              <a:rPr lang="en-US" sz="2000" b="1" dirty="0" smtClean="0">
                <a:solidFill>
                  <a:srgbClr val="FF0000"/>
                </a:solidFill>
                <a:latin typeface="Times New Roman" panose="02020603050405020304" pitchFamily="18" charset="0"/>
                <a:cs typeface="Times New Roman" panose="02020603050405020304" pitchFamily="18" charset="0"/>
              </a:rPr>
              <a:t>internment </a:t>
            </a:r>
            <a:r>
              <a:rPr lang="en-US" sz="2000" dirty="0" smtClean="0">
                <a:latin typeface="Times New Roman" panose="02020603050405020304" pitchFamily="18" charset="0"/>
                <a:cs typeface="Times New Roman" panose="02020603050405020304" pitchFamily="18" charset="0"/>
              </a:rPr>
              <a:t>was the </a:t>
            </a:r>
            <a:r>
              <a:rPr lang="en-US" sz="2000" dirty="0">
                <a:latin typeface="Times New Roman" panose="02020603050405020304" pitchFamily="18" charset="0"/>
                <a:cs typeface="Times New Roman" panose="02020603050405020304" pitchFamily="18" charset="0"/>
              </a:rPr>
              <a:t>forced relocation by the U.S. government of thousands of Japanese Americans to detention camps during World War II. That action was the culmination of the federal government’s long history of racist and discriminatory treatment of Asian immigrants and their descendants that had begun with restrictive immigration policies in the late 1800s.</a:t>
            </a:r>
          </a:p>
        </p:txBody>
      </p:sp>
      <p:sp>
        <p:nvSpPr>
          <p:cNvPr id="5" name="Rectangle 4"/>
          <p:cNvSpPr/>
          <p:nvPr/>
        </p:nvSpPr>
        <p:spPr>
          <a:xfrm>
            <a:off x="276447" y="3429000"/>
            <a:ext cx="8458200" cy="2554545"/>
          </a:xfrm>
          <a:prstGeom prst="rect">
            <a:avLst/>
          </a:prstGeom>
          <a:solidFill>
            <a:srgbClr val="FFC000"/>
          </a:solidFill>
        </p:spPr>
        <p:txBody>
          <a:bodyPr wrap="square">
            <a:spAutoFit/>
          </a:bodyPr>
          <a:lstStyle/>
          <a:p>
            <a:r>
              <a:rPr lang="en-US" sz="2000" dirty="0">
                <a:latin typeface="Times New Roman" panose="02020603050405020304" pitchFamily="18" charset="0"/>
                <a:cs typeface="Times New Roman" panose="02020603050405020304" pitchFamily="18" charset="0"/>
              </a:rPr>
              <a:t>After the attack on Pearl Harbor by Japanese aircraft on December 7, 1941, the U.S. War Department suspected that Japanese Americans might act as saboteurs, despite a lack of hard evidence to support that view. Some political leaders recommended rounding up Japanese Americans, particularly those living along the West Coast, and placing them in detention </a:t>
            </a:r>
            <a:r>
              <a:rPr lang="en-US" sz="2000" dirty="0" smtClean="0">
                <a:latin typeface="Times New Roman" panose="02020603050405020304" pitchFamily="18" charset="0"/>
                <a:cs typeface="Times New Roman" panose="02020603050405020304" pitchFamily="18" charset="0"/>
              </a:rPr>
              <a:t>centers </a:t>
            </a:r>
            <a:r>
              <a:rPr lang="en-US" sz="2000" dirty="0">
                <a:latin typeface="Times New Roman" panose="02020603050405020304" pitchFamily="18" charset="0"/>
                <a:cs typeface="Times New Roman" panose="02020603050405020304" pitchFamily="18" charset="0"/>
              </a:rPr>
              <a:t>inland. </a:t>
            </a:r>
            <a:r>
              <a:rPr lang="en-US" sz="2000" dirty="0" smtClean="0">
                <a:latin typeface="Times New Roman" panose="02020603050405020304" pitchFamily="18" charset="0"/>
                <a:cs typeface="Times New Roman" panose="02020603050405020304" pitchFamily="18" charset="0"/>
              </a:rPr>
              <a:t>John </a:t>
            </a:r>
            <a:r>
              <a:rPr lang="en-US" sz="2000" dirty="0">
                <a:latin typeface="Times New Roman" panose="02020603050405020304" pitchFamily="18" charset="0"/>
                <a:cs typeface="Times New Roman" panose="02020603050405020304" pitchFamily="18" charset="0"/>
              </a:rPr>
              <a:t>J. McCloy, the assistant secretary of war, remarked that if it came to a choice between national security and the guarantee of civil liberties expressed in the Constitution, he considered the Constitution “just a scrap of paper.”</a:t>
            </a:r>
          </a:p>
        </p:txBody>
      </p:sp>
    </p:spTree>
    <p:extLst>
      <p:ext uri="{BB962C8B-B14F-4D97-AF65-F5344CB8AC3E}">
        <p14:creationId xmlns:p14="http://schemas.microsoft.com/office/powerpoint/2010/main" val="3849426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508</TotalTime>
  <Words>2513</Words>
  <Application>Microsoft Office PowerPoint</Application>
  <PresentationFormat>On-screen Show (4:3)</PresentationFormat>
  <Paragraphs>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Archives Alive!   Unit IV:  The Women of  Cumberland County, Holocaust Survivors and the Settlement of  Japanese Americans </vt:lpstr>
      <vt:lpstr>Objectives</vt:lpstr>
      <vt:lpstr>Word Wall</vt:lpstr>
      <vt:lpstr>Women of Vineland</vt:lpstr>
      <vt:lpstr>Women of Vineland</vt:lpstr>
      <vt:lpstr>Women of Vineland</vt:lpstr>
      <vt:lpstr>Women of Vineland</vt:lpstr>
      <vt:lpstr>Reflection #1</vt:lpstr>
      <vt:lpstr>Japanese American Internment</vt:lpstr>
      <vt:lpstr>Japanese American Internment</vt:lpstr>
      <vt:lpstr>Japanese-American Settlement  in Cumberland County</vt:lpstr>
      <vt:lpstr>Ellen Noguchi</vt:lpstr>
      <vt:lpstr>Ellen Noguchi</vt:lpstr>
      <vt:lpstr>Reflection #2</vt:lpstr>
      <vt:lpstr>Jewish Settlement in Cumberland County</vt:lpstr>
      <vt:lpstr>Jewish Settlement in Cumberland County</vt:lpstr>
      <vt:lpstr>Holocaust Survivors Come to Vineland Following WWII</vt:lpstr>
      <vt:lpstr>Miles Lerman: A Holocaust Survivor </vt:lpstr>
      <vt:lpstr> Notable Jewish Residents</vt:lpstr>
      <vt:lpstr>Reflection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Archives Alive  Unit III: The History of Vineland</dc:title>
  <dc:creator>DDiCostanzo</dc:creator>
  <cp:lastModifiedBy>DDiCostanzo</cp:lastModifiedBy>
  <cp:revision>55</cp:revision>
  <dcterms:created xsi:type="dcterms:W3CDTF">2018-02-20T18:38:23Z</dcterms:created>
  <dcterms:modified xsi:type="dcterms:W3CDTF">2018-03-30T18:12:38Z</dcterms:modified>
</cp:coreProperties>
</file>