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05" r:id="rId3"/>
    <p:sldId id="306" r:id="rId4"/>
    <p:sldId id="276" r:id="rId5"/>
    <p:sldId id="316" r:id="rId6"/>
    <p:sldId id="273" r:id="rId7"/>
    <p:sldId id="310" r:id="rId8"/>
    <p:sldId id="279" r:id="rId9"/>
    <p:sldId id="286" r:id="rId10"/>
    <p:sldId id="281" r:id="rId11"/>
    <p:sldId id="280" r:id="rId12"/>
    <p:sldId id="282" r:id="rId13"/>
    <p:sldId id="318" r:id="rId14"/>
    <p:sldId id="284" r:id="rId15"/>
    <p:sldId id="285" r:id="rId16"/>
    <p:sldId id="274" r:id="rId17"/>
    <p:sldId id="307" r:id="rId18"/>
    <p:sldId id="311" r:id="rId19"/>
    <p:sldId id="312" r:id="rId20"/>
    <p:sldId id="275" r:id="rId21"/>
    <p:sldId id="302" r:id="rId22"/>
    <p:sldId id="288" r:id="rId23"/>
    <p:sldId id="320" r:id="rId24"/>
    <p:sldId id="304" r:id="rId25"/>
    <p:sldId id="319" r:id="rId26"/>
    <p:sldId id="263" r:id="rId27"/>
    <p:sldId id="289" r:id="rId28"/>
    <p:sldId id="331" r:id="rId29"/>
    <p:sldId id="262" r:id="rId30"/>
    <p:sldId id="337" r:id="rId31"/>
    <p:sldId id="290" r:id="rId32"/>
    <p:sldId id="315" r:id="rId33"/>
    <p:sldId id="330" r:id="rId34"/>
    <p:sldId id="334" r:id="rId35"/>
    <p:sldId id="325" r:id="rId36"/>
    <p:sldId id="321" r:id="rId37"/>
    <p:sldId id="270" r:id="rId38"/>
    <p:sldId id="328" r:id="rId39"/>
    <p:sldId id="295" r:id="rId40"/>
    <p:sldId id="323" r:id="rId41"/>
    <p:sldId id="336" r:id="rId42"/>
    <p:sldId id="260" r:id="rId43"/>
    <p:sldId id="296" r:id="rId44"/>
    <p:sldId id="297" r:id="rId45"/>
    <p:sldId id="298" r:id="rId46"/>
    <p:sldId id="333" r:id="rId47"/>
    <p:sldId id="308" r:id="rId48"/>
    <p:sldId id="266" r:id="rId49"/>
    <p:sldId id="335" r:id="rId50"/>
    <p:sldId id="329" r:id="rId51"/>
    <p:sldId id="271" r:id="rId52"/>
    <p:sldId id="293" r:id="rId53"/>
    <p:sldId id="294" r:id="rId54"/>
    <p:sldId id="309" r:id="rId55"/>
    <p:sldId id="277" r:id="rId56"/>
    <p:sldId id="292" r:id="rId57"/>
    <p:sldId id="300"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7" autoAdjust="0"/>
    <p:restoredTop sz="81492" autoAdjust="0"/>
  </p:normalViewPr>
  <p:slideViewPr>
    <p:cSldViewPr>
      <p:cViewPr>
        <p:scale>
          <a:sx n="60" d="100"/>
          <a:sy n="60" d="100"/>
        </p:scale>
        <p:origin x="-15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3" d="100"/>
          <a:sy n="73" d="100"/>
        </p:scale>
        <p:origin x="-414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084D77-56AE-423A-AD27-242F1414DF45}" type="doc">
      <dgm:prSet loTypeId="urn:microsoft.com/office/officeart/2005/8/layout/arrow5" loCatId="relationship" qsTypeId="urn:microsoft.com/office/officeart/2005/8/quickstyle/simple1" qsCatId="simple" csTypeId="urn:microsoft.com/office/officeart/2005/8/colors/colorful1#1" csCatId="colorful" phldr="1"/>
      <dgm:spPr/>
      <dgm:t>
        <a:bodyPr/>
        <a:lstStyle/>
        <a:p>
          <a:endParaRPr lang="en-US"/>
        </a:p>
      </dgm:t>
    </dgm:pt>
    <dgm:pt modelId="{733CD974-FF6A-490A-B4C4-A1D930CE7F34}">
      <dgm:prSet phldrT="[Text]" custT="1"/>
      <dgm:spPr/>
      <dgm:t>
        <a:bodyPr/>
        <a:lstStyle/>
        <a:p>
          <a:pPr algn="ctr"/>
          <a:r>
            <a:rPr lang="en-US" sz="2200" b="1" dirty="0" smtClean="0"/>
            <a:t>French Goals:</a:t>
          </a:r>
        </a:p>
      </dgm:t>
    </dgm:pt>
    <dgm:pt modelId="{5FDD7005-B762-42EF-A3EC-27CE362333D7}" type="parTrans" cxnId="{161E16DF-9561-4911-AA2B-58D81F0FDBF4}">
      <dgm:prSet/>
      <dgm:spPr/>
      <dgm:t>
        <a:bodyPr/>
        <a:lstStyle/>
        <a:p>
          <a:endParaRPr lang="en-US"/>
        </a:p>
      </dgm:t>
    </dgm:pt>
    <dgm:pt modelId="{C1F8B65B-851A-44BB-A66C-3CBF0B8A0EAC}" type="sibTrans" cxnId="{161E16DF-9561-4911-AA2B-58D81F0FDBF4}">
      <dgm:prSet/>
      <dgm:spPr/>
      <dgm:t>
        <a:bodyPr/>
        <a:lstStyle/>
        <a:p>
          <a:endParaRPr lang="en-US"/>
        </a:p>
      </dgm:t>
    </dgm:pt>
    <dgm:pt modelId="{6E78AC7B-56DA-4BC2-B331-2AC2441298FB}">
      <dgm:prSet phldrT="[Text]"/>
      <dgm:spPr/>
      <dgm:t>
        <a:bodyPr/>
        <a:lstStyle/>
        <a:p>
          <a:pPr algn="ctr"/>
          <a:r>
            <a:rPr lang="en-US" b="1" dirty="0" smtClean="0"/>
            <a:t>British Goals:</a:t>
          </a:r>
        </a:p>
      </dgm:t>
    </dgm:pt>
    <dgm:pt modelId="{A6DB0BC4-E725-42D7-93C9-F0FDA472EEFA}" type="parTrans" cxnId="{1728BF40-304F-4815-9F26-E001514DFBB9}">
      <dgm:prSet/>
      <dgm:spPr/>
      <dgm:t>
        <a:bodyPr/>
        <a:lstStyle/>
        <a:p>
          <a:endParaRPr lang="en-US"/>
        </a:p>
      </dgm:t>
    </dgm:pt>
    <dgm:pt modelId="{98B04CC2-01E0-4084-B6D7-AABA8AC82E1D}" type="sibTrans" cxnId="{1728BF40-304F-4815-9F26-E001514DFBB9}">
      <dgm:prSet/>
      <dgm:spPr/>
      <dgm:t>
        <a:bodyPr/>
        <a:lstStyle/>
        <a:p>
          <a:endParaRPr lang="en-US"/>
        </a:p>
      </dgm:t>
    </dgm:pt>
    <dgm:pt modelId="{94CD6920-21C2-47EF-A59F-193D025C8D2C}">
      <dgm:prSet custT="1"/>
      <dgm:spPr/>
      <dgm:t>
        <a:bodyPr/>
        <a:lstStyle/>
        <a:p>
          <a:pPr marL="114300" indent="-114300" algn="l"/>
          <a:r>
            <a:rPr lang="en-US" sz="1800" dirty="0" smtClean="0"/>
            <a:t>Control as much territory as possible</a:t>
          </a:r>
          <a:endParaRPr lang="en-US" sz="1800" dirty="0"/>
        </a:p>
      </dgm:t>
    </dgm:pt>
    <dgm:pt modelId="{88042811-9716-4093-BD28-EEAC69C9178F}" type="parTrans" cxnId="{D55327ED-A343-4A71-B3A4-7D075BD162F8}">
      <dgm:prSet/>
      <dgm:spPr/>
      <dgm:t>
        <a:bodyPr/>
        <a:lstStyle/>
        <a:p>
          <a:endParaRPr lang="en-US"/>
        </a:p>
      </dgm:t>
    </dgm:pt>
    <dgm:pt modelId="{027C84AF-33BA-4C5D-93DC-E1C73475EF5F}" type="sibTrans" cxnId="{D55327ED-A343-4A71-B3A4-7D075BD162F8}">
      <dgm:prSet/>
      <dgm:spPr/>
      <dgm:t>
        <a:bodyPr/>
        <a:lstStyle/>
        <a:p>
          <a:endParaRPr lang="en-US"/>
        </a:p>
      </dgm:t>
    </dgm:pt>
    <dgm:pt modelId="{32039353-1E1B-4D04-A9A4-D50F1344CD71}">
      <dgm:prSet custT="1"/>
      <dgm:spPr/>
      <dgm:t>
        <a:bodyPr/>
        <a:lstStyle/>
        <a:p>
          <a:pPr marL="114300" indent="-114300" algn="l"/>
          <a:r>
            <a:rPr lang="en-US" sz="1800" dirty="0" smtClean="0"/>
            <a:t>Dominate Europe politically and economically</a:t>
          </a:r>
          <a:endParaRPr lang="en-US" sz="1800" dirty="0"/>
        </a:p>
      </dgm:t>
    </dgm:pt>
    <dgm:pt modelId="{B9F23AE0-3809-4F54-B686-966A99133D7B}" type="sibTrans" cxnId="{FC63DFE4-6F5D-4644-B64A-D08B8B7D8D56}">
      <dgm:prSet/>
      <dgm:spPr/>
      <dgm:t>
        <a:bodyPr/>
        <a:lstStyle/>
        <a:p>
          <a:endParaRPr lang="en-US"/>
        </a:p>
      </dgm:t>
    </dgm:pt>
    <dgm:pt modelId="{EB14AB3D-DAD0-48E0-9B85-458CA2DCECD9}" type="parTrans" cxnId="{FC63DFE4-6F5D-4644-B64A-D08B8B7D8D56}">
      <dgm:prSet/>
      <dgm:spPr/>
      <dgm:t>
        <a:bodyPr/>
        <a:lstStyle/>
        <a:p>
          <a:endParaRPr lang="en-US"/>
        </a:p>
      </dgm:t>
    </dgm:pt>
    <dgm:pt modelId="{6DCEC3F8-89AC-42E7-BA80-1ED0A5D5147A}">
      <dgm:prSet/>
      <dgm:spPr/>
      <dgm:t>
        <a:bodyPr/>
        <a:lstStyle/>
        <a:p>
          <a:pPr algn="l"/>
          <a:r>
            <a:rPr lang="en-US" dirty="0" smtClean="0"/>
            <a:t>Maintain their own political and economic power</a:t>
          </a:r>
          <a:endParaRPr lang="en-US" dirty="0"/>
        </a:p>
      </dgm:t>
    </dgm:pt>
    <dgm:pt modelId="{06829DE3-4A85-4E2A-82A5-DFB1976419AC}" type="parTrans" cxnId="{10D383AC-1726-493A-BAFA-7232E4EA2D74}">
      <dgm:prSet/>
      <dgm:spPr/>
      <dgm:t>
        <a:bodyPr/>
        <a:lstStyle/>
        <a:p>
          <a:endParaRPr lang="en-US"/>
        </a:p>
      </dgm:t>
    </dgm:pt>
    <dgm:pt modelId="{ABD0A325-956F-41F7-B2ED-39559FB53BDB}" type="sibTrans" cxnId="{10D383AC-1726-493A-BAFA-7232E4EA2D74}">
      <dgm:prSet/>
      <dgm:spPr/>
      <dgm:t>
        <a:bodyPr/>
        <a:lstStyle/>
        <a:p>
          <a:endParaRPr lang="en-US"/>
        </a:p>
      </dgm:t>
    </dgm:pt>
    <dgm:pt modelId="{49E34F8A-0717-4189-A6EF-0CA9A780EA13}">
      <dgm:prSet/>
      <dgm:spPr/>
      <dgm:t>
        <a:bodyPr/>
        <a:lstStyle/>
        <a:p>
          <a:pPr algn="l"/>
          <a:r>
            <a:rPr lang="en-US" dirty="0" smtClean="0"/>
            <a:t>Control as much territory as possible</a:t>
          </a:r>
          <a:endParaRPr lang="en-US" dirty="0"/>
        </a:p>
      </dgm:t>
    </dgm:pt>
    <dgm:pt modelId="{A21D7019-8E07-46F1-B94E-2B789660F155}" type="parTrans" cxnId="{DD83975A-DDD4-4734-98CB-4AF773BBD0BE}">
      <dgm:prSet/>
      <dgm:spPr/>
      <dgm:t>
        <a:bodyPr/>
        <a:lstStyle/>
        <a:p>
          <a:endParaRPr lang="en-US"/>
        </a:p>
      </dgm:t>
    </dgm:pt>
    <dgm:pt modelId="{AB78C14A-72CC-46EA-B3B5-B34B3D3C1644}" type="sibTrans" cxnId="{DD83975A-DDD4-4734-98CB-4AF773BBD0BE}">
      <dgm:prSet/>
      <dgm:spPr/>
      <dgm:t>
        <a:bodyPr/>
        <a:lstStyle/>
        <a:p>
          <a:endParaRPr lang="en-US"/>
        </a:p>
      </dgm:t>
    </dgm:pt>
    <dgm:pt modelId="{80D937FA-AD7E-4507-B388-35E6BFB87044}" type="pres">
      <dgm:prSet presAssocID="{10084D77-56AE-423A-AD27-242F1414DF45}" presName="diagram" presStyleCnt="0">
        <dgm:presLayoutVars>
          <dgm:dir/>
          <dgm:resizeHandles val="exact"/>
        </dgm:presLayoutVars>
      </dgm:prSet>
      <dgm:spPr/>
      <dgm:t>
        <a:bodyPr/>
        <a:lstStyle/>
        <a:p>
          <a:endParaRPr lang="en-US"/>
        </a:p>
      </dgm:t>
    </dgm:pt>
    <dgm:pt modelId="{394A3014-4728-4E39-98BD-D9D5449A4F60}" type="pres">
      <dgm:prSet presAssocID="{733CD974-FF6A-490A-B4C4-A1D930CE7F34}" presName="arrow" presStyleLbl="node1" presStyleIdx="0" presStyleCnt="2" custScaleY="102605">
        <dgm:presLayoutVars>
          <dgm:bulletEnabled val="1"/>
        </dgm:presLayoutVars>
      </dgm:prSet>
      <dgm:spPr/>
      <dgm:t>
        <a:bodyPr/>
        <a:lstStyle/>
        <a:p>
          <a:endParaRPr lang="en-US"/>
        </a:p>
      </dgm:t>
    </dgm:pt>
    <dgm:pt modelId="{3A9D0028-E979-48D5-934B-096EEEBCFDA5}" type="pres">
      <dgm:prSet presAssocID="{6E78AC7B-56DA-4BC2-B331-2AC2441298FB}" presName="arrow" presStyleLbl="node1" presStyleIdx="1" presStyleCnt="2" custScaleY="102605" custRadScaleRad="121909" custRadScaleInc="-433">
        <dgm:presLayoutVars>
          <dgm:bulletEnabled val="1"/>
        </dgm:presLayoutVars>
      </dgm:prSet>
      <dgm:spPr/>
      <dgm:t>
        <a:bodyPr/>
        <a:lstStyle/>
        <a:p>
          <a:endParaRPr lang="en-US"/>
        </a:p>
      </dgm:t>
    </dgm:pt>
  </dgm:ptLst>
  <dgm:cxnLst>
    <dgm:cxn modelId="{4C42E674-2099-4B7E-91FF-E9546C96E40D}" type="presOf" srcId="{6E78AC7B-56DA-4BC2-B331-2AC2441298FB}" destId="{3A9D0028-E979-48D5-934B-096EEEBCFDA5}" srcOrd="0" destOrd="0" presId="urn:microsoft.com/office/officeart/2005/8/layout/arrow5"/>
    <dgm:cxn modelId="{1728BF40-304F-4815-9F26-E001514DFBB9}" srcId="{10084D77-56AE-423A-AD27-242F1414DF45}" destId="{6E78AC7B-56DA-4BC2-B331-2AC2441298FB}" srcOrd="1" destOrd="0" parTransId="{A6DB0BC4-E725-42D7-93C9-F0FDA472EEFA}" sibTransId="{98B04CC2-01E0-4084-B6D7-AABA8AC82E1D}"/>
    <dgm:cxn modelId="{B00C50E9-4D87-4178-B34A-ECCE9BD502E5}" type="presOf" srcId="{10084D77-56AE-423A-AD27-242F1414DF45}" destId="{80D937FA-AD7E-4507-B388-35E6BFB87044}" srcOrd="0" destOrd="0" presId="urn:microsoft.com/office/officeart/2005/8/layout/arrow5"/>
    <dgm:cxn modelId="{DD83975A-DDD4-4734-98CB-4AF773BBD0BE}" srcId="{6E78AC7B-56DA-4BC2-B331-2AC2441298FB}" destId="{49E34F8A-0717-4189-A6EF-0CA9A780EA13}" srcOrd="1" destOrd="0" parTransId="{A21D7019-8E07-46F1-B94E-2B789660F155}" sibTransId="{AB78C14A-72CC-46EA-B3B5-B34B3D3C1644}"/>
    <dgm:cxn modelId="{3979FA88-1757-419F-A404-74E1C244F475}" type="presOf" srcId="{94CD6920-21C2-47EF-A59F-193D025C8D2C}" destId="{394A3014-4728-4E39-98BD-D9D5449A4F60}" srcOrd="0" destOrd="2" presId="urn:microsoft.com/office/officeart/2005/8/layout/arrow5"/>
    <dgm:cxn modelId="{A21BCB8E-53E7-422D-A948-F79F821A62CE}" type="presOf" srcId="{733CD974-FF6A-490A-B4C4-A1D930CE7F34}" destId="{394A3014-4728-4E39-98BD-D9D5449A4F60}" srcOrd="0" destOrd="0" presId="urn:microsoft.com/office/officeart/2005/8/layout/arrow5"/>
    <dgm:cxn modelId="{FC63DFE4-6F5D-4644-B64A-D08B8B7D8D56}" srcId="{733CD974-FF6A-490A-B4C4-A1D930CE7F34}" destId="{32039353-1E1B-4D04-A9A4-D50F1344CD71}" srcOrd="0" destOrd="0" parTransId="{EB14AB3D-DAD0-48E0-9B85-458CA2DCECD9}" sibTransId="{B9F23AE0-3809-4F54-B686-966A99133D7B}"/>
    <dgm:cxn modelId="{C323E430-63BC-497E-A148-E44D062C978C}" type="presOf" srcId="{49E34F8A-0717-4189-A6EF-0CA9A780EA13}" destId="{3A9D0028-E979-48D5-934B-096EEEBCFDA5}" srcOrd="0" destOrd="2" presId="urn:microsoft.com/office/officeart/2005/8/layout/arrow5"/>
    <dgm:cxn modelId="{10D383AC-1726-493A-BAFA-7232E4EA2D74}" srcId="{6E78AC7B-56DA-4BC2-B331-2AC2441298FB}" destId="{6DCEC3F8-89AC-42E7-BA80-1ED0A5D5147A}" srcOrd="0" destOrd="0" parTransId="{06829DE3-4A85-4E2A-82A5-DFB1976419AC}" sibTransId="{ABD0A325-956F-41F7-B2ED-39559FB53BDB}"/>
    <dgm:cxn modelId="{D6C09924-A776-409C-B065-EC1A3DA602DF}" type="presOf" srcId="{6DCEC3F8-89AC-42E7-BA80-1ED0A5D5147A}" destId="{3A9D0028-E979-48D5-934B-096EEEBCFDA5}" srcOrd="0" destOrd="1" presId="urn:microsoft.com/office/officeart/2005/8/layout/arrow5"/>
    <dgm:cxn modelId="{D55327ED-A343-4A71-B3A4-7D075BD162F8}" srcId="{733CD974-FF6A-490A-B4C4-A1D930CE7F34}" destId="{94CD6920-21C2-47EF-A59F-193D025C8D2C}" srcOrd="1" destOrd="0" parTransId="{88042811-9716-4093-BD28-EEAC69C9178F}" sibTransId="{027C84AF-33BA-4C5D-93DC-E1C73475EF5F}"/>
    <dgm:cxn modelId="{2B890916-8077-482F-89FF-D6676747EFE0}" type="presOf" srcId="{32039353-1E1B-4D04-A9A4-D50F1344CD71}" destId="{394A3014-4728-4E39-98BD-D9D5449A4F60}" srcOrd="0" destOrd="1" presId="urn:microsoft.com/office/officeart/2005/8/layout/arrow5"/>
    <dgm:cxn modelId="{161E16DF-9561-4911-AA2B-58D81F0FDBF4}" srcId="{10084D77-56AE-423A-AD27-242F1414DF45}" destId="{733CD974-FF6A-490A-B4C4-A1D930CE7F34}" srcOrd="0" destOrd="0" parTransId="{5FDD7005-B762-42EF-A3EC-27CE362333D7}" sibTransId="{C1F8B65B-851A-44BB-A66C-3CBF0B8A0EAC}"/>
    <dgm:cxn modelId="{B8FB5FDE-375A-4705-ACC4-70998BBB8E7B}" type="presParOf" srcId="{80D937FA-AD7E-4507-B388-35E6BFB87044}" destId="{394A3014-4728-4E39-98BD-D9D5449A4F60}" srcOrd="0" destOrd="0" presId="urn:microsoft.com/office/officeart/2005/8/layout/arrow5"/>
    <dgm:cxn modelId="{B4B7E25C-5912-4852-A084-1CADA737F2F5}" type="presParOf" srcId="{80D937FA-AD7E-4507-B388-35E6BFB87044}" destId="{3A9D0028-E979-48D5-934B-096EEEBCFDA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A3014-4728-4E39-98BD-D9D5449A4F60}">
      <dsp:nvSpPr>
        <dsp:cNvPr id="0" name=""/>
        <dsp:cNvSpPr/>
      </dsp:nvSpPr>
      <dsp:spPr>
        <a:xfrm rot="16200000">
          <a:off x="856" y="4"/>
          <a:ext cx="4233118" cy="4343391"/>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b="1" kern="1200" dirty="0" smtClean="0"/>
            <a:t>French Goals:</a:t>
          </a:r>
        </a:p>
        <a:p>
          <a:pPr marL="114300" lvl="1" indent="-114300" algn="l" defTabSz="800100">
            <a:lnSpc>
              <a:spcPct val="90000"/>
            </a:lnSpc>
            <a:spcBef>
              <a:spcPct val="0"/>
            </a:spcBef>
            <a:spcAft>
              <a:spcPct val="15000"/>
            </a:spcAft>
            <a:buChar char="••"/>
          </a:pPr>
          <a:r>
            <a:rPr lang="en-US" sz="1800" kern="1200" dirty="0" smtClean="0"/>
            <a:t>Dominate Europe politically and economically</a:t>
          </a:r>
          <a:endParaRPr lang="en-US" sz="1800" kern="1200" dirty="0"/>
        </a:p>
        <a:p>
          <a:pPr marL="114300" lvl="1" indent="-114300" algn="l" defTabSz="800100">
            <a:lnSpc>
              <a:spcPct val="90000"/>
            </a:lnSpc>
            <a:spcBef>
              <a:spcPct val="0"/>
            </a:spcBef>
            <a:spcAft>
              <a:spcPct val="15000"/>
            </a:spcAft>
            <a:buChar char="••"/>
          </a:pPr>
          <a:r>
            <a:rPr lang="en-US" sz="1800" kern="1200" dirty="0" smtClean="0"/>
            <a:t>Control as much territory as possible</a:t>
          </a:r>
          <a:endParaRPr lang="en-US" sz="1800" kern="1200" dirty="0"/>
        </a:p>
      </dsp:txBody>
      <dsp:txXfrm rot="5400000">
        <a:off x="-54280" y="1113419"/>
        <a:ext cx="3602595" cy="2116559"/>
      </dsp:txXfrm>
    </dsp:sp>
    <dsp:sp modelId="{3A9D0028-E979-48D5-934B-096EEEBCFDA5}">
      <dsp:nvSpPr>
        <dsp:cNvPr id="0" name=""/>
        <dsp:cNvSpPr/>
      </dsp:nvSpPr>
      <dsp:spPr>
        <a:xfrm rot="5400000">
          <a:off x="4452825" y="-36908"/>
          <a:ext cx="4233118" cy="4343391"/>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en-US" sz="2300" b="1" kern="1200" dirty="0" smtClean="0"/>
            <a:t>British Goals:</a:t>
          </a:r>
        </a:p>
        <a:p>
          <a:pPr marL="171450" lvl="1" indent="-171450" algn="l" defTabSz="800100">
            <a:lnSpc>
              <a:spcPct val="90000"/>
            </a:lnSpc>
            <a:spcBef>
              <a:spcPct val="0"/>
            </a:spcBef>
            <a:spcAft>
              <a:spcPct val="15000"/>
            </a:spcAft>
            <a:buChar char="••"/>
          </a:pPr>
          <a:r>
            <a:rPr lang="en-US" sz="1800" kern="1200" dirty="0" smtClean="0"/>
            <a:t>Maintain their own political and economic power</a:t>
          </a:r>
          <a:endParaRPr lang="en-US" sz="1800" kern="1200" dirty="0"/>
        </a:p>
        <a:p>
          <a:pPr marL="171450" lvl="1" indent="-171450" algn="l" defTabSz="800100">
            <a:lnSpc>
              <a:spcPct val="90000"/>
            </a:lnSpc>
            <a:spcBef>
              <a:spcPct val="0"/>
            </a:spcBef>
            <a:spcAft>
              <a:spcPct val="15000"/>
            </a:spcAft>
            <a:buChar char="••"/>
          </a:pPr>
          <a:r>
            <a:rPr lang="en-US" sz="1800" kern="1200" dirty="0" smtClean="0"/>
            <a:t>Control as much territory as possible</a:t>
          </a:r>
          <a:endParaRPr lang="en-US" sz="1800" kern="1200" dirty="0"/>
        </a:p>
      </dsp:txBody>
      <dsp:txXfrm rot="-5400000">
        <a:off x="5138485" y="1076509"/>
        <a:ext cx="3602595" cy="2116559"/>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8A331AC-D006-4E2E-9D0A-9BA649D27E6E}" type="slidenum">
              <a:rPr lang="en-US"/>
              <a:pPr>
                <a:defRPr/>
              </a:pPr>
              <a:t>‹#›</a:t>
            </a:fld>
            <a:endParaRPr lang="en-US" dirty="0"/>
          </a:p>
        </p:txBody>
      </p:sp>
    </p:spTree>
    <p:extLst>
      <p:ext uri="{BB962C8B-B14F-4D97-AF65-F5344CB8AC3E}">
        <p14:creationId xmlns:p14="http://schemas.microsoft.com/office/powerpoint/2010/main" val="3152643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g.mil/resources/photo_gallery/index.html?lib=heritage/index.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63C17BB-4BC3-4629-AAD0-9BBE6B9403FB}" type="slidenum">
              <a:rPr lang="en-US" smtClean="0">
                <a:latin typeface="Arial" pitchFamily="34" charset="0"/>
              </a:rPr>
              <a:pPr/>
              <a:t>1</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Arial" pitchFamily="34" charset="0"/>
              </a:rPr>
              <a:t>Painting from the National Guard’s Historical Paintings, Heritage Series available from </a:t>
            </a:r>
            <a:r>
              <a:rPr lang="en-US" smtClean="0">
                <a:latin typeface="Arial" pitchFamily="34" charset="0"/>
                <a:hlinkClick r:id="rId3"/>
              </a:rPr>
              <a:t>http://www.ng.mil/resources/photo_gallery/index.html?lib=heritage/index.htm</a:t>
            </a:r>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25337C8-BE48-4D22-A07E-6CBC095E3601}" type="slidenum">
              <a:rPr lang="en-US" smtClean="0">
                <a:latin typeface="Arial" pitchFamily="34" charset="0"/>
              </a:rPr>
              <a:pPr/>
              <a:t>26</a:t>
            </a:fld>
            <a:endParaRPr lang="en-US"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latin typeface="Arial" pitchFamily="34" charset="0"/>
              </a:rPr>
              <a:t>*Washington did not speak French, so he probably did not know he was confessing to the murder.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9C9FA78-1CBB-4715-A177-E98DA5F31D91}" type="slidenum">
              <a:rPr lang="en-US" smtClean="0">
                <a:latin typeface="Arial" pitchFamily="34" charset="0"/>
              </a:rPr>
              <a:pPr/>
              <a:t>29</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p>
            <a:fld id="{0FCE15EC-1E20-4EC3-B9F1-F8FA1F282D67}"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latin typeface="Arial" pitchFamily="34" charset="0"/>
            </a:endParaRPr>
          </a:p>
          <a:p>
            <a:endParaRPr lang="en-US" smtClean="0">
              <a:latin typeface="Arial" pitchFamily="34" charset="0"/>
            </a:endParaRPr>
          </a:p>
        </p:txBody>
      </p:sp>
      <p:sp>
        <p:nvSpPr>
          <p:cNvPr id="73732" name="Slide Number Placeholder 3"/>
          <p:cNvSpPr>
            <a:spLocks noGrp="1"/>
          </p:cNvSpPr>
          <p:nvPr>
            <p:ph type="sldNum" sz="quarter" idx="5"/>
          </p:nvPr>
        </p:nvSpPr>
        <p:spPr>
          <a:noFill/>
        </p:spPr>
        <p:txBody>
          <a:bodyPr/>
          <a:lstStyle/>
          <a:p>
            <a:fld id="{878C18C0-7A8B-4688-AD56-BB5C7BF539FA}"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r>
              <a:rPr lang="en-US" smtClean="0">
                <a:latin typeface="Arial" pitchFamily="34" charset="0"/>
              </a:rPr>
              <a:t>*The capture of Fort Beausejour cut the French fortress at Louisbourg off from the mainland.  This event also marked the beginning of Britain’s “Expulsion of the Acadians” in which French settlers from present-day New Brunswick,  Prince Edward Island, and Nova Scotia were deported.  Many Acadians eventually migrated to French Louisiana. Descendants of those migrants are considered a distinct ethnic group known as “Cajuns.”</a:t>
            </a:r>
          </a:p>
        </p:txBody>
      </p:sp>
      <p:sp>
        <p:nvSpPr>
          <p:cNvPr id="74756" name="Slide Number Placeholder 3"/>
          <p:cNvSpPr>
            <a:spLocks noGrp="1"/>
          </p:cNvSpPr>
          <p:nvPr>
            <p:ph type="sldNum" sz="quarter" idx="5"/>
          </p:nvPr>
        </p:nvSpPr>
        <p:spPr>
          <a:noFill/>
        </p:spPr>
        <p:txBody>
          <a:bodyPr/>
          <a:lstStyle/>
          <a:p>
            <a:fld id="{EBAADF32-75CD-4FCE-AAA4-72F6BA03519B}" type="slidenum">
              <a:rPr lang="en-US" smtClean="0">
                <a:latin typeface="Arial" pitchFamily="34" charset="0"/>
              </a:rPr>
              <a:pPr/>
              <a:t>33</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4EF09FE-7949-457B-93DD-CAB95FB41BC2}" type="slidenum">
              <a:rPr lang="en-US" smtClean="0">
                <a:latin typeface="Arial" pitchFamily="34" charset="0"/>
              </a:rPr>
              <a:pPr/>
              <a:t>36</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A9A4ED8-D6AE-4814-8A59-FC946F124566}" type="slidenum">
              <a:rPr lang="en-US" smtClean="0">
                <a:latin typeface="Arial" pitchFamily="34" charset="0"/>
              </a:rPr>
              <a:pPr/>
              <a:t>37</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p>
            <a:fld id="{530926D8-BD83-4DEA-BADA-287D77F9F3EF}" type="slidenum">
              <a:rPr lang="en-US" smtClean="0">
                <a:latin typeface="Arial" pitchFamily="34" charset="0"/>
              </a:rPr>
              <a:pPr/>
              <a:t>40</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mtClean="0">
                <a:latin typeface="Arial" pitchFamily="34" charset="0"/>
              </a:rPr>
              <a:t>Image: View of Louisbourg when that city was besieged in 1758</a:t>
            </a:r>
          </a:p>
          <a:p>
            <a:endParaRPr lang="en-US" smtClean="0">
              <a:latin typeface="Arial" pitchFamily="34" charset="0"/>
            </a:endParaRPr>
          </a:p>
        </p:txBody>
      </p:sp>
      <p:sp>
        <p:nvSpPr>
          <p:cNvPr id="78852" name="Slide Number Placeholder 3"/>
          <p:cNvSpPr>
            <a:spLocks noGrp="1"/>
          </p:cNvSpPr>
          <p:nvPr>
            <p:ph type="sldNum" sz="quarter" idx="5"/>
          </p:nvPr>
        </p:nvSpPr>
        <p:spPr>
          <a:noFill/>
        </p:spPr>
        <p:txBody>
          <a:bodyPr/>
          <a:lstStyle/>
          <a:p>
            <a:fld id="{328D3E65-8991-4357-8153-0ECD85DF1A50}" type="slidenum">
              <a:rPr lang="en-US" smtClean="0">
                <a:latin typeface="Arial" pitchFamily="34" charset="0"/>
              </a:rPr>
              <a:pPr/>
              <a:t>41</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1959603-CD75-41FA-9389-CAF123F4BD17}" type="slidenum">
              <a:rPr lang="en-US" smtClean="0">
                <a:latin typeface="Arial" pitchFamily="34" charset="0"/>
              </a:rPr>
              <a:pPr/>
              <a:t>42</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latin typeface="Arial" pitchFamily="34" charset="0"/>
                <a:ea typeface="Hoefler Text" charset="0"/>
                <a:cs typeface="Hoefler Text" charset="0"/>
              </a:rPr>
              <a:t>Image: Colonists and American Indians trading goods.</a:t>
            </a:r>
          </a:p>
          <a:p>
            <a:endParaRPr lang="en-US"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FC5E5FA4-5F2C-42A0-8B13-47B663A3839E}"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smtClean="0">
                <a:latin typeface="Arial" pitchFamily="34" charset="0"/>
              </a:rPr>
              <a:t>*In doing so, Montcalm gave up the great advantage of their defensive, nearly impregnable fortifications.  If the French had remained behind the walls of the city, the British would have had to withdraw eventually, and certainly would not have been able to storm the Citadel successfully. To the modern student, the question is always, “Why did Montcalm do that?”  and the reasons are still debated today.   Was it ego, honor, or foolishness (or a little bit of all three) that led the French general to snatch defeat from the jaws of victory that day? </a:t>
            </a:r>
          </a:p>
          <a:p>
            <a:endParaRPr lang="en-US" smtClean="0">
              <a:latin typeface="Arial" pitchFamily="34" charset="0"/>
            </a:endParaRPr>
          </a:p>
        </p:txBody>
      </p:sp>
      <p:sp>
        <p:nvSpPr>
          <p:cNvPr id="80900" name="Slide Number Placeholder 3"/>
          <p:cNvSpPr>
            <a:spLocks noGrp="1"/>
          </p:cNvSpPr>
          <p:nvPr>
            <p:ph type="sldNum" sz="quarter" idx="5"/>
          </p:nvPr>
        </p:nvSpPr>
        <p:spPr>
          <a:noFill/>
        </p:spPr>
        <p:txBody>
          <a:bodyPr/>
          <a:lstStyle/>
          <a:p>
            <a:fld id="{45D95F7B-2524-4F4F-83D4-8D96FEFA43AA}" type="slidenum">
              <a:rPr lang="en-US" smtClean="0">
                <a:latin typeface="Arial" pitchFamily="34" charset="0"/>
              </a:rPr>
              <a:pPr/>
              <a:t>45</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latin typeface="Arial" pitchFamily="34" charset="0"/>
              </a:rPr>
              <a:t>Image: </a:t>
            </a:r>
            <a:r>
              <a:rPr lang="en-US" i="1" smtClean="0">
                <a:latin typeface="Arial" pitchFamily="34" charset="0"/>
              </a:rPr>
              <a:t>The Death of Montcalm </a:t>
            </a:r>
            <a:r>
              <a:rPr lang="en-US" smtClean="0">
                <a:latin typeface="Arial" pitchFamily="34" charset="0"/>
              </a:rPr>
              <a:t>by Marc-Aurèle de Foy Suzor-Coté.</a:t>
            </a:r>
            <a:endParaRPr lang="en-US" i="1" smtClean="0">
              <a:latin typeface="Arial" pitchFamily="34" charset="0"/>
            </a:endParaRPr>
          </a:p>
        </p:txBody>
      </p:sp>
      <p:sp>
        <p:nvSpPr>
          <p:cNvPr id="81924" name="Slide Number Placeholder 3"/>
          <p:cNvSpPr>
            <a:spLocks noGrp="1"/>
          </p:cNvSpPr>
          <p:nvPr>
            <p:ph type="sldNum" sz="quarter" idx="5"/>
          </p:nvPr>
        </p:nvSpPr>
        <p:spPr>
          <a:noFill/>
        </p:spPr>
        <p:txBody>
          <a:bodyPr/>
          <a:lstStyle/>
          <a:p>
            <a:fld id="{4767FF67-256C-4D27-9C58-827F5E34BEFE}"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6021AC7-A062-4CD2-94F3-7D6091630812}" type="slidenum">
              <a:rPr lang="en-US" smtClean="0">
                <a:latin typeface="Arial" pitchFamily="34" charset="0"/>
              </a:rPr>
              <a:pPr/>
              <a:t>48</a:t>
            </a:fld>
            <a:endParaRPr 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7F28047-DC65-43ED-A664-F8F1A8EB4C1F}" type="slidenum">
              <a:rPr lang="en-US" smtClean="0">
                <a:latin typeface="Arial" pitchFamily="34" charset="0"/>
              </a:rPr>
              <a:pPr/>
              <a:t>49</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latin typeface="Arial" pitchFamily="34" charset="0"/>
              </a:rPr>
              <a:t>*40% of Washington’s Army</a:t>
            </a:r>
          </a:p>
        </p:txBody>
      </p:sp>
      <p:sp>
        <p:nvSpPr>
          <p:cNvPr id="84996" name="Slide Number Placeholder 3"/>
          <p:cNvSpPr>
            <a:spLocks noGrp="1"/>
          </p:cNvSpPr>
          <p:nvPr>
            <p:ph type="sldNum" sz="quarter" idx="5"/>
          </p:nvPr>
        </p:nvSpPr>
        <p:spPr>
          <a:noFill/>
        </p:spPr>
        <p:txBody>
          <a:bodyPr/>
          <a:lstStyle/>
          <a:p>
            <a:fld id="{5E38D373-3F9B-4407-B66B-A200C2DC481B}" type="slidenum">
              <a:rPr lang="en-US" smtClean="0">
                <a:latin typeface="Arial" pitchFamily="34" charset="0"/>
              </a:rPr>
              <a:pPr/>
              <a:t>51</a:t>
            </a:fld>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indent="-457200">
              <a:spcAft>
                <a:spcPts val="600"/>
              </a:spcAft>
              <a:buFont typeface="+mj-lt"/>
              <a:buNone/>
              <a:defRPr/>
            </a:pPr>
            <a:r>
              <a:rPr lang="en-US" sz="2400" dirty="0" smtClean="0"/>
              <a:t>*as opposed to French culture and the Justinian legal code of the late Roman Empire</a:t>
            </a:r>
          </a:p>
          <a:p>
            <a:pPr>
              <a:defRPr/>
            </a:pPr>
            <a:endParaRPr lang="en-US" dirty="0"/>
          </a:p>
        </p:txBody>
      </p:sp>
      <p:sp>
        <p:nvSpPr>
          <p:cNvPr id="86020" name="Slide Number Placeholder 3"/>
          <p:cNvSpPr>
            <a:spLocks noGrp="1"/>
          </p:cNvSpPr>
          <p:nvPr>
            <p:ph type="sldNum" sz="quarter" idx="5"/>
          </p:nvPr>
        </p:nvSpPr>
        <p:spPr>
          <a:noFill/>
        </p:spPr>
        <p:txBody>
          <a:bodyPr/>
          <a:lstStyle/>
          <a:p>
            <a:fld id="{2CAD3411-6607-4B9E-A2CF-B903A14508C6}" type="slidenum">
              <a:rPr lang="en-US" smtClean="0">
                <a:latin typeface="Arial" pitchFamily="34" charset="0"/>
              </a:rPr>
              <a:pPr/>
              <a:t>55</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Arial" pitchFamily="34" charset="0"/>
              </a:rPr>
              <a:t>Image: French and Indian Leaders holding a conference.</a:t>
            </a:r>
          </a:p>
        </p:txBody>
      </p:sp>
      <p:sp>
        <p:nvSpPr>
          <p:cNvPr id="63492" name="Slide Number Placeholder 3"/>
          <p:cNvSpPr>
            <a:spLocks noGrp="1"/>
          </p:cNvSpPr>
          <p:nvPr>
            <p:ph type="sldNum" sz="quarter" idx="5"/>
          </p:nvPr>
        </p:nvSpPr>
        <p:spPr>
          <a:noFill/>
        </p:spPr>
        <p:txBody>
          <a:bodyPr/>
          <a:lstStyle/>
          <a:p>
            <a:fld id="{6BAAFDB6-EF39-4C26-A182-A89C471A4F27}"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latin typeface="Arial" pitchFamily="34" charset="0"/>
              </a:rPr>
              <a:t>Image: Indian allies arrive at a French camp.</a:t>
            </a:r>
          </a:p>
        </p:txBody>
      </p:sp>
      <p:sp>
        <p:nvSpPr>
          <p:cNvPr id="64516" name="Slide Number Placeholder 3"/>
          <p:cNvSpPr>
            <a:spLocks noGrp="1"/>
          </p:cNvSpPr>
          <p:nvPr>
            <p:ph type="sldNum" sz="quarter" idx="5"/>
          </p:nvPr>
        </p:nvSpPr>
        <p:spPr>
          <a:noFill/>
        </p:spPr>
        <p:txBody>
          <a:bodyPr/>
          <a:lstStyle/>
          <a:p>
            <a:fld id="{033674E6-30D5-4F94-88FB-6B92905D3428}"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Arial" pitchFamily="34" charset="0"/>
              </a:rPr>
              <a:t>Image: </a:t>
            </a:r>
            <a:r>
              <a:rPr lang="en-US" i="1" smtClean="0">
                <a:latin typeface="Arial" pitchFamily="34" charset="0"/>
              </a:rPr>
              <a:t>The First Thanksgiving at Plymouth </a:t>
            </a:r>
            <a:r>
              <a:rPr lang="pl-PL" smtClean="0">
                <a:latin typeface="Arial" pitchFamily="34" charset="0"/>
              </a:rPr>
              <a:t>by Jennie A. Brownscombe. (1914)</a:t>
            </a:r>
            <a:endParaRPr lang="en-US" smtClean="0">
              <a:latin typeface="Arial" pitchFamily="34" charset="0"/>
            </a:endParaRPr>
          </a:p>
        </p:txBody>
      </p:sp>
      <p:sp>
        <p:nvSpPr>
          <p:cNvPr id="65540" name="Slide Number Placeholder 3"/>
          <p:cNvSpPr>
            <a:spLocks noGrp="1"/>
          </p:cNvSpPr>
          <p:nvPr>
            <p:ph type="sldNum" sz="quarter" idx="5"/>
          </p:nvPr>
        </p:nvSpPr>
        <p:spPr>
          <a:noFill/>
        </p:spPr>
        <p:txBody>
          <a:bodyPr/>
          <a:lstStyle/>
          <a:p>
            <a:fld id="{DE335B1E-DB22-4244-BFFF-29CDA941E094}"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latin typeface="Arial" pitchFamily="34" charset="0"/>
              </a:rPr>
              <a:t>*</a:t>
            </a:r>
            <a:r>
              <a:rPr lang="en-US" smtClean="0">
                <a:latin typeface="Arial" pitchFamily="34" charset="0"/>
                <a:ea typeface="Hoefler Text" charset="0"/>
                <a:cs typeface="Hoefler Text" charset="0"/>
              </a:rPr>
              <a:t>Ironically, both Pennsylvania and Virginia claimed the land as part of their respective colonies, within the British Empire.</a:t>
            </a:r>
            <a:endParaRPr lang="en-US" smtClean="0">
              <a:latin typeface="Arial" pitchFamily="34" charset="0"/>
            </a:endParaRPr>
          </a:p>
        </p:txBody>
      </p:sp>
      <p:sp>
        <p:nvSpPr>
          <p:cNvPr id="66564" name="Slide Number Placeholder 3"/>
          <p:cNvSpPr>
            <a:spLocks noGrp="1"/>
          </p:cNvSpPr>
          <p:nvPr>
            <p:ph type="sldNum" sz="quarter" idx="5"/>
          </p:nvPr>
        </p:nvSpPr>
        <p:spPr>
          <a:noFill/>
        </p:spPr>
        <p:txBody>
          <a:bodyPr/>
          <a:lstStyle/>
          <a:p>
            <a:fld id="{526F9710-506A-429D-B594-4DDB92BCC1BF}"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CA7A92C3-01CA-4635-99E5-C3A5D2A7A208}"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latin typeface="Arial" pitchFamily="34" charset="0"/>
              </a:rPr>
              <a:t>*present-day Pittsburgh </a:t>
            </a:r>
          </a:p>
        </p:txBody>
      </p:sp>
      <p:sp>
        <p:nvSpPr>
          <p:cNvPr id="68612" name="Slide Number Placeholder 3"/>
          <p:cNvSpPr>
            <a:spLocks noGrp="1"/>
          </p:cNvSpPr>
          <p:nvPr>
            <p:ph type="sldNum" sz="quarter" idx="5"/>
          </p:nvPr>
        </p:nvSpPr>
        <p:spPr>
          <a:noFill/>
        </p:spPr>
        <p:txBody>
          <a:bodyPr/>
          <a:lstStyle/>
          <a:p>
            <a:fld id="{5DCC42F7-77D4-465B-B3E0-3AD08496A0A8}"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latin typeface="Arial" pitchFamily="34" charset="0"/>
              </a:rPr>
              <a:t>*According to historian Fred Anderson, this is the most probable account.  Historians have also hypothesized that Tanaghrisson’s plan was probably to put the British in a position where they would have to maintain their alliance with the Iroquois and drive out the French and other non-Iroquois tribes from the area, which the Iroquois wanted for themselves. </a:t>
            </a:r>
          </a:p>
          <a:p>
            <a:endParaRPr lang="en-US" smtClean="0">
              <a:latin typeface="Arial" pitchFamily="34" charset="0"/>
            </a:endParaRPr>
          </a:p>
        </p:txBody>
      </p:sp>
      <p:sp>
        <p:nvSpPr>
          <p:cNvPr id="69636" name="Slide Number Placeholder 3"/>
          <p:cNvSpPr>
            <a:spLocks noGrp="1"/>
          </p:cNvSpPr>
          <p:nvPr>
            <p:ph type="sldNum" sz="quarter" idx="5"/>
          </p:nvPr>
        </p:nvSpPr>
        <p:spPr>
          <a:noFill/>
        </p:spPr>
        <p:txBody>
          <a:bodyPr/>
          <a:lstStyle/>
          <a:p>
            <a:fld id="{734BA461-EB76-478C-B49D-6A8237E6764C}"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6" name="Rectangle 6"/>
          <p:cNvSpPr>
            <a:spLocks noGrp="1" noChangeArrowheads="1"/>
          </p:cNvSpPr>
          <p:nvPr>
            <p:ph type="sldNum" sz="quarter" idx="12"/>
          </p:nvPr>
        </p:nvSpPr>
        <p:spPr>
          <a:ln/>
        </p:spPr>
        <p:txBody>
          <a:bodyPr/>
          <a:lstStyle>
            <a:lvl1pPr>
              <a:defRPr/>
            </a:lvl1pPr>
          </a:lstStyle>
          <a:p>
            <a:pPr>
              <a:defRPr/>
            </a:pPr>
            <a:fld id="{397FBEAF-74F7-4B59-9FC1-DAB0A85F464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6" name="Rectangle 6"/>
          <p:cNvSpPr>
            <a:spLocks noGrp="1" noChangeArrowheads="1"/>
          </p:cNvSpPr>
          <p:nvPr>
            <p:ph type="sldNum" sz="quarter" idx="12"/>
          </p:nvPr>
        </p:nvSpPr>
        <p:spPr>
          <a:ln/>
        </p:spPr>
        <p:txBody>
          <a:bodyPr/>
          <a:lstStyle>
            <a:lvl1pPr>
              <a:defRPr/>
            </a:lvl1pPr>
          </a:lstStyle>
          <a:p>
            <a:pPr>
              <a:defRPr/>
            </a:pPr>
            <a:fld id="{60C5A1C0-585E-45CF-80DA-1B9E315472D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6" name="Rectangle 6"/>
          <p:cNvSpPr>
            <a:spLocks noGrp="1" noChangeArrowheads="1"/>
          </p:cNvSpPr>
          <p:nvPr>
            <p:ph type="sldNum" sz="quarter" idx="12"/>
          </p:nvPr>
        </p:nvSpPr>
        <p:spPr>
          <a:ln/>
        </p:spPr>
        <p:txBody>
          <a:bodyPr/>
          <a:lstStyle>
            <a:lvl1pPr>
              <a:defRPr/>
            </a:lvl1pPr>
          </a:lstStyle>
          <a:p>
            <a:pPr>
              <a:defRPr/>
            </a:pPr>
            <a:fld id="{7616F41D-F0CE-42D7-A009-0B052FE439B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6" name="Rectangle 6"/>
          <p:cNvSpPr>
            <a:spLocks noGrp="1" noChangeArrowheads="1"/>
          </p:cNvSpPr>
          <p:nvPr>
            <p:ph type="sldNum" sz="quarter" idx="12"/>
          </p:nvPr>
        </p:nvSpPr>
        <p:spPr>
          <a:ln/>
        </p:spPr>
        <p:txBody>
          <a:bodyPr/>
          <a:lstStyle>
            <a:lvl1pPr>
              <a:defRPr/>
            </a:lvl1pPr>
          </a:lstStyle>
          <a:p>
            <a:pPr>
              <a:defRPr/>
            </a:pPr>
            <a:fld id="{9B384635-19E4-4AF8-96D7-37E012A0975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6" name="Rectangle 6"/>
          <p:cNvSpPr>
            <a:spLocks noGrp="1" noChangeArrowheads="1"/>
          </p:cNvSpPr>
          <p:nvPr>
            <p:ph type="sldNum" sz="quarter" idx="12"/>
          </p:nvPr>
        </p:nvSpPr>
        <p:spPr>
          <a:ln/>
        </p:spPr>
        <p:txBody>
          <a:bodyPr/>
          <a:lstStyle>
            <a:lvl1pPr>
              <a:defRPr/>
            </a:lvl1pPr>
          </a:lstStyle>
          <a:p>
            <a:pPr>
              <a:defRPr/>
            </a:pPr>
            <a:fld id="{2537CCFB-6F08-4E27-B58C-2FC9CE76AE2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7" name="Rectangle 6"/>
          <p:cNvSpPr>
            <a:spLocks noGrp="1" noChangeArrowheads="1"/>
          </p:cNvSpPr>
          <p:nvPr>
            <p:ph type="sldNum" sz="quarter" idx="12"/>
          </p:nvPr>
        </p:nvSpPr>
        <p:spPr>
          <a:ln/>
        </p:spPr>
        <p:txBody>
          <a:bodyPr/>
          <a:lstStyle>
            <a:lvl1pPr>
              <a:defRPr/>
            </a:lvl1pPr>
          </a:lstStyle>
          <a:p>
            <a:pPr>
              <a:defRPr/>
            </a:pPr>
            <a:fld id="{2413B9EF-580D-4E13-9465-B5544265B8F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9" name="Rectangle 6"/>
          <p:cNvSpPr>
            <a:spLocks noGrp="1" noChangeArrowheads="1"/>
          </p:cNvSpPr>
          <p:nvPr>
            <p:ph type="sldNum" sz="quarter" idx="12"/>
          </p:nvPr>
        </p:nvSpPr>
        <p:spPr>
          <a:ln/>
        </p:spPr>
        <p:txBody>
          <a:bodyPr/>
          <a:lstStyle>
            <a:lvl1pPr>
              <a:defRPr/>
            </a:lvl1pPr>
          </a:lstStyle>
          <a:p>
            <a:pPr>
              <a:defRPr/>
            </a:pPr>
            <a:fld id="{9278A3B8-2A8B-4C85-8098-73012D8C653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5" name="Rectangle 6"/>
          <p:cNvSpPr>
            <a:spLocks noGrp="1" noChangeArrowheads="1"/>
          </p:cNvSpPr>
          <p:nvPr>
            <p:ph type="sldNum" sz="quarter" idx="12"/>
          </p:nvPr>
        </p:nvSpPr>
        <p:spPr>
          <a:ln/>
        </p:spPr>
        <p:txBody>
          <a:bodyPr/>
          <a:lstStyle>
            <a:lvl1pPr>
              <a:defRPr/>
            </a:lvl1pPr>
          </a:lstStyle>
          <a:p>
            <a:pPr>
              <a:defRPr/>
            </a:pPr>
            <a:fld id="{97F069CF-3F60-4B72-B99A-1E5C751B962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4" name="Rectangle 6"/>
          <p:cNvSpPr>
            <a:spLocks noGrp="1" noChangeArrowheads="1"/>
          </p:cNvSpPr>
          <p:nvPr>
            <p:ph type="sldNum" sz="quarter" idx="12"/>
          </p:nvPr>
        </p:nvSpPr>
        <p:spPr>
          <a:ln/>
        </p:spPr>
        <p:txBody>
          <a:bodyPr/>
          <a:lstStyle>
            <a:lvl1pPr>
              <a:defRPr/>
            </a:lvl1pPr>
          </a:lstStyle>
          <a:p>
            <a:pPr>
              <a:defRPr/>
            </a:pPr>
            <a:fld id="{9E73EAFF-4CC7-45FF-AA44-2FB86ED125A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7" name="Rectangle 6"/>
          <p:cNvSpPr>
            <a:spLocks noGrp="1" noChangeArrowheads="1"/>
          </p:cNvSpPr>
          <p:nvPr>
            <p:ph type="sldNum" sz="quarter" idx="12"/>
          </p:nvPr>
        </p:nvSpPr>
        <p:spPr>
          <a:ln/>
        </p:spPr>
        <p:txBody>
          <a:bodyPr/>
          <a:lstStyle>
            <a:lvl1pPr>
              <a:defRPr/>
            </a:lvl1pPr>
          </a:lstStyle>
          <a:p>
            <a:pPr>
              <a:defRPr/>
            </a:pPr>
            <a:fld id="{2BAEBD33-8E01-47C8-8211-D9EE0906BC6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CICERO © 2011</a:t>
            </a:r>
          </a:p>
        </p:txBody>
      </p:sp>
      <p:sp>
        <p:nvSpPr>
          <p:cNvPr id="7" name="Rectangle 6"/>
          <p:cNvSpPr>
            <a:spLocks noGrp="1" noChangeArrowheads="1"/>
          </p:cNvSpPr>
          <p:nvPr>
            <p:ph type="sldNum" sz="quarter" idx="12"/>
          </p:nvPr>
        </p:nvSpPr>
        <p:spPr>
          <a:ln/>
        </p:spPr>
        <p:txBody>
          <a:bodyPr/>
          <a:lstStyle>
            <a:lvl1pPr>
              <a:defRPr/>
            </a:lvl1pPr>
          </a:lstStyle>
          <a:p>
            <a:pPr>
              <a:defRPr/>
            </a:pPr>
            <a:fld id="{B4E9BC4A-5604-41DD-B8ED-2B5EF5C558B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CICERO © 2011</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4E36411-DA60-4D60-818C-B7D206F91733}" type="slidenum">
              <a:rPr lang="en-US"/>
              <a:pPr>
                <a:defRPr/>
              </a:pPr>
              <a:t>‹#›</a:t>
            </a:fld>
            <a:endParaRPr lang="en-US" dirty="0"/>
          </a:p>
        </p:txBody>
      </p:sp>
      <p:pic>
        <p:nvPicPr>
          <p:cNvPr id="1031" name="Picture 6" descr="CICERO_small.png"/>
          <p:cNvPicPr>
            <a:picLocks noChangeAspect="1"/>
          </p:cNvPicPr>
          <p:nvPr userDrawn="1"/>
        </p:nvPicPr>
        <p:blipFill>
          <a:blip r:embed="rId13" cstate="screen"/>
          <a:srcRect/>
          <a:stretch>
            <a:fillRect/>
          </a:stretch>
        </p:blipFill>
        <p:spPr bwMode="auto">
          <a:xfrm>
            <a:off x="381000" y="6248400"/>
            <a:ext cx="1252538"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4.xml"/><Relationship Id="rId5" Type="http://schemas.openxmlformats.org/officeDocument/2006/relationships/slide" Target="slide47.xml"/><Relationship Id="rId4"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slide" Target="slide3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470025"/>
          </a:xfrm>
        </p:spPr>
        <p:txBody>
          <a:bodyPr/>
          <a:lstStyle/>
          <a:p>
            <a:pPr eaLnBrk="1" hangingPunct="1"/>
            <a:r>
              <a:rPr lang="en-US" sz="5400" b="1" smtClean="0">
                <a:latin typeface="Papyrus" pitchFamily="66" charset="0"/>
              </a:rPr>
              <a:t> </a:t>
            </a:r>
            <a:r>
              <a:rPr lang="en-US" sz="5400" b="1" smtClean="0">
                <a:latin typeface="Times New Roman" pitchFamily="18" charset="0"/>
              </a:rPr>
              <a:t>French and Indian War</a:t>
            </a:r>
          </a:p>
        </p:txBody>
      </p:sp>
      <p:sp>
        <p:nvSpPr>
          <p:cNvPr id="2051" name="Rectangle 3"/>
          <p:cNvSpPr>
            <a:spLocks noGrp="1" noChangeArrowheads="1"/>
          </p:cNvSpPr>
          <p:nvPr>
            <p:ph type="subTitle" idx="1"/>
          </p:nvPr>
        </p:nvSpPr>
        <p:spPr>
          <a:xfrm>
            <a:off x="457200" y="4876800"/>
            <a:ext cx="8229600" cy="1066800"/>
          </a:xfrm>
        </p:spPr>
        <p:txBody>
          <a:bodyPr/>
          <a:lstStyle/>
          <a:p>
            <a:pPr eaLnBrk="1" hangingPunct="1">
              <a:defRPr/>
            </a:pPr>
            <a:r>
              <a:rPr lang="en-US" b="1" i="1" dirty="0" smtClean="0">
                <a:solidFill>
                  <a:schemeClr val="tx2">
                    <a:lumMod val="50000"/>
                  </a:schemeClr>
                </a:solidFill>
                <a:latin typeface="Times New Roman" pitchFamily="18" charset="0"/>
              </a:rPr>
              <a:t>Europe’s Seven Years War!</a:t>
            </a:r>
          </a:p>
          <a:p>
            <a:pPr eaLnBrk="1" hangingPunct="1">
              <a:defRPr/>
            </a:pPr>
            <a:r>
              <a:rPr lang="en-US" b="1" i="1" dirty="0" smtClean="0">
                <a:solidFill>
                  <a:schemeClr val="tx2">
                    <a:lumMod val="50000"/>
                  </a:schemeClr>
                </a:solidFill>
                <a:latin typeface="Times New Roman" pitchFamily="18" charset="0"/>
              </a:rPr>
              <a:t>Truly the First WORLD WAR</a:t>
            </a:r>
          </a:p>
        </p:txBody>
      </p:sp>
      <p:sp>
        <p:nvSpPr>
          <p:cNvPr id="2052" name="AutoShape 7" descr="http://www.ng.mil/resources/photo_gallery/heritage/hires/Twenty_Brave_Men.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053" name="AutoShape 9" descr="http://www.ng.mil/resources/photo_gallery/heritage/hires/Twenty_Brave_Men.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054" name="AutoShape 11" descr="http://www.ng.mil/resources/photo_gallery/heritage/hires/Twenty_Brave_Men.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055" name="Picture 11" descr="Twenty_Brave_Men.jpg"/>
          <p:cNvPicPr>
            <a:picLocks noChangeAspect="1"/>
          </p:cNvPicPr>
          <p:nvPr/>
        </p:nvPicPr>
        <p:blipFill>
          <a:blip r:embed="rId3" cstate="screen"/>
          <a:srcRect/>
          <a:stretch>
            <a:fillRect/>
          </a:stretch>
        </p:blipFill>
        <p:spPr bwMode="auto">
          <a:xfrm>
            <a:off x="1524000" y="1447800"/>
            <a:ext cx="6097588" cy="3446463"/>
          </a:xfrm>
          <a:prstGeom prst="rect">
            <a:avLst/>
          </a:prstGeom>
          <a:noFill/>
          <a:ln w="9525">
            <a:noFill/>
            <a:miter lim="800000"/>
            <a:headEnd/>
            <a:tailEnd/>
          </a:ln>
        </p:spPr>
      </p:pic>
      <p:sp>
        <p:nvSpPr>
          <p:cNvPr id="2056" name="Footer Placeholder 13"/>
          <p:cNvSpPr>
            <a:spLocks noGrp="1"/>
          </p:cNvSpPr>
          <p:nvPr>
            <p:ph type="ftr" sz="quarter" idx="11"/>
          </p:nvPr>
        </p:nvSpPr>
        <p:spPr>
          <a:noFill/>
        </p:spPr>
        <p:txBody>
          <a:bodyPr/>
          <a:lstStyle/>
          <a:p>
            <a:r>
              <a:rPr lang="en-US" smtClean="0">
                <a:latin typeface="Arial" pitchFamily="34" charset="0"/>
              </a:rPr>
              <a:t>CICERO ©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t>Choosing Sides </a:t>
            </a:r>
          </a:p>
        </p:txBody>
      </p:sp>
      <p:sp>
        <p:nvSpPr>
          <p:cNvPr id="11267" name="Content Placeholder 2"/>
          <p:cNvSpPr>
            <a:spLocks noGrp="1"/>
          </p:cNvSpPr>
          <p:nvPr>
            <p:ph sz="half" idx="1"/>
          </p:nvPr>
        </p:nvSpPr>
        <p:spPr/>
        <p:txBody>
          <a:bodyPr/>
          <a:lstStyle/>
          <a:p>
            <a:pPr>
              <a:spcAft>
                <a:spcPts val="1200"/>
              </a:spcAft>
            </a:pPr>
            <a:r>
              <a:rPr lang="en-US" sz="2000" smtClean="0"/>
              <a:t>American Indians played a major role on both sides of this conflict. </a:t>
            </a:r>
          </a:p>
          <a:p>
            <a:pPr>
              <a:spcAft>
                <a:spcPts val="1200"/>
              </a:spcAft>
            </a:pPr>
            <a:r>
              <a:rPr lang="en-US" sz="2000" smtClean="0"/>
              <a:t>They were not bystanders caught in the crossfire.</a:t>
            </a:r>
          </a:p>
          <a:p>
            <a:pPr>
              <a:spcAft>
                <a:spcPts val="1200"/>
              </a:spcAft>
            </a:pPr>
            <a:r>
              <a:rPr lang="en-US" sz="2000" smtClean="0"/>
              <a:t>Instead, they were willing participants with motives of their own.</a:t>
            </a:r>
          </a:p>
          <a:p>
            <a:pPr>
              <a:spcAft>
                <a:spcPts val="600"/>
              </a:spcAft>
            </a:pPr>
            <a:endParaRPr lang="en-US" sz="2000" smtClean="0"/>
          </a:p>
        </p:txBody>
      </p:sp>
      <p:sp>
        <p:nvSpPr>
          <p:cNvPr id="11268" name="Content Placeholder 7"/>
          <p:cNvSpPr>
            <a:spLocks noGrp="1"/>
          </p:cNvSpPr>
          <p:nvPr>
            <p:ph sz="half" idx="2"/>
          </p:nvPr>
        </p:nvSpPr>
        <p:spPr>
          <a:xfrm>
            <a:off x="457200" y="4648200"/>
            <a:ext cx="8229600" cy="1477963"/>
          </a:xfrm>
        </p:spPr>
        <p:txBody>
          <a:bodyPr/>
          <a:lstStyle/>
          <a:p>
            <a:r>
              <a:rPr lang="en-US" sz="2000" smtClean="0"/>
              <a:t>In order to fully understand those motives, it is important to examine the interactions between colonists and the indigenous tribes in America prior to the war. </a:t>
            </a:r>
          </a:p>
          <a:p>
            <a:endParaRPr lang="en-US" sz="2000" smtClean="0"/>
          </a:p>
        </p:txBody>
      </p:sp>
      <p:sp>
        <p:nvSpPr>
          <p:cNvPr id="11269"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273" name="Picture 9" descr="French and Indian War: Arrival of the Indian Allies at the French Camp"/>
          <p:cNvPicPr>
            <a:picLocks noChangeAspect="1" noChangeArrowheads="1"/>
          </p:cNvPicPr>
          <p:nvPr/>
        </p:nvPicPr>
        <p:blipFill>
          <a:blip r:embed="rId3" cstate="screen"/>
          <a:srcRect/>
          <a:stretch>
            <a:fillRect/>
          </a:stretch>
        </p:blipFill>
        <p:spPr bwMode="auto">
          <a:xfrm>
            <a:off x="4419600" y="1676400"/>
            <a:ext cx="4090988" cy="2667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smtClean="0"/>
              <a:t>Native Tribes &amp; the English</a:t>
            </a:r>
          </a:p>
        </p:txBody>
      </p:sp>
      <p:sp>
        <p:nvSpPr>
          <p:cNvPr id="12291" name="Content Placeholder 2"/>
          <p:cNvSpPr>
            <a:spLocks noGrp="1"/>
          </p:cNvSpPr>
          <p:nvPr>
            <p:ph sz="half" idx="1"/>
          </p:nvPr>
        </p:nvSpPr>
        <p:spPr/>
        <p:txBody>
          <a:bodyPr/>
          <a:lstStyle/>
          <a:p>
            <a:pPr>
              <a:spcAft>
                <a:spcPts val="1200"/>
              </a:spcAft>
            </a:pPr>
            <a:r>
              <a:rPr lang="en-US" sz="2000" smtClean="0"/>
              <a:t>A short period of friendship between English colonists and native tribes followed the initial settlements in Virginia  and Massachusetts.</a:t>
            </a:r>
          </a:p>
          <a:p>
            <a:endParaRPr lang="en-US" sz="2000" smtClean="0"/>
          </a:p>
          <a:p>
            <a:pPr>
              <a:buFontTx/>
              <a:buNone/>
            </a:pPr>
            <a:endParaRPr lang="en-US" smtClean="0"/>
          </a:p>
          <a:p>
            <a:endParaRPr lang="en-US" smtClean="0"/>
          </a:p>
        </p:txBody>
      </p:sp>
      <p:sp>
        <p:nvSpPr>
          <p:cNvPr id="12292" name="Content Placeholder 10"/>
          <p:cNvSpPr>
            <a:spLocks noGrp="1"/>
          </p:cNvSpPr>
          <p:nvPr>
            <p:ph sz="half" idx="2"/>
          </p:nvPr>
        </p:nvSpPr>
        <p:spPr>
          <a:xfrm>
            <a:off x="457200" y="3352800"/>
            <a:ext cx="8229600" cy="2773363"/>
          </a:xfrm>
        </p:spPr>
        <p:txBody>
          <a:bodyPr/>
          <a:lstStyle/>
          <a:p>
            <a:pPr>
              <a:spcAft>
                <a:spcPts val="600"/>
              </a:spcAft>
            </a:pPr>
            <a:r>
              <a:rPr lang="en-US" sz="2000" smtClean="0"/>
              <a:t>However, tension soon arose, usually due to conflict over land:   </a:t>
            </a:r>
          </a:p>
          <a:p>
            <a:pPr marL="508000" lvl="1" indent="-174625">
              <a:spcAft>
                <a:spcPts val="600"/>
              </a:spcAft>
            </a:pPr>
            <a:r>
              <a:rPr lang="en-US" sz="1600" smtClean="0"/>
              <a:t>English colonial populations quickly grew;</a:t>
            </a:r>
          </a:p>
          <a:p>
            <a:pPr marL="508000" lvl="1" indent="-174625">
              <a:spcAft>
                <a:spcPts val="600"/>
              </a:spcAft>
            </a:pPr>
            <a:r>
              <a:rPr lang="en-US" sz="1600" smtClean="0"/>
              <a:t>They set up permanent settlements, cleared the land, built large farms and towns and cities;</a:t>
            </a:r>
          </a:p>
          <a:p>
            <a:pPr marL="508000" lvl="1" indent="-174625">
              <a:spcAft>
                <a:spcPts val="1200"/>
              </a:spcAft>
            </a:pPr>
            <a:r>
              <a:rPr lang="en-US" sz="1600" smtClean="0"/>
              <a:t>This tended to come into conflict with tribal land use patterns.</a:t>
            </a:r>
          </a:p>
          <a:p>
            <a:pPr>
              <a:spcAft>
                <a:spcPts val="600"/>
              </a:spcAft>
            </a:pPr>
            <a:r>
              <a:rPr lang="en-US" sz="2000" smtClean="0"/>
              <a:t>The tribes soon realized that the English settlers’ plans involved eventually moving them out, one way or another. </a:t>
            </a:r>
          </a:p>
          <a:p>
            <a:endParaRPr lang="en-US" smtClean="0"/>
          </a:p>
        </p:txBody>
      </p:sp>
      <p:sp>
        <p:nvSpPr>
          <p:cNvPr id="12293"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7" name="Picture 9" descr="http://upload.wikimedia.org/wikipedia/commons/9/98/Thanksgiving-Brownscombe.jpg"/>
          <p:cNvPicPr>
            <a:picLocks noChangeAspect="1" noChangeArrowheads="1"/>
          </p:cNvPicPr>
          <p:nvPr/>
        </p:nvPicPr>
        <p:blipFill>
          <a:blip r:embed="rId3" cstate="screen"/>
          <a:srcRect/>
          <a:stretch>
            <a:fillRect/>
          </a:stretch>
        </p:blipFill>
        <p:spPr bwMode="auto">
          <a:xfrm>
            <a:off x="4648200" y="1524000"/>
            <a:ext cx="3608388" cy="1676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smtClean="0"/>
              <a:t>Native Tribes &amp; the French</a:t>
            </a:r>
          </a:p>
        </p:txBody>
      </p:sp>
      <p:sp>
        <p:nvSpPr>
          <p:cNvPr id="13315" name="Content Placeholder 2"/>
          <p:cNvSpPr>
            <a:spLocks noGrp="1"/>
          </p:cNvSpPr>
          <p:nvPr>
            <p:ph sz="half" idx="1"/>
          </p:nvPr>
        </p:nvSpPr>
        <p:spPr>
          <a:xfrm>
            <a:off x="457200" y="1524000"/>
            <a:ext cx="4038600" cy="4602163"/>
          </a:xfrm>
        </p:spPr>
        <p:txBody>
          <a:bodyPr/>
          <a:lstStyle/>
          <a:p>
            <a:pPr>
              <a:spcAft>
                <a:spcPts val="600"/>
              </a:spcAft>
            </a:pPr>
            <a:r>
              <a:rPr lang="en-US" sz="2000" smtClean="0"/>
              <a:t>The French, in contrast, were more interested in doing business with the Indians than pushing them out of the area.</a:t>
            </a:r>
          </a:p>
          <a:p>
            <a:pPr marL="508000" lvl="1" indent="-174625">
              <a:spcAft>
                <a:spcPts val="600"/>
              </a:spcAft>
            </a:pPr>
            <a:r>
              <a:rPr lang="en-US" sz="1600" smtClean="0"/>
              <a:t>They were especially interested in the extremely profitable fur trade.</a:t>
            </a:r>
          </a:p>
          <a:p>
            <a:pPr marL="508000" lvl="1" indent="-174625">
              <a:spcAft>
                <a:spcPts val="600"/>
              </a:spcAft>
            </a:pPr>
            <a:r>
              <a:rPr lang="en-US" sz="1600" smtClean="0"/>
              <a:t>The Indians supplied the furs in exchange for tools, weapons, and brandy.</a:t>
            </a:r>
          </a:p>
          <a:p>
            <a:pPr>
              <a:spcAft>
                <a:spcPts val="600"/>
              </a:spcAft>
              <a:buFontTx/>
              <a:buNone/>
            </a:pPr>
            <a:endParaRPr lang="en-US" sz="2000" smtClean="0"/>
          </a:p>
        </p:txBody>
      </p:sp>
      <p:sp>
        <p:nvSpPr>
          <p:cNvPr id="13316" name="Content Placeholder 10"/>
          <p:cNvSpPr>
            <a:spLocks noGrp="1"/>
          </p:cNvSpPr>
          <p:nvPr>
            <p:ph sz="half" idx="2"/>
          </p:nvPr>
        </p:nvSpPr>
        <p:spPr>
          <a:xfrm>
            <a:off x="457200" y="4648200"/>
            <a:ext cx="8229600" cy="1477963"/>
          </a:xfrm>
        </p:spPr>
        <p:txBody>
          <a:bodyPr/>
          <a:lstStyle/>
          <a:p>
            <a:pPr>
              <a:spcAft>
                <a:spcPts val="600"/>
              </a:spcAft>
            </a:pPr>
            <a:r>
              <a:rPr lang="en-US" sz="2000" smtClean="0"/>
              <a:t>From a business standpoint, it would not have made sense to anger the Indians by occupying their land.</a:t>
            </a:r>
          </a:p>
          <a:p>
            <a:pPr>
              <a:spcAft>
                <a:spcPts val="600"/>
              </a:spcAft>
            </a:pPr>
            <a:r>
              <a:rPr lang="en-US" sz="2000" smtClean="0"/>
              <a:t>Unlike farmers, fur traders did not need much land anyway.</a:t>
            </a:r>
          </a:p>
          <a:p>
            <a:pPr>
              <a:spcAft>
                <a:spcPts val="600"/>
              </a:spcAft>
            </a:pPr>
            <a:endParaRPr lang="en-US" sz="2000" smtClean="0"/>
          </a:p>
        </p:txBody>
      </p:sp>
      <p:sp>
        <p:nvSpPr>
          <p:cNvPr id="13317" name="Footer Placeholder 3"/>
          <p:cNvSpPr>
            <a:spLocks noGrp="1"/>
          </p:cNvSpPr>
          <p:nvPr>
            <p:ph type="ftr" sz="quarter" idx="11"/>
          </p:nvPr>
        </p:nvSpPr>
        <p:spPr>
          <a:noFill/>
        </p:spPr>
        <p:txBody>
          <a:bodyPr/>
          <a:lstStyle/>
          <a:p>
            <a:r>
              <a:rPr lang="en-US" smtClean="0">
                <a:latin typeface="Arial" pitchFamily="34" charset="0"/>
              </a:rPr>
              <a:t>CICERO © 2011</a:t>
            </a:r>
          </a:p>
        </p:txBody>
      </p:sp>
      <p:pic>
        <p:nvPicPr>
          <p:cNvPr id="13318" name="Picture 9" descr="http://www.wild-life-rehab.com/Education%20Page%20Photos/Adult_Beaver2.jpg"/>
          <p:cNvPicPr>
            <a:picLocks noChangeAspect="1" noChangeArrowheads="1"/>
          </p:cNvPicPr>
          <p:nvPr/>
        </p:nvPicPr>
        <p:blipFill>
          <a:blip r:embed="rId2" cstate="screen"/>
          <a:srcRect/>
          <a:stretch>
            <a:fillRect/>
          </a:stretch>
        </p:blipFill>
        <p:spPr bwMode="auto">
          <a:xfrm>
            <a:off x="4572000" y="1676400"/>
            <a:ext cx="3990975" cy="2751138"/>
          </a:xfrm>
          <a:prstGeom prst="rect">
            <a:avLst/>
          </a:prstGeom>
          <a:noFill/>
          <a:ln w="9525">
            <a:noFill/>
            <a:miter lim="800000"/>
            <a:headEnd/>
            <a:tailEnd/>
          </a:ln>
        </p:spPr>
      </p:pic>
      <p:sp>
        <p:nvSpPr>
          <p:cNvPr id="12" name="Action Button: Forward or Next 11">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smtClean="0"/>
              <a:t>Native Tribes &amp; the French</a:t>
            </a:r>
          </a:p>
        </p:txBody>
      </p:sp>
      <p:sp>
        <p:nvSpPr>
          <p:cNvPr id="13315" name="Content Placeholder 2"/>
          <p:cNvSpPr>
            <a:spLocks noGrp="1"/>
          </p:cNvSpPr>
          <p:nvPr>
            <p:ph sz="half" idx="1"/>
          </p:nvPr>
        </p:nvSpPr>
        <p:spPr/>
        <p:txBody>
          <a:bodyPr/>
          <a:lstStyle/>
          <a:p>
            <a:pPr>
              <a:spcAft>
                <a:spcPts val="600"/>
              </a:spcAft>
              <a:defRPr/>
            </a:pPr>
            <a:r>
              <a:rPr lang="en-US" sz="2000" dirty="0" smtClean="0"/>
              <a:t>Therefore, the French left a much smaller footprint on the land than their British counterparts:</a:t>
            </a:r>
          </a:p>
          <a:p>
            <a:pPr marL="568325" lvl="1" indent="-234950">
              <a:spcAft>
                <a:spcPts val="600"/>
              </a:spcAft>
              <a:defRPr/>
            </a:pPr>
            <a:r>
              <a:rPr lang="en-US" sz="1600" dirty="0" smtClean="0"/>
              <a:t>There were about 60,000 French settlers in North America in 1754.  </a:t>
            </a:r>
          </a:p>
          <a:p>
            <a:pPr marL="568325" lvl="1" indent="-234950">
              <a:spcAft>
                <a:spcPts val="600"/>
              </a:spcAft>
              <a:defRPr/>
            </a:pPr>
            <a:r>
              <a:rPr lang="en-US" sz="1600" dirty="0" smtClean="0"/>
              <a:t>By contrast, there were over a million British colonists in North America by 1750. </a:t>
            </a:r>
          </a:p>
          <a:p>
            <a:pPr marL="341313" lvl="1">
              <a:spcAft>
                <a:spcPts val="600"/>
              </a:spcAft>
              <a:buFont typeface="Arial" pitchFamily="34" charset="0"/>
              <a:buChar char="•"/>
              <a:defRPr/>
            </a:pPr>
            <a:r>
              <a:rPr lang="en-US" sz="2000" dirty="0" smtClean="0"/>
              <a:t>The French were also willing to assist their trading partners in armed conflicts against rival tribes. </a:t>
            </a:r>
          </a:p>
          <a:p>
            <a:pPr lvl="1">
              <a:spcAft>
                <a:spcPts val="600"/>
              </a:spcAft>
              <a:defRPr/>
            </a:pPr>
            <a:endParaRPr lang="en-US" sz="1600" dirty="0" smtClean="0"/>
          </a:p>
          <a:p>
            <a:pPr lvl="1">
              <a:spcAft>
                <a:spcPts val="600"/>
              </a:spcAft>
              <a:defRPr/>
            </a:pPr>
            <a:endParaRPr lang="en-US" sz="1600" dirty="0" smtClean="0"/>
          </a:p>
        </p:txBody>
      </p:sp>
      <p:sp>
        <p:nvSpPr>
          <p:cNvPr id="14340" name="Footer Placeholder 3"/>
          <p:cNvSpPr>
            <a:spLocks noGrp="1"/>
          </p:cNvSpPr>
          <p:nvPr>
            <p:ph type="ftr" sz="quarter" idx="11"/>
          </p:nvPr>
        </p:nvSpPr>
        <p:spPr>
          <a:noFill/>
        </p:spPr>
        <p:txBody>
          <a:bodyPr/>
          <a:lstStyle/>
          <a:p>
            <a:r>
              <a:rPr lang="en-US" smtClean="0">
                <a:latin typeface="Arial" pitchFamily="34" charset="0"/>
              </a:rPr>
              <a:t>CICERO © 2011</a:t>
            </a:r>
          </a:p>
        </p:txBody>
      </p:sp>
      <p:pic>
        <p:nvPicPr>
          <p:cNvPr id="14341" name="Picture 18" descr="http://upload.wikimedia.org/wikipedia/commons/0/05/Samuel-de-champlain-s.jpg"/>
          <p:cNvPicPr>
            <a:picLocks noChangeAspect="1" noChangeArrowheads="1"/>
          </p:cNvPicPr>
          <p:nvPr/>
        </p:nvPicPr>
        <p:blipFill>
          <a:blip r:embed="rId2" cstate="screen"/>
          <a:srcRect/>
          <a:stretch>
            <a:fillRect/>
          </a:stretch>
        </p:blipFill>
        <p:spPr bwMode="auto">
          <a:xfrm>
            <a:off x="4724400" y="1600200"/>
            <a:ext cx="3740150" cy="3578225"/>
          </a:xfrm>
          <a:prstGeom prst="rect">
            <a:avLst/>
          </a:prstGeom>
          <a:noFill/>
          <a:ln w="9525">
            <a:noFill/>
            <a:miter lim="800000"/>
            <a:headEnd/>
            <a:tailEnd/>
          </a:ln>
        </p:spPr>
      </p:pic>
      <p:sp>
        <p:nvSpPr>
          <p:cNvPr id="8" name="Content Placeholder 5"/>
          <p:cNvSpPr>
            <a:spLocks noGrp="1"/>
          </p:cNvSpPr>
          <p:nvPr>
            <p:ph sz="half" idx="2"/>
          </p:nvPr>
        </p:nvSpPr>
        <p:spPr>
          <a:xfrm>
            <a:off x="4648200" y="5181600"/>
            <a:ext cx="3886200" cy="944563"/>
          </a:xfrm>
        </p:spPr>
        <p:txBody>
          <a:bodyPr/>
          <a:lstStyle/>
          <a:p>
            <a:pPr marL="0" indent="0" algn="ctr">
              <a:buFontTx/>
              <a:buNone/>
              <a:defRPr/>
            </a:pPr>
            <a:r>
              <a:rPr lang="en-US" sz="1400" dirty="0" smtClean="0"/>
              <a:t>In 1609, Samuel de Champlain and 4 others joined Algonquin and Huron Indians in a campaign against the Iroquois. </a:t>
            </a:r>
          </a:p>
          <a:p>
            <a:pPr>
              <a:defRPr/>
            </a:pPr>
            <a:endParaRPr lang="en-US" dirty="0"/>
          </a:p>
        </p:txBody>
      </p:sp>
      <p:sp>
        <p:nvSpPr>
          <p:cNvPr id="9" name="Action Button: Forward or Next 8">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smtClean="0"/>
              <a:t>The Iroquois</a:t>
            </a:r>
          </a:p>
        </p:txBody>
      </p:sp>
      <p:sp>
        <p:nvSpPr>
          <p:cNvPr id="15363" name="Content Placeholder 2"/>
          <p:cNvSpPr>
            <a:spLocks noGrp="1"/>
          </p:cNvSpPr>
          <p:nvPr>
            <p:ph sz="half" idx="1"/>
          </p:nvPr>
        </p:nvSpPr>
        <p:spPr/>
        <p:txBody>
          <a:bodyPr/>
          <a:lstStyle/>
          <a:p>
            <a:pPr>
              <a:spcAft>
                <a:spcPts val="600"/>
              </a:spcAft>
            </a:pPr>
            <a:r>
              <a:rPr lang="en-US" sz="2000" smtClean="0"/>
              <a:t>The exception to this pattern of cooperation with the French was the Iroquois Confederation.  </a:t>
            </a:r>
          </a:p>
          <a:p>
            <a:pPr marL="508000" lvl="1" indent="-174625">
              <a:spcAft>
                <a:spcPts val="600"/>
              </a:spcAft>
            </a:pPr>
            <a:r>
              <a:rPr lang="en-US" sz="1600" smtClean="0"/>
              <a:t>The Confederation was a group of 6 tribes;</a:t>
            </a:r>
          </a:p>
          <a:p>
            <a:pPr marL="508000" lvl="1" indent="-174625">
              <a:spcAft>
                <a:spcPts val="600"/>
              </a:spcAft>
            </a:pPr>
            <a:r>
              <a:rPr lang="en-US" sz="1600" smtClean="0"/>
              <a:t>Collectively, they formed most powerful American Indian group in Eastern North America. </a:t>
            </a:r>
          </a:p>
          <a:p>
            <a:endParaRPr lang="en-US" smtClean="0"/>
          </a:p>
        </p:txBody>
      </p:sp>
      <p:sp>
        <p:nvSpPr>
          <p:cNvPr id="15364" name="Content Placeholder 6"/>
          <p:cNvSpPr>
            <a:spLocks noGrp="1"/>
          </p:cNvSpPr>
          <p:nvPr>
            <p:ph sz="half" idx="2"/>
          </p:nvPr>
        </p:nvSpPr>
        <p:spPr>
          <a:xfrm>
            <a:off x="457200" y="4495800"/>
            <a:ext cx="8229600" cy="1630363"/>
          </a:xfrm>
        </p:spPr>
        <p:txBody>
          <a:bodyPr/>
          <a:lstStyle/>
          <a:p>
            <a:pPr>
              <a:spcAft>
                <a:spcPts val="600"/>
              </a:spcAft>
            </a:pPr>
            <a:r>
              <a:rPr lang="en-US" sz="2000" smtClean="0"/>
              <a:t>Smaller tribes saw the Iroquois as a threat long before the British and French arrived on the scene.</a:t>
            </a:r>
          </a:p>
          <a:p>
            <a:pPr>
              <a:spcAft>
                <a:spcPts val="600"/>
              </a:spcAft>
            </a:pPr>
            <a:r>
              <a:rPr lang="en-US" sz="2000" smtClean="0"/>
              <a:t>Sporadic fighting and warfare between the Iroquois and other tribes were common occurrences.  </a:t>
            </a:r>
          </a:p>
          <a:p>
            <a:endParaRPr lang="en-US" smtClean="0"/>
          </a:p>
        </p:txBody>
      </p:sp>
      <p:sp>
        <p:nvSpPr>
          <p:cNvPr id="15365" name="Footer Placeholder 3"/>
          <p:cNvSpPr>
            <a:spLocks noGrp="1"/>
          </p:cNvSpPr>
          <p:nvPr>
            <p:ph type="ftr" sz="quarter" idx="11"/>
          </p:nvPr>
        </p:nvSpPr>
        <p:spPr>
          <a:noFill/>
        </p:spPr>
        <p:txBody>
          <a:bodyPr/>
          <a:lstStyle/>
          <a:p>
            <a:r>
              <a:rPr lang="en-US" smtClean="0">
                <a:latin typeface="Arial" pitchFamily="34" charset="0"/>
              </a:rPr>
              <a:t>CICERO © 2011</a:t>
            </a:r>
          </a:p>
        </p:txBody>
      </p:sp>
      <p:pic>
        <p:nvPicPr>
          <p:cNvPr id="15366" name="Picture 8" descr="\\aiheexch01.aihe.local\Cicero\AIHE - Melissa\Images\Iroquois_6_Nations_map_c1720.png"/>
          <p:cNvPicPr>
            <a:picLocks noChangeAspect="1" noChangeArrowheads="1"/>
          </p:cNvPicPr>
          <p:nvPr/>
        </p:nvPicPr>
        <p:blipFill>
          <a:blip r:embed="rId2" cstate="screen"/>
          <a:srcRect/>
          <a:stretch>
            <a:fillRect/>
          </a:stretch>
        </p:blipFill>
        <p:spPr bwMode="auto">
          <a:xfrm>
            <a:off x="4648200" y="1676400"/>
            <a:ext cx="3505200" cy="2544763"/>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t>Francophobe Iroquois </a:t>
            </a:r>
          </a:p>
        </p:txBody>
      </p:sp>
      <p:sp>
        <p:nvSpPr>
          <p:cNvPr id="16387" name="Content Placeholder 2"/>
          <p:cNvSpPr>
            <a:spLocks noGrp="1"/>
          </p:cNvSpPr>
          <p:nvPr>
            <p:ph sz="half" idx="1"/>
          </p:nvPr>
        </p:nvSpPr>
        <p:spPr/>
        <p:txBody>
          <a:bodyPr/>
          <a:lstStyle/>
          <a:p>
            <a:pPr>
              <a:spcAft>
                <a:spcPts val="600"/>
              </a:spcAft>
            </a:pPr>
            <a:r>
              <a:rPr lang="en-US" sz="2000" smtClean="0"/>
              <a:t>The Iroquois saw the French as an enemy because</a:t>
            </a:r>
          </a:p>
          <a:p>
            <a:pPr marL="628650" lvl="1" indent="-171450">
              <a:spcAft>
                <a:spcPts val="600"/>
              </a:spcAft>
            </a:pPr>
            <a:r>
              <a:rPr lang="en-US" sz="1600" smtClean="0"/>
              <a:t>They had had some clashes with early French explorers;</a:t>
            </a:r>
          </a:p>
          <a:p>
            <a:pPr marL="628650" lvl="1" indent="-171450">
              <a:spcAft>
                <a:spcPts val="600"/>
              </a:spcAft>
            </a:pPr>
            <a:r>
              <a:rPr lang="en-US" sz="1600" smtClean="0"/>
              <a:t>the French were always willing to defend their trading partners in the smaller tribes. </a:t>
            </a:r>
          </a:p>
          <a:p>
            <a:pPr>
              <a:spcAft>
                <a:spcPts val="600"/>
              </a:spcAft>
            </a:pPr>
            <a:r>
              <a:rPr lang="en-US" sz="2000" smtClean="0"/>
              <a:t>The Iroquois tribes also had commercial relations with the British and sided with the British Crown during the war. </a:t>
            </a:r>
          </a:p>
          <a:p>
            <a:pPr>
              <a:spcAft>
                <a:spcPts val="600"/>
              </a:spcAft>
            </a:pPr>
            <a:r>
              <a:rPr lang="en-US" sz="2000" smtClean="0"/>
              <a:t>They proved to be a powerful ally.</a:t>
            </a:r>
          </a:p>
        </p:txBody>
      </p:sp>
      <p:sp>
        <p:nvSpPr>
          <p:cNvPr id="16388" name="Content Placeholder 5"/>
          <p:cNvSpPr>
            <a:spLocks noGrp="1"/>
          </p:cNvSpPr>
          <p:nvPr>
            <p:ph sz="half" idx="2"/>
          </p:nvPr>
        </p:nvSpPr>
        <p:spPr>
          <a:xfrm>
            <a:off x="4724400" y="4800600"/>
            <a:ext cx="3962400" cy="1173163"/>
          </a:xfrm>
        </p:spPr>
        <p:txBody>
          <a:bodyPr/>
          <a:lstStyle/>
          <a:p>
            <a:pPr marL="0" indent="0" algn="ctr">
              <a:buFontTx/>
              <a:buNone/>
            </a:pPr>
            <a:r>
              <a:rPr lang="en-US" sz="1400" smtClean="0"/>
              <a:t>In 1754, delegates from 7 colonies met with leaders of the Iroquois Confederacy to convince them to join the effort to curb France’s domination of the fur trade.</a:t>
            </a:r>
          </a:p>
        </p:txBody>
      </p:sp>
      <p:sp>
        <p:nvSpPr>
          <p:cNvPr id="16389" name="Footer Placeholder 3"/>
          <p:cNvSpPr>
            <a:spLocks noGrp="1"/>
          </p:cNvSpPr>
          <p:nvPr>
            <p:ph type="ftr" sz="quarter" idx="11"/>
          </p:nvPr>
        </p:nvSpPr>
        <p:spPr>
          <a:noFill/>
        </p:spPr>
        <p:txBody>
          <a:bodyPr/>
          <a:lstStyle/>
          <a:p>
            <a:r>
              <a:rPr lang="en-US" smtClean="0">
                <a:latin typeface="Arial" pitchFamily="34" charset="0"/>
              </a:rPr>
              <a:t>CICERO © 2011</a:t>
            </a:r>
          </a:p>
        </p:txBody>
      </p:sp>
      <p:pic>
        <p:nvPicPr>
          <p:cNvPr id="16390" name="Picture 9" descr="http://upload.wikimedia.org/wikipedia/commons/b/b6/Albany_Congress.jpeg"/>
          <p:cNvPicPr>
            <a:picLocks noChangeAspect="1" noChangeArrowheads="1"/>
          </p:cNvPicPr>
          <p:nvPr/>
        </p:nvPicPr>
        <p:blipFill>
          <a:blip r:embed="rId2" cstate="screen"/>
          <a:srcRect b="4521"/>
          <a:stretch>
            <a:fillRect/>
          </a:stretch>
        </p:blipFill>
        <p:spPr bwMode="auto">
          <a:xfrm>
            <a:off x="4800600" y="1752600"/>
            <a:ext cx="3776663" cy="3036888"/>
          </a:xfrm>
          <a:prstGeom prst="rect">
            <a:avLst/>
          </a:prstGeom>
          <a:noFill/>
          <a:ln w="9525">
            <a:noFill/>
            <a:miter lim="800000"/>
            <a:headEnd/>
            <a:tailEnd/>
          </a:ln>
        </p:spPr>
      </p:pic>
      <p:sp>
        <p:nvSpPr>
          <p:cNvPr id="8" name="Action Button: Forward or Next 7">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ction Button: Home 8">
            <a:hlinkClick r:id="rId3"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pPr eaLnBrk="1" hangingPunct="1">
              <a:defRPr/>
            </a:pPr>
            <a:r>
              <a:rPr lang="en-US" dirty="0" smtClean="0"/>
              <a:t>Events Leading to War</a:t>
            </a:r>
          </a:p>
        </p:txBody>
      </p:sp>
      <p:sp>
        <p:nvSpPr>
          <p:cNvPr id="17411" name="Text Placeholder 4"/>
          <p:cNvSpPr>
            <a:spLocks noGrp="1"/>
          </p:cNvSpPr>
          <p:nvPr>
            <p:ph type="body" idx="1"/>
          </p:nvPr>
        </p:nvSpPr>
        <p:spPr/>
        <p:txBody>
          <a:bodyPr/>
          <a:lstStyle/>
          <a:p>
            <a:endParaRPr lang="en-US" smtClean="0"/>
          </a:p>
        </p:txBody>
      </p:sp>
      <p:sp>
        <p:nvSpPr>
          <p:cNvPr id="17412" name="Footer Placeholder 5"/>
          <p:cNvSpPr>
            <a:spLocks noGrp="1"/>
          </p:cNvSpPr>
          <p:nvPr>
            <p:ph type="ftr" sz="quarter" idx="11"/>
          </p:nvPr>
        </p:nvSpPr>
        <p:spPr>
          <a:noFill/>
        </p:spPr>
        <p:txBody>
          <a:bodyPr/>
          <a:lstStyle/>
          <a:p>
            <a:r>
              <a:rPr lang="en-US" smtClean="0">
                <a:latin typeface="Arial" pitchFamily="34" charset="0"/>
              </a:rPr>
              <a:t>CICERO © 2011</a:t>
            </a:r>
          </a:p>
        </p:txBody>
      </p:sp>
      <p:sp>
        <p:nvSpPr>
          <p:cNvPr id="6" name="Action Button: Forward or Next 5">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Home 6">
            <a:hlinkClick r:id="rId2"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Click="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lstStyle/>
          <a:p>
            <a:pPr eaLnBrk="1" hangingPunct="1"/>
            <a:r>
              <a:rPr lang="en-US" b="1" smtClean="0"/>
              <a:t>Events Leading to War</a:t>
            </a:r>
          </a:p>
        </p:txBody>
      </p:sp>
      <p:sp>
        <p:nvSpPr>
          <p:cNvPr id="15363" name="Content Placeholder 4"/>
          <p:cNvSpPr>
            <a:spLocks noGrp="1"/>
          </p:cNvSpPr>
          <p:nvPr>
            <p:ph sz="half" idx="1"/>
          </p:nvPr>
        </p:nvSpPr>
        <p:spPr>
          <a:xfrm>
            <a:off x="457200" y="1600200"/>
            <a:ext cx="4343400" cy="4525963"/>
          </a:xfrm>
        </p:spPr>
        <p:txBody>
          <a:bodyPr/>
          <a:lstStyle/>
          <a:p>
            <a:pPr>
              <a:spcAft>
                <a:spcPts val="600"/>
              </a:spcAft>
              <a:defRPr/>
            </a:pPr>
            <a:r>
              <a:rPr lang="en-US" sz="2000" dirty="0" smtClean="0">
                <a:ea typeface="Hoefler Text" charset="0"/>
                <a:cs typeface="Hoefler Text" charset="0"/>
              </a:rPr>
              <a:t>In 1749, some prominent Virginia planters formed the Ohio Company.</a:t>
            </a:r>
          </a:p>
          <a:p>
            <a:pPr marL="525463" lvl="1" indent="-166688">
              <a:spcAft>
                <a:spcPts val="600"/>
              </a:spcAft>
              <a:defRPr/>
            </a:pPr>
            <a:r>
              <a:rPr lang="en-US" sz="1600" dirty="0" smtClean="0">
                <a:ea typeface="Hoefler Text" charset="0"/>
                <a:cs typeface="Hoefler Text" charset="0"/>
              </a:rPr>
              <a:t>They were interested in claiming the region as part of the Virginia colony*.</a:t>
            </a:r>
          </a:p>
          <a:p>
            <a:pPr marL="525463" lvl="1" indent="-166688">
              <a:spcAft>
                <a:spcPts val="600"/>
              </a:spcAft>
              <a:defRPr/>
            </a:pPr>
            <a:r>
              <a:rPr lang="en-US" sz="1600" dirty="0" smtClean="0">
                <a:ea typeface="Hoefler Text" charset="0"/>
                <a:cs typeface="Hoefler Text" charset="0"/>
              </a:rPr>
              <a:t>With the support of English financers, they  received a royal grant of 200,000 acres in the Ohio River Valley.</a:t>
            </a:r>
            <a:endParaRPr lang="en-US" sz="2000" dirty="0" smtClean="0">
              <a:ea typeface="Hoefler Text" charset="0"/>
              <a:cs typeface="Hoefler Text" charset="0"/>
            </a:endParaRPr>
          </a:p>
          <a:p>
            <a:pPr marL="234950" indent="-234950">
              <a:spcAft>
                <a:spcPts val="600"/>
              </a:spcAft>
              <a:defRPr/>
            </a:pPr>
            <a:r>
              <a:rPr lang="en-US" sz="2000" dirty="0" smtClean="0">
                <a:ea typeface="Hoefler Text" charset="0"/>
                <a:cs typeface="Hoefler Text" charset="0"/>
              </a:rPr>
              <a:t>The French quickly moved troops in to protect the territory from British and American land speculators and fur traders.</a:t>
            </a:r>
          </a:p>
          <a:p>
            <a:pPr>
              <a:defRPr/>
            </a:pPr>
            <a:endParaRPr lang="en-US" sz="2000" dirty="0" smtClean="0">
              <a:ea typeface="Hoefler Text" charset="0"/>
              <a:cs typeface="Hoefler Text" charset="0"/>
            </a:endParaRPr>
          </a:p>
          <a:p>
            <a:pPr>
              <a:defRPr/>
            </a:pPr>
            <a:endParaRPr lang="en-US" sz="2000" dirty="0" smtClean="0"/>
          </a:p>
        </p:txBody>
      </p:sp>
      <p:pic>
        <p:nvPicPr>
          <p:cNvPr id="18436" name="Content Placeholder 9" descr="French_Forts_B4_DuQ.png"/>
          <p:cNvPicPr>
            <a:picLocks noGrp="1" noChangeAspect="1"/>
          </p:cNvPicPr>
          <p:nvPr>
            <p:ph sz="half" idx="2"/>
          </p:nvPr>
        </p:nvPicPr>
        <p:blipFill>
          <a:blip r:embed="rId3" cstate="screen"/>
          <a:srcRect/>
          <a:stretch>
            <a:fillRect/>
          </a:stretch>
        </p:blipFill>
        <p:spPr>
          <a:xfrm>
            <a:off x="5126038" y="1600200"/>
            <a:ext cx="2854325" cy="4191000"/>
          </a:xfrm>
        </p:spPr>
      </p:pic>
      <p:sp>
        <p:nvSpPr>
          <p:cNvPr id="18437" name="Footer Placeholder 7"/>
          <p:cNvSpPr>
            <a:spLocks noGrp="1"/>
          </p:cNvSpPr>
          <p:nvPr>
            <p:ph type="ftr" sz="quarter" idx="11"/>
          </p:nvPr>
        </p:nvSpPr>
        <p:spPr>
          <a:noFill/>
        </p:spPr>
        <p:txBody>
          <a:bodyPr/>
          <a:lstStyle/>
          <a:p>
            <a:r>
              <a:rPr lang="en-US" smtClean="0">
                <a:latin typeface="Arial" pitchFamily="34" charset="0"/>
              </a:rPr>
              <a:t>CICERO © 2011</a:t>
            </a:r>
          </a:p>
        </p:txBody>
      </p:sp>
      <p:sp>
        <p:nvSpPr>
          <p:cNvPr id="8" name="Action Button: Forward or Next 7">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lstStyle/>
          <a:p>
            <a:pPr eaLnBrk="1" hangingPunct="1"/>
            <a:r>
              <a:rPr lang="en-US" b="1" smtClean="0"/>
              <a:t>Events Leading to War</a:t>
            </a:r>
          </a:p>
        </p:txBody>
      </p:sp>
      <p:sp>
        <p:nvSpPr>
          <p:cNvPr id="15363" name="Content Placeholder 4"/>
          <p:cNvSpPr>
            <a:spLocks noGrp="1"/>
          </p:cNvSpPr>
          <p:nvPr>
            <p:ph sz="half" idx="1"/>
          </p:nvPr>
        </p:nvSpPr>
        <p:spPr/>
        <p:txBody>
          <a:bodyPr/>
          <a:lstStyle/>
          <a:p>
            <a:pPr marL="234950" indent="-234950">
              <a:spcAft>
                <a:spcPts val="600"/>
              </a:spcAft>
              <a:defRPr/>
            </a:pPr>
            <a:r>
              <a:rPr lang="en-US" sz="2000" dirty="0" smtClean="0">
                <a:ea typeface="Hoefler Text" charset="0"/>
                <a:cs typeface="Hoefler Text" charset="0"/>
              </a:rPr>
              <a:t>In 1753, the French began building a series of forts along the Allegheny River. </a:t>
            </a:r>
          </a:p>
          <a:p>
            <a:pPr marL="234950" indent="-234950">
              <a:spcAft>
                <a:spcPts val="600"/>
              </a:spcAft>
              <a:defRPr/>
            </a:pPr>
            <a:r>
              <a:rPr lang="en-US" sz="2000" dirty="0" smtClean="0">
                <a:ea typeface="Hoefler Text" charset="0"/>
                <a:cs typeface="Hoefler Text" charset="0"/>
              </a:rPr>
              <a:t>The British government ordered colonial governors to resist the French advance, "by force" if necessary. </a:t>
            </a:r>
          </a:p>
          <a:p>
            <a:pPr marL="234950" indent="-234950">
              <a:spcAft>
                <a:spcPts val="600"/>
              </a:spcAft>
              <a:defRPr/>
            </a:pPr>
            <a:r>
              <a:rPr lang="en-US" sz="2000" dirty="0" smtClean="0"/>
              <a:t>Virginia Governor Robert Dinwiddie sent a 21 – year – old </a:t>
            </a:r>
            <a:r>
              <a:rPr lang="en-US" sz="2000" b="1" dirty="0" smtClean="0">
                <a:hlinkClick r:id="rId3" action="ppaction://hlinksldjump"/>
              </a:rPr>
              <a:t>George Washington </a:t>
            </a:r>
            <a:r>
              <a:rPr lang="en-US" sz="2000" dirty="0" smtClean="0"/>
              <a:t>to Fort Le </a:t>
            </a:r>
            <a:r>
              <a:rPr lang="en-US" sz="2000" dirty="0" err="1" smtClean="0"/>
              <a:t>Boeuf</a:t>
            </a:r>
            <a:r>
              <a:rPr lang="en-US" sz="2000" dirty="0" smtClean="0"/>
              <a:t>.</a:t>
            </a:r>
          </a:p>
          <a:p>
            <a:pPr marL="234950" indent="-234950">
              <a:spcAft>
                <a:spcPts val="600"/>
              </a:spcAft>
              <a:defRPr/>
            </a:pPr>
            <a:r>
              <a:rPr lang="en-US" sz="2000" dirty="0" smtClean="0"/>
              <a:t>His mission: Warn the French to leave the area. </a:t>
            </a:r>
            <a:r>
              <a:rPr lang="en-US" sz="2000" dirty="0" smtClean="0">
                <a:ea typeface="Hoefler Text" charset="0"/>
                <a:cs typeface="Hoefler Text" charset="0"/>
              </a:rPr>
              <a:t> </a:t>
            </a:r>
          </a:p>
          <a:p>
            <a:pPr>
              <a:defRPr/>
            </a:pPr>
            <a:endParaRPr lang="en-US" sz="2000" dirty="0" smtClean="0">
              <a:ea typeface="Hoefler Text" charset="0"/>
              <a:cs typeface="Hoefler Text" charset="0"/>
            </a:endParaRPr>
          </a:p>
          <a:p>
            <a:pPr>
              <a:defRPr/>
            </a:pPr>
            <a:endParaRPr lang="en-US" sz="2000" dirty="0" smtClean="0"/>
          </a:p>
        </p:txBody>
      </p:sp>
      <p:sp>
        <p:nvSpPr>
          <p:cNvPr id="29698" name="Rectangle 2"/>
          <p:cNvSpPr>
            <a:spLocks/>
          </p:cNvSpPr>
          <p:nvPr/>
        </p:nvSpPr>
        <p:spPr bwMode="auto">
          <a:xfrm>
            <a:off x="381000" y="1981200"/>
            <a:ext cx="8331200" cy="2374900"/>
          </a:xfrm>
          <a:prstGeom prst="rect">
            <a:avLst/>
          </a:prstGeom>
          <a:noFill/>
          <a:ln w="12700">
            <a:noFill/>
            <a:miter lim="800000"/>
            <a:headEnd/>
            <a:tailEnd/>
          </a:ln>
        </p:spPr>
        <p:txBody>
          <a:bodyPr lIns="0" tIns="0" rIns="0" bIns="0" anchor="ctr"/>
          <a:lstStyle/>
          <a:p>
            <a:pPr>
              <a:defRPr/>
            </a:pPr>
            <a:endParaRPr lang="en-US" sz="2000" dirty="0">
              <a:latin typeface="+mn-lt"/>
              <a:ea typeface="Hoefler Text" charset="0"/>
              <a:cs typeface="Hoefler Text" charset="0"/>
            </a:endParaRPr>
          </a:p>
        </p:txBody>
      </p:sp>
      <p:sp>
        <p:nvSpPr>
          <p:cNvPr id="19461" name="Footer Placeholder 7"/>
          <p:cNvSpPr>
            <a:spLocks noGrp="1"/>
          </p:cNvSpPr>
          <p:nvPr>
            <p:ph type="ftr" sz="quarter" idx="11"/>
          </p:nvPr>
        </p:nvSpPr>
        <p:spPr>
          <a:noFill/>
        </p:spPr>
        <p:txBody>
          <a:bodyPr/>
          <a:lstStyle/>
          <a:p>
            <a:r>
              <a:rPr lang="en-US" smtClean="0">
                <a:latin typeface="Arial" pitchFamily="34" charset="0"/>
              </a:rPr>
              <a:t>CICERO © 2011</a:t>
            </a:r>
          </a:p>
        </p:txBody>
      </p:sp>
      <p:sp>
        <p:nvSpPr>
          <p:cNvPr id="8" name="Action Button: Forward or Next 7">
            <a:hlinkClick r:id="rId4" action="ppaction://hlinksldjump"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5" name="Content Placeholder 9" descr="French_Forts_B4_DuQ.png"/>
          <p:cNvPicPr>
            <a:picLocks noChangeAspect="1"/>
          </p:cNvPicPr>
          <p:nvPr/>
        </p:nvPicPr>
        <p:blipFill>
          <a:blip r:embed="rId5" cstate="screen"/>
          <a:srcRect/>
          <a:stretch>
            <a:fillRect/>
          </a:stretch>
        </p:blipFill>
        <p:spPr bwMode="auto">
          <a:xfrm>
            <a:off x="5126038" y="1600200"/>
            <a:ext cx="2854325" cy="4191000"/>
          </a:xfrm>
          <a:prstGeom prst="rect">
            <a:avLst/>
          </a:prstGeom>
          <a:noFill/>
          <a:ln w="9525">
            <a:noFill/>
            <a:miter lim="800000"/>
            <a:headEnd/>
            <a:tailEnd/>
          </a:ln>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pPr eaLnBrk="1" hangingPunct="1"/>
            <a:r>
              <a:rPr lang="en-US" b="1" smtClean="0"/>
              <a:t>George Washington</a:t>
            </a:r>
          </a:p>
        </p:txBody>
      </p:sp>
      <p:sp>
        <p:nvSpPr>
          <p:cNvPr id="20483" name="Content Placeholder 4"/>
          <p:cNvSpPr>
            <a:spLocks noGrp="1"/>
          </p:cNvSpPr>
          <p:nvPr>
            <p:ph sz="half" idx="1"/>
          </p:nvPr>
        </p:nvSpPr>
        <p:spPr>
          <a:xfrm>
            <a:off x="457200" y="1600200"/>
            <a:ext cx="4114800" cy="4525963"/>
          </a:xfrm>
        </p:spPr>
        <p:txBody>
          <a:bodyPr/>
          <a:lstStyle/>
          <a:p>
            <a:pPr marL="228600" indent="-228600">
              <a:spcAft>
                <a:spcPts val="600"/>
              </a:spcAft>
            </a:pPr>
            <a:r>
              <a:rPr lang="en-US" sz="2000" smtClean="0"/>
              <a:t>George Washington has the well-earned reputation as the Father of the United States. </a:t>
            </a:r>
          </a:p>
          <a:p>
            <a:pPr marL="514350" lvl="1" indent="-171450">
              <a:spcAft>
                <a:spcPts val="600"/>
              </a:spcAft>
            </a:pPr>
            <a:r>
              <a:rPr lang="en-US" sz="1600" smtClean="0"/>
              <a:t>Without question he set the standard for all presidents who followed him.</a:t>
            </a:r>
          </a:p>
          <a:p>
            <a:pPr marL="514350" lvl="1" indent="-171450">
              <a:spcAft>
                <a:spcPts val="600"/>
              </a:spcAft>
            </a:pPr>
            <a:r>
              <a:rPr lang="en-US" sz="1600" smtClean="0"/>
              <a:t>Without his valor as general, there would most likely never have been an independent United States. </a:t>
            </a:r>
          </a:p>
          <a:p>
            <a:pPr marL="228600" indent="-228600">
              <a:spcAft>
                <a:spcPts val="600"/>
              </a:spcAft>
            </a:pPr>
            <a:r>
              <a:rPr lang="en-US" sz="2000" smtClean="0"/>
              <a:t>The future rebel general began his military career in the Virginia militia, where he earned a reputation for extreme bravery. </a:t>
            </a:r>
          </a:p>
        </p:txBody>
      </p:sp>
      <p:sp>
        <p:nvSpPr>
          <p:cNvPr id="20484" name="Content Placeholder 5"/>
          <p:cNvSpPr>
            <a:spLocks noGrp="1"/>
          </p:cNvSpPr>
          <p:nvPr>
            <p:ph sz="half" idx="2"/>
          </p:nvPr>
        </p:nvSpPr>
        <p:spPr>
          <a:xfrm>
            <a:off x="4648200" y="5257800"/>
            <a:ext cx="3810000" cy="715963"/>
          </a:xfrm>
        </p:spPr>
        <p:txBody>
          <a:bodyPr/>
          <a:lstStyle/>
          <a:p>
            <a:pPr marL="0" indent="0" algn="ctr">
              <a:buFontTx/>
              <a:buNone/>
            </a:pPr>
            <a:r>
              <a:rPr lang="en-US" sz="1400" smtClean="0"/>
              <a:t>Ironically, his reputation for courage came after the young Washington made some major military mistakes in 1754. </a:t>
            </a:r>
          </a:p>
        </p:txBody>
      </p:sp>
      <p:sp>
        <p:nvSpPr>
          <p:cNvPr id="17411" name="Rectangle 3"/>
          <p:cNvSpPr>
            <a:spLocks/>
          </p:cNvSpPr>
          <p:nvPr/>
        </p:nvSpPr>
        <p:spPr bwMode="auto">
          <a:xfrm>
            <a:off x="401638" y="2335213"/>
            <a:ext cx="8331200" cy="2759075"/>
          </a:xfrm>
          <a:prstGeom prst="rect">
            <a:avLst/>
          </a:prstGeom>
          <a:noFill/>
          <a:ln w="12700">
            <a:noFill/>
            <a:miter lim="800000"/>
            <a:headEnd/>
            <a:tailEnd/>
          </a:ln>
        </p:spPr>
        <p:txBody>
          <a:bodyPr lIns="0" tIns="0" rIns="0" bIns="0" anchor="ctr"/>
          <a:lstStyle/>
          <a:p>
            <a:pPr>
              <a:defRPr/>
            </a:pPr>
            <a:endParaRPr lang="en-US" sz="2000" dirty="0">
              <a:latin typeface="+mn-lt"/>
              <a:ea typeface="Hoefler Text" charset="0"/>
              <a:cs typeface="Hoefler Text" charset="0"/>
            </a:endParaRPr>
          </a:p>
        </p:txBody>
      </p:sp>
      <p:sp>
        <p:nvSpPr>
          <p:cNvPr id="20486" name="Footer Placeholder 7"/>
          <p:cNvSpPr>
            <a:spLocks noGrp="1"/>
          </p:cNvSpPr>
          <p:nvPr>
            <p:ph type="ftr" sz="quarter" idx="11"/>
          </p:nvPr>
        </p:nvSpPr>
        <p:spPr>
          <a:noFill/>
        </p:spPr>
        <p:txBody>
          <a:bodyPr/>
          <a:lstStyle/>
          <a:p>
            <a:r>
              <a:rPr lang="en-US" smtClean="0">
                <a:latin typeface="Arial" pitchFamily="34" charset="0"/>
              </a:rPr>
              <a:t>CICERO © 2011</a:t>
            </a:r>
          </a:p>
        </p:txBody>
      </p:sp>
      <p:pic>
        <p:nvPicPr>
          <p:cNvPr id="20487" name="Picture 6" descr="http://upload.wikimedia.org/wikipedia/commons/c/c7/Washington_1772.jpg"/>
          <p:cNvPicPr>
            <a:picLocks noChangeAspect="1" noChangeArrowheads="1"/>
          </p:cNvPicPr>
          <p:nvPr/>
        </p:nvPicPr>
        <p:blipFill>
          <a:blip r:embed="rId2" cstate="screen"/>
          <a:srcRect/>
          <a:stretch>
            <a:fillRect/>
          </a:stretch>
        </p:blipFill>
        <p:spPr bwMode="auto">
          <a:xfrm>
            <a:off x="4930775" y="1625600"/>
            <a:ext cx="3289300" cy="3654425"/>
          </a:xfrm>
          <a:prstGeom prst="rect">
            <a:avLst/>
          </a:prstGeom>
          <a:noFill/>
          <a:ln w="9525">
            <a:noFill/>
            <a:miter lim="800000"/>
            <a:headEnd/>
            <a:tailEnd/>
          </a:ln>
        </p:spPr>
      </p:pic>
      <p:sp>
        <p:nvSpPr>
          <p:cNvPr id="9" name="Action Button: Back or Previous 8">
            <a:hlinkClick r:id="" action="ppaction://hlinkshowjump?jump=lastslideviewed" highlightClick="1"/>
          </p:cNvPr>
          <p:cNvSpPr/>
          <p:nvPr/>
        </p:nvSpPr>
        <p:spPr>
          <a:xfrm>
            <a:off x="8382000" y="6096000"/>
            <a:ext cx="457200" cy="457200"/>
          </a:xfrm>
          <a:prstGeom prst="actionButtonBackPrevious">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b="1" smtClean="0"/>
              <a:t>Interactive Menu</a:t>
            </a:r>
          </a:p>
        </p:txBody>
      </p:sp>
      <p:sp>
        <p:nvSpPr>
          <p:cNvPr id="3075" name="Content Placeholder 2"/>
          <p:cNvSpPr>
            <a:spLocks noGrp="1"/>
          </p:cNvSpPr>
          <p:nvPr>
            <p:ph idx="1"/>
          </p:nvPr>
        </p:nvSpPr>
        <p:spPr>
          <a:xfrm>
            <a:off x="2133600" y="1447800"/>
            <a:ext cx="6553200" cy="4678363"/>
          </a:xfrm>
        </p:spPr>
        <p:txBody>
          <a:bodyPr/>
          <a:lstStyle/>
          <a:p>
            <a:pPr>
              <a:spcAft>
                <a:spcPts val="1600"/>
              </a:spcAft>
            </a:pPr>
            <a:r>
              <a:rPr lang="en-US" smtClean="0"/>
              <a:t>Causes of the War</a:t>
            </a:r>
          </a:p>
          <a:p>
            <a:pPr>
              <a:spcAft>
                <a:spcPts val="1600"/>
              </a:spcAft>
            </a:pPr>
            <a:r>
              <a:rPr lang="en-US" smtClean="0"/>
              <a:t>Background</a:t>
            </a:r>
          </a:p>
          <a:p>
            <a:pPr>
              <a:spcAft>
                <a:spcPts val="1600"/>
              </a:spcAft>
            </a:pPr>
            <a:r>
              <a:rPr lang="en-US" smtClean="0"/>
              <a:t>Events Leading to War</a:t>
            </a:r>
          </a:p>
          <a:p>
            <a:pPr>
              <a:spcAft>
                <a:spcPts val="1600"/>
              </a:spcAft>
            </a:pPr>
            <a:r>
              <a:rPr lang="en-US" smtClean="0"/>
              <a:t>Leaders and Battles</a:t>
            </a:r>
          </a:p>
          <a:p>
            <a:pPr>
              <a:spcAft>
                <a:spcPts val="1600"/>
              </a:spcAft>
            </a:pPr>
            <a:r>
              <a:rPr lang="en-US" smtClean="0"/>
              <a:t>Immediate Outcome</a:t>
            </a:r>
          </a:p>
          <a:p>
            <a:pPr>
              <a:spcAft>
                <a:spcPts val="1600"/>
              </a:spcAft>
            </a:pPr>
            <a:r>
              <a:rPr lang="en-US" smtClean="0"/>
              <a:t>Why It Matters Now</a:t>
            </a:r>
          </a:p>
        </p:txBody>
      </p:sp>
      <p:sp>
        <p:nvSpPr>
          <p:cNvPr id="3076"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6" name="Action Button: Custom 5">
            <a:hlinkClick r:id="rId2" action="ppaction://hlinksldjump" highlightClick="1"/>
          </p:cNvPr>
          <p:cNvSpPr/>
          <p:nvPr/>
        </p:nvSpPr>
        <p:spPr>
          <a:xfrm>
            <a:off x="1981200" y="1524000"/>
            <a:ext cx="457200" cy="457200"/>
          </a:xfrm>
          <a:prstGeom prst="actionButtonBlank">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Custom 6">
            <a:hlinkClick r:id="rId3" action="ppaction://hlinksldjump" highlightClick="1"/>
          </p:cNvPr>
          <p:cNvSpPr/>
          <p:nvPr/>
        </p:nvSpPr>
        <p:spPr>
          <a:xfrm>
            <a:off x="1981200" y="3124200"/>
            <a:ext cx="457200" cy="457200"/>
          </a:xfrm>
          <a:prstGeom prst="actionButtonBlank">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Custom 7">
            <a:hlinkClick r:id="rId4" action="ppaction://hlinksldjump" highlightClick="1"/>
          </p:cNvPr>
          <p:cNvSpPr/>
          <p:nvPr/>
        </p:nvSpPr>
        <p:spPr>
          <a:xfrm>
            <a:off x="1981200" y="3886200"/>
            <a:ext cx="457200" cy="457200"/>
          </a:xfrm>
          <a:prstGeom prst="actionButtonBlank">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ction Button: Custom 8">
            <a:hlinkClick r:id="rId5" action="ppaction://hlinksldjump" highlightClick="1"/>
          </p:cNvPr>
          <p:cNvSpPr/>
          <p:nvPr/>
        </p:nvSpPr>
        <p:spPr>
          <a:xfrm>
            <a:off x="1981200" y="4724400"/>
            <a:ext cx="457200" cy="457200"/>
          </a:xfrm>
          <a:prstGeom prst="actionButtonBlank">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ction Button: Custom 9">
            <a:hlinkClick r:id="rId6" action="ppaction://hlinksldjump" highlightClick="1"/>
          </p:cNvPr>
          <p:cNvSpPr/>
          <p:nvPr/>
        </p:nvSpPr>
        <p:spPr>
          <a:xfrm>
            <a:off x="1981200" y="5486400"/>
            <a:ext cx="457200" cy="457200"/>
          </a:xfrm>
          <a:prstGeom prst="actionButtonBlank">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Action Button: Custom 10">
            <a:hlinkClick r:id="rId7" action="ppaction://hlinksldjump" highlightClick="1"/>
          </p:cNvPr>
          <p:cNvSpPr/>
          <p:nvPr/>
        </p:nvSpPr>
        <p:spPr>
          <a:xfrm>
            <a:off x="1981200" y="2362200"/>
            <a:ext cx="457200" cy="457200"/>
          </a:xfrm>
          <a:prstGeom prst="actionButtonBlank">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pPr eaLnBrk="1" hangingPunct="1"/>
            <a:r>
              <a:rPr lang="en-US" b="1" smtClean="0"/>
              <a:t>Washington’s First Command </a:t>
            </a:r>
          </a:p>
        </p:txBody>
      </p:sp>
      <p:sp>
        <p:nvSpPr>
          <p:cNvPr id="21507" name="Content Placeholder 4"/>
          <p:cNvSpPr>
            <a:spLocks noGrp="1"/>
          </p:cNvSpPr>
          <p:nvPr>
            <p:ph sz="half" idx="1"/>
          </p:nvPr>
        </p:nvSpPr>
        <p:spPr/>
        <p:txBody>
          <a:bodyPr/>
          <a:lstStyle/>
          <a:p>
            <a:pPr>
              <a:spcAft>
                <a:spcPts val="600"/>
              </a:spcAft>
            </a:pPr>
            <a:r>
              <a:rPr lang="en-US" sz="2000" smtClean="0"/>
              <a:t>Washington left Williamsburg in late 1753 with an 8 – man party to deliver the warning.</a:t>
            </a:r>
          </a:p>
          <a:p>
            <a:pPr>
              <a:spcAft>
                <a:spcPts val="600"/>
              </a:spcAft>
            </a:pPr>
            <a:r>
              <a:rPr lang="en-US" sz="2000" smtClean="0"/>
              <a:t>They travelled hundreds of miles through the wilderness to the proximity of modern Erie, Pennsylvania.</a:t>
            </a:r>
          </a:p>
          <a:p>
            <a:pPr>
              <a:spcAft>
                <a:spcPts val="600"/>
              </a:spcAft>
            </a:pPr>
            <a:r>
              <a:rPr lang="en-US" sz="2000" smtClean="0"/>
              <a:t>The French refused to leave and sent Washington back to Virginia.</a:t>
            </a:r>
          </a:p>
          <a:p>
            <a:pPr>
              <a:spcAft>
                <a:spcPts val="600"/>
              </a:spcAft>
            </a:pPr>
            <a:endParaRPr lang="en-US" sz="2000" smtClean="0"/>
          </a:p>
          <a:p>
            <a:pPr>
              <a:spcAft>
                <a:spcPts val="600"/>
              </a:spcAft>
            </a:pPr>
            <a:endParaRPr lang="en-US" sz="2000" smtClean="0"/>
          </a:p>
          <a:p>
            <a:pPr>
              <a:spcAft>
                <a:spcPts val="600"/>
              </a:spcAft>
            </a:pPr>
            <a:endParaRPr lang="en-US" sz="2000" smtClean="0"/>
          </a:p>
          <a:p>
            <a:endParaRPr lang="en-US" sz="2000" smtClean="0"/>
          </a:p>
        </p:txBody>
      </p:sp>
      <p:sp>
        <p:nvSpPr>
          <p:cNvPr id="21508" name="Content Placeholder 7"/>
          <p:cNvSpPr>
            <a:spLocks noGrp="1"/>
          </p:cNvSpPr>
          <p:nvPr>
            <p:ph sz="half" idx="2"/>
          </p:nvPr>
        </p:nvSpPr>
        <p:spPr>
          <a:xfrm>
            <a:off x="457200" y="5105400"/>
            <a:ext cx="8229600" cy="1020763"/>
          </a:xfrm>
        </p:spPr>
        <p:txBody>
          <a:bodyPr/>
          <a:lstStyle/>
          <a:p>
            <a:r>
              <a:rPr lang="en-US" sz="2000" smtClean="0"/>
              <a:t>Before Washington returned, a small Virginia force was sent to build Fort Prince George at the fork where the Allegheny, Monongahela, and Ohio Rivers meet*.</a:t>
            </a:r>
          </a:p>
          <a:p>
            <a:endParaRPr lang="en-US" sz="2000" smtClean="0"/>
          </a:p>
        </p:txBody>
      </p:sp>
      <p:sp>
        <p:nvSpPr>
          <p:cNvPr id="21509" name="Footer Placeholder 7"/>
          <p:cNvSpPr>
            <a:spLocks noGrp="1"/>
          </p:cNvSpPr>
          <p:nvPr>
            <p:ph type="ftr" sz="quarter" idx="11"/>
          </p:nvPr>
        </p:nvSpPr>
        <p:spPr>
          <a:noFill/>
        </p:spPr>
        <p:txBody>
          <a:bodyPr/>
          <a:lstStyle/>
          <a:p>
            <a:r>
              <a:rPr lang="en-US" smtClean="0">
                <a:latin typeface="Arial" pitchFamily="34" charset="0"/>
              </a:rPr>
              <a:t>CICERO © 2011</a:t>
            </a:r>
          </a:p>
        </p:txBody>
      </p:sp>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13" name="Picture 6" descr="http://upload.wikimedia.org/wikipedia/commons/c/c7/Washington_1772.jpg"/>
          <p:cNvPicPr>
            <a:picLocks noChangeAspect="1" noChangeArrowheads="1"/>
          </p:cNvPicPr>
          <p:nvPr/>
        </p:nvPicPr>
        <p:blipFill>
          <a:blip r:embed="rId3" cstate="screen"/>
          <a:srcRect/>
          <a:stretch>
            <a:fillRect/>
          </a:stretch>
        </p:blipFill>
        <p:spPr bwMode="auto">
          <a:xfrm>
            <a:off x="4930775" y="1625600"/>
            <a:ext cx="3289300" cy="3262313"/>
          </a:xfrm>
          <a:prstGeom prst="rect">
            <a:avLst/>
          </a:prstGeom>
          <a:noFill/>
          <a:ln w="9525">
            <a:noFill/>
            <a:miter lim="800000"/>
            <a:headEnd/>
            <a:tailEnd/>
          </a:ln>
        </p:spPr>
      </p:pic>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t>Fort Duquesne </a:t>
            </a:r>
          </a:p>
        </p:txBody>
      </p:sp>
      <p:sp>
        <p:nvSpPr>
          <p:cNvPr id="22531" name="Content Placeholder 2"/>
          <p:cNvSpPr>
            <a:spLocks noGrp="1"/>
          </p:cNvSpPr>
          <p:nvPr>
            <p:ph sz="half" idx="1"/>
          </p:nvPr>
        </p:nvSpPr>
        <p:spPr>
          <a:xfrm>
            <a:off x="457200" y="1600200"/>
            <a:ext cx="4343400" cy="4525963"/>
          </a:xfrm>
        </p:spPr>
        <p:txBody>
          <a:bodyPr/>
          <a:lstStyle/>
          <a:p>
            <a:pPr marL="346075" indent="-346075">
              <a:spcAft>
                <a:spcPts val="600"/>
              </a:spcAft>
            </a:pPr>
            <a:r>
              <a:rPr lang="en-US" sz="2000" smtClean="0"/>
              <a:t>Washington’s report caused quite a stir in Virginia and England.</a:t>
            </a:r>
          </a:p>
          <a:p>
            <a:pPr marL="346075" indent="-346075">
              <a:spcAft>
                <a:spcPts val="600"/>
              </a:spcAft>
            </a:pPr>
            <a:r>
              <a:rPr lang="en-US" sz="2000" smtClean="0"/>
              <a:t>Governor Dinwiddie sent Washington back to the area; this time his objectives were</a:t>
            </a:r>
          </a:p>
          <a:p>
            <a:pPr marL="571500" lvl="1" indent="-228600">
              <a:spcAft>
                <a:spcPts val="600"/>
              </a:spcAft>
            </a:pPr>
            <a:r>
              <a:rPr lang="en-US" sz="1600" smtClean="0"/>
              <a:t>to solidify Virginia’s claim to the Ohio territory;</a:t>
            </a:r>
          </a:p>
          <a:p>
            <a:pPr marL="571500" lvl="1" indent="-228600">
              <a:spcAft>
                <a:spcPts val="600"/>
              </a:spcAft>
            </a:pPr>
            <a:r>
              <a:rPr lang="en-US" sz="1600" smtClean="0"/>
              <a:t>help defend Fort Prince George.</a:t>
            </a:r>
          </a:p>
          <a:p>
            <a:pPr marL="346075" indent="-346075"/>
            <a:r>
              <a:rPr lang="en-US" sz="2000" smtClean="0"/>
              <a:t>Before Washington arrived, a French force had captured the incomplete fort and built Fort Duquesne in its place.  </a:t>
            </a:r>
          </a:p>
          <a:p>
            <a:pPr marL="571500" lvl="1" indent="-228600">
              <a:spcAft>
                <a:spcPts val="600"/>
              </a:spcAft>
            </a:pPr>
            <a:endParaRPr lang="en-US" sz="1600" smtClean="0"/>
          </a:p>
        </p:txBody>
      </p:sp>
      <p:sp>
        <p:nvSpPr>
          <p:cNvPr id="22532"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6" name="Action Button: Forward or Next 5">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6" name="Picture 7" descr="http://upload.wikimedia.org/wikipedia/commons/f/f4/French_Forts_1754.png"/>
          <p:cNvPicPr>
            <a:picLocks noChangeAspect="1" noChangeArrowheads="1"/>
          </p:cNvPicPr>
          <p:nvPr/>
        </p:nvPicPr>
        <p:blipFill>
          <a:blip r:embed="rId2" cstate="screen"/>
          <a:srcRect/>
          <a:stretch>
            <a:fillRect/>
          </a:stretch>
        </p:blipFill>
        <p:spPr bwMode="auto">
          <a:xfrm>
            <a:off x="5181600" y="1600200"/>
            <a:ext cx="2959100" cy="4343400"/>
          </a:xfrm>
          <a:prstGeom prst="rect">
            <a:avLst/>
          </a:prstGeom>
          <a:noFill/>
          <a:ln w="9525">
            <a:noFill/>
            <a:miter lim="800000"/>
            <a:headEnd/>
            <a:tailEnd/>
          </a:ln>
        </p:spPr>
      </p:pic>
      <p:sp>
        <p:nvSpPr>
          <p:cNvPr id="8" name="Oval 7"/>
          <p:cNvSpPr/>
          <p:nvPr/>
        </p:nvSpPr>
        <p:spPr>
          <a:xfrm>
            <a:off x="5715000" y="4572000"/>
            <a:ext cx="1371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flipV="1">
            <a:off x="4648200" y="5105400"/>
            <a:ext cx="9906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smtClean="0"/>
              <a:t>Jumonville Glen</a:t>
            </a:r>
            <a:br>
              <a:rPr lang="en-US" b="1" smtClean="0"/>
            </a:br>
            <a:r>
              <a:rPr lang="en-US" sz="2800" smtClean="0"/>
              <a:t>May 28, 1754</a:t>
            </a:r>
            <a:endParaRPr lang="en-US" b="1" smtClean="0"/>
          </a:p>
        </p:txBody>
      </p:sp>
      <p:sp>
        <p:nvSpPr>
          <p:cNvPr id="23555" name="Content Placeholder 2"/>
          <p:cNvSpPr>
            <a:spLocks noGrp="1"/>
          </p:cNvSpPr>
          <p:nvPr>
            <p:ph sz="half" idx="1"/>
          </p:nvPr>
        </p:nvSpPr>
        <p:spPr/>
        <p:txBody>
          <a:bodyPr/>
          <a:lstStyle/>
          <a:p>
            <a:pPr>
              <a:spcAft>
                <a:spcPts val="1200"/>
              </a:spcAft>
            </a:pPr>
            <a:r>
              <a:rPr lang="en-US" sz="2000" smtClean="0"/>
              <a:t>After learning that the French now controlled the fort, Washington decided to set up camp at a clearing known as Great Meadows. </a:t>
            </a:r>
          </a:p>
          <a:p>
            <a:pPr>
              <a:spcAft>
                <a:spcPts val="1200"/>
              </a:spcAft>
            </a:pPr>
            <a:r>
              <a:rPr lang="en-US" sz="2000" smtClean="0"/>
              <a:t>A small French force under command of Ensign Joseph Jumonville was sent from Fort Duquesne to intercept Washington’s party.  </a:t>
            </a:r>
          </a:p>
        </p:txBody>
      </p:sp>
      <p:sp>
        <p:nvSpPr>
          <p:cNvPr id="23556" name="Content Placeholder 6"/>
          <p:cNvSpPr>
            <a:spLocks noGrp="1"/>
          </p:cNvSpPr>
          <p:nvPr>
            <p:ph sz="half" idx="2"/>
          </p:nvPr>
        </p:nvSpPr>
        <p:spPr>
          <a:xfrm>
            <a:off x="457200" y="5105400"/>
            <a:ext cx="8229600" cy="1020763"/>
          </a:xfrm>
        </p:spPr>
        <p:txBody>
          <a:bodyPr/>
          <a:lstStyle/>
          <a:p>
            <a:r>
              <a:rPr lang="en-US" sz="2000" smtClean="0"/>
              <a:t>A Seneca chief and British ally named Tanaghrisson warned Washington of the approaching French troops.</a:t>
            </a:r>
          </a:p>
        </p:txBody>
      </p:sp>
      <p:sp>
        <p:nvSpPr>
          <p:cNvPr id="23557"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61" name="Picture 12" descr="Jumonville Glen"/>
          <p:cNvPicPr>
            <a:picLocks noChangeAspect="1" noChangeArrowheads="1"/>
          </p:cNvPicPr>
          <p:nvPr/>
        </p:nvPicPr>
        <p:blipFill>
          <a:blip r:embed="rId2" cstate="screen"/>
          <a:srcRect/>
          <a:stretch>
            <a:fillRect/>
          </a:stretch>
        </p:blipFill>
        <p:spPr bwMode="auto">
          <a:xfrm>
            <a:off x="4572000" y="1752600"/>
            <a:ext cx="4064000" cy="30480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t>Jumonville Glen</a:t>
            </a:r>
            <a:br>
              <a:rPr lang="en-US" b="1" smtClean="0"/>
            </a:br>
            <a:r>
              <a:rPr lang="en-US" sz="2800" smtClean="0"/>
              <a:t>May 28, 1754</a:t>
            </a:r>
            <a:endParaRPr lang="en-US" b="1" smtClean="0"/>
          </a:p>
        </p:txBody>
      </p:sp>
      <p:sp>
        <p:nvSpPr>
          <p:cNvPr id="24579" name="Content Placeholder 2"/>
          <p:cNvSpPr>
            <a:spLocks noGrp="1"/>
          </p:cNvSpPr>
          <p:nvPr>
            <p:ph idx="1"/>
          </p:nvPr>
        </p:nvSpPr>
        <p:spPr>
          <a:xfrm>
            <a:off x="457200" y="1752600"/>
            <a:ext cx="8229600" cy="4373563"/>
          </a:xfrm>
        </p:spPr>
        <p:txBody>
          <a:bodyPr/>
          <a:lstStyle/>
          <a:p>
            <a:pPr>
              <a:spcAft>
                <a:spcPts val="1200"/>
              </a:spcAft>
            </a:pPr>
            <a:r>
              <a:rPr lang="en-US" sz="2000" smtClean="0"/>
              <a:t>Tanaghrisson persuaded the young Washington to ambush the French, which he did on the morning of May 28, 1754.    </a:t>
            </a:r>
          </a:p>
          <a:p>
            <a:pPr>
              <a:spcAft>
                <a:spcPts val="1200"/>
              </a:spcAft>
            </a:pPr>
            <a:r>
              <a:rPr lang="en-US" sz="2000" smtClean="0"/>
              <a:t>The French called for a ceasefire, but according to some accounts, Tanaghrisson ended any chance for a peaceful solution by killing Jumonville brutally with a tomahawk*. </a:t>
            </a:r>
          </a:p>
          <a:p>
            <a:pPr>
              <a:spcAft>
                <a:spcPts val="1200"/>
              </a:spcAft>
            </a:pPr>
            <a:r>
              <a:rPr lang="en-US" sz="2000" smtClean="0"/>
              <a:t>Realizing that more French troops would soon arrive, Washington ordered his men to return to Great Meadows where they constructed the aptly named Ft. Necessity.</a:t>
            </a:r>
          </a:p>
          <a:p>
            <a:pPr>
              <a:spcAft>
                <a:spcPts val="1200"/>
              </a:spcAft>
            </a:pPr>
            <a:r>
              <a:rPr lang="en-US" sz="2000" smtClean="0"/>
              <a:t>Less than a month later, Washington and his men were indeed attacked by a much larger French force.</a:t>
            </a:r>
          </a:p>
          <a:p>
            <a:pPr>
              <a:spcAft>
                <a:spcPts val="600"/>
              </a:spcAft>
            </a:pPr>
            <a:endParaRPr lang="en-US" sz="2000" smtClean="0"/>
          </a:p>
          <a:p>
            <a:endParaRPr lang="en-US" smtClean="0"/>
          </a:p>
        </p:txBody>
      </p:sp>
      <p:sp>
        <p:nvSpPr>
          <p:cNvPr id="24580"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Home 5">
            <a:hlinkClick r:id="rId3"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Leaders and Battles</a:t>
            </a:r>
            <a:endParaRPr lang="en-US" dirty="0"/>
          </a:p>
        </p:txBody>
      </p:sp>
      <p:sp>
        <p:nvSpPr>
          <p:cNvPr id="25603" name="Text Placeholder 5"/>
          <p:cNvSpPr>
            <a:spLocks noGrp="1"/>
          </p:cNvSpPr>
          <p:nvPr>
            <p:ph type="body" idx="1"/>
          </p:nvPr>
        </p:nvSpPr>
        <p:spPr/>
        <p:txBody>
          <a:bodyPr/>
          <a:lstStyle/>
          <a:p>
            <a:r>
              <a:rPr lang="en-US" smtClean="0"/>
              <a:t>The North American Theater</a:t>
            </a:r>
          </a:p>
        </p:txBody>
      </p:sp>
      <p:sp>
        <p:nvSpPr>
          <p:cNvPr id="25604"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Action Button: Home 5">
            <a:hlinkClick r:id="rId2"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611" name="Picture 7" descr="Fort Necessity Battle Map.PNG"/>
          <p:cNvPicPr>
            <a:picLocks noChangeAspect="1"/>
          </p:cNvPicPr>
          <p:nvPr/>
        </p:nvPicPr>
        <p:blipFill>
          <a:blip r:embed="rId3" cstate="screen"/>
          <a:srcRect/>
          <a:stretch>
            <a:fillRect/>
          </a:stretch>
        </p:blipFill>
        <p:spPr bwMode="auto">
          <a:xfrm>
            <a:off x="1066800" y="381000"/>
            <a:ext cx="7240588" cy="351472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smtClean="0"/>
              <a:t>Three Phases of the War</a:t>
            </a:r>
          </a:p>
        </p:txBody>
      </p:sp>
      <p:sp>
        <p:nvSpPr>
          <p:cNvPr id="26627"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 name="Group 2"/>
          <p:cNvGraphicFramePr>
            <a:graphicFrameLocks noGrp="1"/>
          </p:cNvGraphicFramePr>
          <p:nvPr/>
        </p:nvGraphicFramePr>
        <p:xfrm>
          <a:off x="457200" y="1600200"/>
          <a:ext cx="8305800" cy="4124325"/>
        </p:xfrm>
        <a:graphic>
          <a:graphicData uri="http://schemas.openxmlformats.org/drawingml/2006/table">
            <a:tbl>
              <a:tblPr/>
              <a:tblGrid>
                <a:gridCol w="2768600"/>
                <a:gridCol w="2768599"/>
                <a:gridCol w="2768600"/>
              </a:tblGrid>
              <a:tr h="946060">
                <a:tc>
                  <a:txBody>
                    <a:bodyPr/>
                    <a:lstStyle/>
                    <a:p>
                      <a:pPr marL="0" marR="0" lvl="0" indent="0" algn="ctr" defTabSz="914400" rtl="0" eaLnBrk="1" fontAlgn="base" latinLnBrk="0" hangingPunct="1">
                        <a:lnSpc>
                          <a:spcPct val="100000"/>
                        </a:lnSpc>
                        <a:spcBef>
                          <a:spcPct val="0"/>
                        </a:spcBef>
                        <a:spcAft>
                          <a:spcPct val="0"/>
                        </a:spcAft>
                        <a:buClrTx/>
                        <a:buSzPct val="94000"/>
                        <a:buFontTx/>
                        <a:buNone/>
                        <a:tabLst/>
                      </a:pPr>
                      <a:r>
                        <a:rPr kumimoji="0" lang="en-US" sz="3600" b="1" i="0" u="none" strike="noStrike" cap="none" normalizeH="0" baseline="0" dirty="0" smtClean="0">
                          <a:ln>
                            <a:noFill/>
                          </a:ln>
                          <a:solidFill>
                            <a:srgbClr val="FFFFFF"/>
                          </a:solidFill>
                          <a:effectLst/>
                          <a:latin typeface="+mj-lt"/>
                          <a:ea typeface="ヒラギノ明朝 ProN W3" charset="0"/>
                          <a:cs typeface="ヒラギノ明朝 ProN W3" charset="0"/>
                          <a:sym typeface="Hoefler Text" charset="0"/>
                        </a:rPr>
                        <a:t>Phase 1</a:t>
                      </a:r>
                    </a:p>
                    <a:p>
                      <a:pPr marL="0" marR="0" lvl="0" indent="0" algn="ctr" defTabSz="914400" rtl="0" eaLnBrk="1" fontAlgn="base" latinLnBrk="0" hangingPunct="1">
                        <a:lnSpc>
                          <a:spcPct val="100000"/>
                        </a:lnSpc>
                        <a:spcBef>
                          <a:spcPct val="0"/>
                        </a:spcBef>
                        <a:spcAft>
                          <a:spcPct val="0"/>
                        </a:spcAft>
                        <a:buClrTx/>
                        <a:buSzPct val="94000"/>
                        <a:buFontTx/>
                        <a:buNone/>
                        <a:tabLst/>
                      </a:pPr>
                      <a:r>
                        <a:rPr kumimoji="0" lang="en-US" sz="2000" b="0" i="0" u="none" strike="noStrike" cap="none" normalizeH="0" baseline="0" dirty="0" smtClean="0">
                          <a:ln>
                            <a:noFill/>
                          </a:ln>
                          <a:solidFill>
                            <a:srgbClr val="FFFFFF"/>
                          </a:solidFill>
                          <a:effectLst/>
                          <a:latin typeface="+mj-lt"/>
                          <a:ea typeface="ヒラギノ明朝 ProN W3" charset="0"/>
                          <a:cs typeface="ヒラギノ明朝 ProN W3" charset="0"/>
                          <a:sym typeface="Hoefler Text" charset="0"/>
                        </a:rPr>
                        <a:t>1754 – 1756</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94000"/>
                        <a:buFontTx/>
                        <a:buNone/>
                        <a:tabLst/>
                      </a:pPr>
                      <a:r>
                        <a:rPr kumimoji="0" lang="en-US" sz="3600" b="1" i="0" u="none" strike="noStrike" cap="none" normalizeH="0" baseline="0" dirty="0" smtClean="0">
                          <a:ln>
                            <a:noFill/>
                          </a:ln>
                          <a:solidFill>
                            <a:srgbClr val="FFFFFF"/>
                          </a:solidFill>
                          <a:effectLst/>
                          <a:latin typeface="+mj-lt"/>
                          <a:ea typeface="ヒラギノ明朝 ProN W3" charset="0"/>
                          <a:cs typeface="ヒラギノ明朝 ProN W3" charset="0"/>
                          <a:sym typeface="Hoefler Text" charset="0"/>
                        </a:rPr>
                        <a:t>Phase 2</a:t>
                      </a:r>
                    </a:p>
                    <a:p>
                      <a:pPr marL="0" marR="0" lvl="0" indent="0" algn="ctr" defTabSz="914400" rtl="0" eaLnBrk="1" fontAlgn="base" latinLnBrk="0" hangingPunct="1">
                        <a:lnSpc>
                          <a:spcPct val="100000"/>
                        </a:lnSpc>
                        <a:spcBef>
                          <a:spcPct val="0"/>
                        </a:spcBef>
                        <a:spcAft>
                          <a:spcPct val="0"/>
                        </a:spcAft>
                        <a:buClrTx/>
                        <a:buSzPct val="94000"/>
                        <a:buFontTx/>
                        <a:buNone/>
                        <a:tabLst/>
                      </a:pPr>
                      <a:r>
                        <a:rPr kumimoji="0" lang="en-US" sz="2000" b="0" i="0" u="none" strike="noStrike" cap="none" normalizeH="0" baseline="0" dirty="0" smtClean="0">
                          <a:ln>
                            <a:noFill/>
                          </a:ln>
                          <a:solidFill>
                            <a:srgbClr val="FFFFFF"/>
                          </a:solidFill>
                          <a:effectLst/>
                          <a:latin typeface="+mj-lt"/>
                          <a:ea typeface="ヒラギノ明朝 ProN W3" charset="0"/>
                          <a:cs typeface="ヒラギノ明朝 ProN W3" charset="0"/>
                          <a:sym typeface="Hoefler Text" charset="0"/>
                        </a:rPr>
                        <a:t>1756 – 1758 </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94000"/>
                        <a:buFontTx/>
                        <a:buNone/>
                        <a:tabLst/>
                      </a:pPr>
                      <a:r>
                        <a:rPr kumimoji="0" lang="en-US" sz="3600" b="1" i="0" u="none" strike="noStrike" cap="none" normalizeH="0" baseline="0" dirty="0" smtClean="0">
                          <a:ln>
                            <a:noFill/>
                          </a:ln>
                          <a:solidFill>
                            <a:srgbClr val="FFFFFF"/>
                          </a:solidFill>
                          <a:effectLst/>
                          <a:latin typeface="+mj-lt"/>
                          <a:ea typeface="ヒラギノ明朝 ProN W3" charset="0"/>
                          <a:cs typeface="ヒラギノ明朝 ProN W3" charset="0"/>
                          <a:sym typeface="Hoefler Text" charset="0"/>
                        </a:rPr>
                        <a:t>Phase 3</a:t>
                      </a:r>
                    </a:p>
                    <a:p>
                      <a:pPr marL="0" marR="0" lvl="0" indent="0" algn="ctr" defTabSz="914400" rtl="0" eaLnBrk="1" fontAlgn="base" latinLnBrk="0" hangingPunct="1">
                        <a:lnSpc>
                          <a:spcPct val="100000"/>
                        </a:lnSpc>
                        <a:spcBef>
                          <a:spcPct val="0"/>
                        </a:spcBef>
                        <a:spcAft>
                          <a:spcPct val="0"/>
                        </a:spcAft>
                        <a:buClrTx/>
                        <a:buSzPct val="94000"/>
                        <a:buFontTx/>
                        <a:buNone/>
                        <a:tabLst/>
                      </a:pPr>
                      <a:r>
                        <a:rPr kumimoji="0" lang="en-US" sz="2000" b="0" i="0" u="none" strike="noStrike" cap="none" normalizeH="0" baseline="0" dirty="0" smtClean="0">
                          <a:ln>
                            <a:noFill/>
                          </a:ln>
                          <a:solidFill>
                            <a:srgbClr val="FFFFFF"/>
                          </a:solidFill>
                          <a:effectLst/>
                          <a:latin typeface="+mj-lt"/>
                          <a:ea typeface="ヒラギノ明朝 ProN W3" charset="0"/>
                          <a:cs typeface="ヒラギノ明朝 ProN W3" charset="0"/>
                          <a:sym typeface="Hoefler Text" charset="0"/>
                        </a:rPr>
                        <a:t>1758 – 1763</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solidFill>
                      <a:schemeClr val="tx2">
                        <a:lumMod val="75000"/>
                      </a:schemeClr>
                    </a:solidFill>
                  </a:tcPr>
                </a:tc>
              </a:tr>
              <a:tr h="3168740">
                <a:tc>
                  <a:txBody>
                    <a:bodyPr/>
                    <a:lstStyle/>
                    <a:p>
                      <a:pPr marL="352425" marR="0" lvl="0" indent="-228600" algn="l" defTabSz="914400" rtl="0" eaLnBrk="1" fontAlgn="base" latinLnBrk="0" hangingPunct="1">
                        <a:lnSpc>
                          <a:spcPct val="100000"/>
                        </a:lnSpc>
                        <a:spcBef>
                          <a:spcPct val="0"/>
                        </a:spcBef>
                        <a:spcAft>
                          <a:spcPts val="600"/>
                        </a:spcAft>
                        <a:buClrTx/>
                        <a:buSzPct val="125000"/>
                        <a:buFontTx/>
                        <a:buChar char="•"/>
                        <a:tabLst>
                          <a:tab pos="914400" algn="l"/>
                          <a:tab pos="914400" algn="l"/>
                          <a:tab pos="914400" algn="l"/>
                        </a:tabLst>
                      </a:pPr>
                      <a:r>
                        <a:rPr kumimoji="0" lang="en-US" sz="1800" b="0" i="0" u="none" strike="noStrike" cap="none" normalizeH="0" baseline="0" dirty="0" smtClean="0">
                          <a:ln>
                            <a:noFill/>
                          </a:ln>
                          <a:solidFill>
                            <a:schemeClr val="tx1"/>
                          </a:solidFill>
                          <a:effectLst/>
                          <a:latin typeface="+mn-lt"/>
                          <a:ea typeface="ヒラギノ明朝 ProN W3" charset="0"/>
                          <a:cs typeface="ヒラギノ明朝 ProN W3" charset="0"/>
                          <a:sym typeface="Hoefler Text" charset="0"/>
                        </a:rPr>
                        <a:t>Local actions in North America beginning with Fort Necessity;</a:t>
                      </a:r>
                    </a:p>
                    <a:p>
                      <a:pPr marL="352425" marR="0" lvl="0" indent="-228600" algn="l" defTabSz="914400" rtl="0" eaLnBrk="1" fontAlgn="base" latinLnBrk="0" hangingPunct="1">
                        <a:lnSpc>
                          <a:spcPct val="100000"/>
                        </a:lnSpc>
                        <a:spcBef>
                          <a:spcPct val="0"/>
                        </a:spcBef>
                        <a:spcAft>
                          <a:spcPts val="600"/>
                        </a:spcAft>
                        <a:buClrTx/>
                        <a:buSzPct val="125000"/>
                        <a:buFontTx/>
                        <a:buChar char="•"/>
                        <a:tabLst>
                          <a:tab pos="914400" algn="l"/>
                          <a:tab pos="914400" algn="l"/>
                          <a:tab pos="914400" algn="l"/>
                        </a:tabLst>
                      </a:pPr>
                      <a:r>
                        <a:rPr kumimoji="0" lang="en-US" sz="1800" b="0" i="0" u="none" strike="noStrike" cap="none" normalizeH="0" baseline="0" dirty="0" smtClean="0">
                          <a:ln>
                            <a:noFill/>
                          </a:ln>
                          <a:solidFill>
                            <a:schemeClr val="tx1"/>
                          </a:solidFill>
                          <a:effectLst/>
                          <a:latin typeface="+mn-lt"/>
                          <a:ea typeface="ヒラギノ明朝 ProN W3" charset="0"/>
                          <a:cs typeface="ヒラギノ明朝 ProN W3" charset="0"/>
                          <a:sym typeface="Hoefler Text" charset="0"/>
                        </a:rPr>
                        <a:t>Most action is about trying to capture frontier forts;</a:t>
                      </a:r>
                    </a:p>
                    <a:p>
                      <a:pPr marL="352425" marR="0" lvl="0" indent="-228600" algn="l" defTabSz="914400" rtl="0" eaLnBrk="1" fontAlgn="base" latinLnBrk="0" hangingPunct="1">
                        <a:lnSpc>
                          <a:spcPct val="100000"/>
                        </a:lnSpc>
                        <a:spcBef>
                          <a:spcPct val="0"/>
                        </a:spcBef>
                        <a:spcAft>
                          <a:spcPts val="600"/>
                        </a:spcAft>
                        <a:buClrTx/>
                        <a:buSzPct val="125000"/>
                        <a:buFontTx/>
                        <a:buChar char="•"/>
                        <a:tabLst>
                          <a:tab pos="914400" algn="l"/>
                          <a:tab pos="914400" algn="l"/>
                          <a:tab pos="914400" algn="l"/>
                        </a:tabLst>
                      </a:pPr>
                      <a:r>
                        <a:rPr kumimoji="0" lang="en-US" sz="1800" b="0" i="0" u="none" strike="noStrike" cap="none" normalizeH="0" baseline="0" dirty="0" smtClean="0">
                          <a:ln>
                            <a:noFill/>
                          </a:ln>
                          <a:solidFill>
                            <a:schemeClr val="tx1"/>
                          </a:solidFill>
                          <a:effectLst/>
                          <a:latin typeface="+mn-lt"/>
                          <a:ea typeface="ヒラギノ明朝 ProN W3" charset="0"/>
                          <a:cs typeface="ヒラギノ明朝 ProN W3" charset="0"/>
                          <a:sym typeface="Hoefler Text" charset="0"/>
                        </a:rPr>
                        <a:t>The British are largely unsuccessful.</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noFill/>
                  </a:tcPr>
                </a:tc>
                <a:tc>
                  <a:txBody>
                    <a:bodyPr/>
                    <a:lstStyle/>
                    <a:p>
                      <a:pPr marL="352425" marR="0" lvl="0" indent="-228600" algn="l" defTabSz="914400" rtl="0" eaLnBrk="1" fontAlgn="base" latinLnBrk="0" hangingPunct="1">
                        <a:lnSpc>
                          <a:spcPct val="100000"/>
                        </a:lnSpc>
                        <a:spcBef>
                          <a:spcPct val="0"/>
                        </a:spcBef>
                        <a:spcAft>
                          <a:spcPts val="600"/>
                        </a:spcAft>
                        <a:buClrTx/>
                        <a:buSzPct val="125000"/>
                        <a:buFontTx/>
                        <a:buChar char="•"/>
                        <a:tabLst>
                          <a:tab pos="914400" algn="l"/>
                          <a:tab pos="914400" algn="l"/>
                          <a:tab pos="914400" algn="l"/>
                        </a:tabLst>
                      </a:pPr>
                      <a:r>
                        <a:rPr kumimoji="0" lang="en-US" sz="1800" b="0" i="0" u="none" strike="noStrike" cap="none" normalizeH="0" baseline="0" dirty="0" smtClean="0">
                          <a:ln>
                            <a:noFill/>
                          </a:ln>
                          <a:solidFill>
                            <a:schemeClr val="tx1"/>
                          </a:solidFill>
                          <a:effectLst/>
                          <a:latin typeface="+mn-lt"/>
                          <a:ea typeface="ヒラギノ明朝 ProN W3" charset="0"/>
                          <a:cs typeface="ヒラギノ明朝 ProN W3" charset="0"/>
                          <a:sym typeface="Hoefler Text" charset="0"/>
                        </a:rPr>
                        <a:t>Begins with a real declaration of war (May15, 1756);</a:t>
                      </a:r>
                    </a:p>
                    <a:p>
                      <a:pPr marL="352425" marR="0" lvl="0" indent="-228600" algn="l" defTabSz="914400" rtl="0" eaLnBrk="1" fontAlgn="base" latinLnBrk="0" hangingPunct="1">
                        <a:lnSpc>
                          <a:spcPct val="100000"/>
                        </a:lnSpc>
                        <a:spcBef>
                          <a:spcPct val="0"/>
                        </a:spcBef>
                        <a:spcAft>
                          <a:spcPts val="600"/>
                        </a:spcAft>
                        <a:buClrTx/>
                        <a:buSzPct val="125000"/>
                        <a:buFontTx/>
                        <a:buChar char="•"/>
                        <a:tabLst>
                          <a:tab pos="914400" algn="l"/>
                          <a:tab pos="914400" algn="l"/>
                          <a:tab pos="914400" algn="l"/>
                        </a:tabLst>
                      </a:pPr>
                      <a:r>
                        <a:rPr kumimoji="0" lang="en-US" sz="1800" b="0" i="0" u="none" strike="noStrike" cap="none" normalizeH="0" baseline="0" dirty="0" smtClean="0">
                          <a:ln>
                            <a:noFill/>
                          </a:ln>
                          <a:solidFill>
                            <a:schemeClr val="tx1"/>
                          </a:solidFill>
                          <a:effectLst/>
                          <a:latin typeface="+mn-lt"/>
                          <a:ea typeface="ヒラギノ明朝 ProN W3" charset="0"/>
                          <a:cs typeface="ヒラギノ明朝 ProN W3" charset="0"/>
                          <a:sym typeface="Hoefler Text" charset="0"/>
                        </a:rPr>
                        <a:t>Touches off a true world war (Seven Years War);</a:t>
                      </a:r>
                    </a:p>
                    <a:p>
                      <a:pPr marL="352425" marR="0" lvl="0" indent="-228600" algn="l" defTabSz="914400" rtl="0" eaLnBrk="1" fontAlgn="base" latinLnBrk="0" hangingPunct="1">
                        <a:lnSpc>
                          <a:spcPct val="100000"/>
                        </a:lnSpc>
                        <a:spcBef>
                          <a:spcPct val="0"/>
                        </a:spcBef>
                        <a:spcAft>
                          <a:spcPts val="600"/>
                        </a:spcAft>
                        <a:buClrTx/>
                        <a:buSzPct val="125000"/>
                        <a:buFontTx/>
                        <a:buChar char="•"/>
                        <a:tabLst>
                          <a:tab pos="914400" algn="l"/>
                          <a:tab pos="914400" algn="l"/>
                          <a:tab pos="914400" algn="l"/>
                        </a:tabLst>
                      </a:pPr>
                      <a:r>
                        <a:rPr kumimoji="0" lang="en-US" sz="1800" b="0" i="0" u="none" strike="noStrike" cap="none" normalizeH="0" baseline="0" dirty="0" smtClean="0">
                          <a:ln>
                            <a:noFill/>
                          </a:ln>
                          <a:solidFill>
                            <a:schemeClr val="tx1"/>
                          </a:solidFill>
                          <a:effectLst/>
                          <a:latin typeface="+mn-lt"/>
                          <a:ea typeface="ヒラギノ明朝 ProN W3" charset="0"/>
                          <a:cs typeface="ヒラギノ明朝 ProN W3" charset="0"/>
                          <a:sym typeface="Hoefler Text" charset="0"/>
                        </a:rPr>
                        <a:t>Both sides commit more men and resources.</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noFill/>
                  </a:tcPr>
                </a:tc>
                <a:tc>
                  <a:txBody>
                    <a:bodyPr/>
                    <a:lstStyle/>
                    <a:p>
                      <a:pPr marL="352425" marR="0" lvl="0" indent="-228600" algn="l" defTabSz="914400" rtl="0" eaLnBrk="1" fontAlgn="base" latinLnBrk="0" hangingPunct="1">
                        <a:lnSpc>
                          <a:spcPct val="100000"/>
                        </a:lnSpc>
                        <a:spcBef>
                          <a:spcPct val="0"/>
                        </a:spcBef>
                        <a:spcAft>
                          <a:spcPts val="1200"/>
                        </a:spcAft>
                        <a:buClrTx/>
                        <a:buSzPct val="125000"/>
                        <a:buFontTx/>
                        <a:buChar char="•"/>
                        <a:tabLst>
                          <a:tab pos="914400" algn="l"/>
                          <a:tab pos="914400" algn="l"/>
                          <a:tab pos="914400" algn="l"/>
                        </a:tabLst>
                      </a:pPr>
                      <a:r>
                        <a:rPr kumimoji="0" lang="en-US" sz="1800" b="0" i="0" u="none" strike="noStrike" cap="none" normalizeH="0" baseline="0" dirty="0" smtClean="0">
                          <a:ln>
                            <a:noFill/>
                          </a:ln>
                          <a:solidFill>
                            <a:schemeClr val="tx1"/>
                          </a:solidFill>
                          <a:effectLst/>
                          <a:latin typeface="+mn-lt"/>
                          <a:ea typeface="ヒラギノ明朝 ProN W3" charset="0"/>
                          <a:cs typeface="ヒラギノ明朝 ProN W3" charset="0"/>
                          <a:sym typeface="Hoefler Text" charset="0"/>
                        </a:rPr>
                        <a:t>Britain decides to concentrate on North America;</a:t>
                      </a:r>
                    </a:p>
                    <a:p>
                      <a:pPr marL="352425" marR="0" lvl="0" indent="-228600" algn="l" defTabSz="914400" rtl="0" eaLnBrk="1" fontAlgn="base" latinLnBrk="0" hangingPunct="1">
                        <a:lnSpc>
                          <a:spcPct val="100000"/>
                        </a:lnSpc>
                        <a:spcBef>
                          <a:spcPct val="0"/>
                        </a:spcBef>
                        <a:spcAft>
                          <a:spcPts val="1200"/>
                        </a:spcAft>
                        <a:buClrTx/>
                        <a:buSzPct val="125000"/>
                        <a:buFontTx/>
                        <a:buChar char="•"/>
                        <a:tabLst>
                          <a:tab pos="914400" algn="l"/>
                          <a:tab pos="914400" algn="l"/>
                          <a:tab pos="914400" algn="l"/>
                        </a:tabLst>
                      </a:pPr>
                      <a:r>
                        <a:rPr kumimoji="0" lang="en-US" sz="1800" b="0" i="0" u="none" strike="noStrike" cap="none" normalizeH="0" baseline="0" dirty="0" smtClean="0">
                          <a:ln>
                            <a:noFill/>
                          </a:ln>
                          <a:solidFill>
                            <a:schemeClr val="tx1"/>
                          </a:solidFill>
                          <a:effectLst/>
                          <a:latin typeface="+mn-lt"/>
                          <a:ea typeface="ヒラギノ明朝 ProN W3" charset="0"/>
                          <a:cs typeface="ヒラギノ明朝 ProN W3" charset="0"/>
                          <a:sym typeface="Hoefler Text" charset="0"/>
                        </a:rPr>
                        <a:t>Britain invests HUGE amounts of money;</a:t>
                      </a:r>
                    </a:p>
                    <a:p>
                      <a:pPr marL="352425" marR="0" lvl="0" indent="-228600" algn="l" defTabSz="914400" rtl="0" eaLnBrk="1" fontAlgn="base" latinLnBrk="0" hangingPunct="1">
                        <a:lnSpc>
                          <a:spcPct val="100000"/>
                        </a:lnSpc>
                        <a:spcBef>
                          <a:spcPct val="0"/>
                        </a:spcBef>
                        <a:spcAft>
                          <a:spcPts val="1200"/>
                        </a:spcAft>
                        <a:buClrTx/>
                        <a:buSzPct val="125000"/>
                        <a:buFontTx/>
                        <a:buChar char="•"/>
                        <a:tabLst>
                          <a:tab pos="914400" algn="l"/>
                          <a:tab pos="914400" algn="l"/>
                          <a:tab pos="914400" algn="l"/>
                        </a:tabLst>
                      </a:pPr>
                      <a:r>
                        <a:rPr kumimoji="0" lang="en-US" sz="1800" b="0" i="0" u="none" strike="noStrike" cap="none" normalizeH="0" baseline="0" dirty="0" smtClean="0">
                          <a:ln>
                            <a:noFill/>
                          </a:ln>
                          <a:solidFill>
                            <a:schemeClr val="tx1"/>
                          </a:solidFill>
                          <a:effectLst/>
                          <a:latin typeface="+mn-lt"/>
                          <a:ea typeface="ヒラギノ明朝 ProN W3" charset="0"/>
                          <a:cs typeface="ヒラギノ明朝 ProN W3" charset="0"/>
                          <a:sym typeface="Hoefler Text" charset="0"/>
                        </a:rPr>
                        <a:t>Ends with British victory.</a:t>
                      </a:r>
                    </a:p>
                  </a:txBody>
                  <a:tcPr marL="50800" marR="50800" marT="50800" marB="50800" anchor="ctr" horzOverflow="overflow">
                    <a:lnL w="114300" cap="flat" cmpd="sng" algn="ctr">
                      <a:solidFill>
                        <a:srgbClr val="6F5E3E"/>
                      </a:solidFill>
                      <a:prstDash val="solid"/>
                      <a:round/>
                      <a:headEnd type="none" w="med" len="med"/>
                      <a:tailEnd type="none" w="med" len="med"/>
                    </a:lnL>
                    <a:lnR w="114300" cap="flat" cmpd="sng" algn="ctr">
                      <a:solidFill>
                        <a:srgbClr val="6F5E3E"/>
                      </a:solidFill>
                      <a:prstDash val="solid"/>
                      <a:round/>
                      <a:headEnd type="none" w="med" len="med"/>
                      <a:tailEnd type="none" w="med" len="med"/>
                    </a:lnR>
                    <a:lnT w="114300" cap="flat" cmpd="sng" algn="ctr">
                      <a:solidFill>
                        <a:srgbClr val="6F5E3E"/>
                      </a:solidFill>
                      <a:prstDash val="solid"/>
                      <a:round/>
                      <a:headEnd type="none" w="med" len="med"/>
                      <a:tailEnd type="none" w="med" len="med"/>
                    </a:lnT>
                    <a:lnB w="114300" cap="flat" cmpd="sng" algn="ctr">
                      <a:solidFill>
                        <a:srgbClr val="6F5E3E"/>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1"/>
          <p:cNvSpPr>
            <a:spLocks noGrp="1"/>
          </p:cNvSpPr>
          <p:nvPr>
            <p:ph type="title"/>
          </p:nvPr>
        </p:nvSpPr>
        <p:spPr/>
        <p:txBody>
          <a:bodyPr anchor="b"/>
          <a:lstStyle/>
          <a:p>
            <a:r>
              <a:rPr lang="en-US" sz="4000" b="1" smtClean="0"/>
              <a:t>Fort Necessity/Great Meadows </a:t>
            </a:r>
            <a:r>
              <a:rPr lang="en-US" smtClean="0"/>
              <a:t/>
            </a:r>
            <a:br>
              <a:rPr lang="en-US" smtClean="0"/>
            </a:br>
            <a:r>
              <a:rPr lang="en-US" sz="2400" smtClean="0"/>
              <a:t>July 3, 1754</a:t>
            </a:r>
          </a:p>
        </p:txBody>
      </p:sp>
      <p:sp>
        <p:nvSpPr>
          <p:cNvPr id="27651" name="Content Placeholder 13"/>
          <p:cNvSpPr>
            <a:spLocks noGrp="1"/>
          </p:cNvSpPr>
          <p:nvPr>
            <p:ph sz="half" idx="1"/>
          </p:nvPr>
        </p:nvSpPr>
        <p:spPr>
          <a:xfrm>
            <a:off x="457200" y="2667000"/>
            <a:ext cx="4038600" cy="3459163"/>
          </a:xfrm>
        </p:spPr>
        <p:txBody>
          <a:bodyPr/>
          <a:lstStyle/>
          <a:p>
            <a:pPr>
              <a:spcAft>
                <a:spcPts val="600"/>
              </a:spcAft>
            </a:pPr>
            <a:r>
              <a:rPr lang="en-US" sz="2000" smtClean="0"/>
              <a:t>They reached Fort Necessity on July 3</a:t>
            </a:r>
            <a:r>
              <a:rPr lang="en-US" sz="2000" baseline="30000" smtClean="0"/>
              <a:t>rd</a:t>
            </a:r>
            <a:r>
              <a:rPr lang="en-US" sz="2000" smtClean="0"/>
              <a:t>.</a:t>
            </a:r>
          </a:p>
          <a:p>
            <a:pPr>
              <a:spcAft>
                <a:spcPts val="600"/>
              </a:spcAft>
            </a:pPr>
            <a:r>
              <a:rPr lang="en-US" sz="2000" smtClean="0"/>
              <a:t>Although he and his men fought valiantly, Washington was soon forced to surrender. </a:t>
            </a:r>
          </a:p>
          <a:p>
            <a:pPr>
              <a:spcAft>
                <a:spcPts val="600"/>
              </a:spcAft>
            </a:pPr>
            <a:r>
              <a:rPr lang="en-US" sz="2000" smtClean="0"/>
              <a:t>The surrender document, written in French, contained a confession to the murder of Ensign Jumonville*.</a:t>
            </a:r>
          </a:p>
        </p:txBody>
      </p:sp>
      <p:sp>
        <p:nvSpPr>
          <p:cNvPr id="27652" name="Content Placeholder 14"/>
          <p:cNvSpPr>
            <a:spLocks noGrp="1"/>
          </p:cNvSpPr>
          <p:nvPr>
            <p:ph sz="half" idx="2"/>
          </p:nvPr>
        </p:nvSpPr>
        <p:spPr>
          <a:xfrm>
            <a:off x="457200" y="1600200"/>
            <a:ext cx="8229600" cy="990600"/>
          </a:xfrm>
        </p:spPr>
        <p:txBody>
          <a:bodyPr/>
          <a:lstStyle/>
          <a:p>
            <a:r>
              <a:rPr lang="en-US" sz="2000" smtClean="0"/>
              <a:t>When word of Jumonville’s death reached Fort Duquesne, a party of 600 French, Canadian, and Indians set out to attack Washington’s force on June 28, 1754.</a:t>
            </a:r>
          </a:p>
        </p:txBody>
      </p:sp>
      <p:sp>
        <p:nvSpPr>
          <p:cNvPr id="27653" name="Footer Placeholder 12"/>
          <p:cNvSpPr>
            <a:spLocks noGrp="1"/>
          </p:cNvSpPr>
          <p:nvPr>
            <p:ph type="ftr" sz="quarter" idx="11"/>
          </p:nvPr>
        </p:nvSpPr>
        <p:spPr>
          <a:noFill/>
        </p:spPr>
        <p:txBody>
          <a:bodyPr/>
          <a:lstStyle/>
          <a:p>
            <a:r>
              <a:rPr lang="en-US" smtClean="0">
                <a:latin typeface="Arial" pitchFamily="34" charset="0"/>
              </a:rPr>
              <a:t>CICERO © 2011</a:t>
            </a:r>
          </a:p>
        </p:txBody>
      </p:sp>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7" name="Picture 12"/>
          <p:cNvPicPr>
            <a:picLocks noChangeAspect="1" noChangeArrowheads="1"/>
          </p:cNvPicPr>
          <p:nvPr/>
        </p:nvPicPr>
        <p:blipFill>
          <a:blip r:embed="rId3" cstate="screen"/>
          <a:srcRect/>
          <a:stretch>
            <a:fillRect/>
          </a:stretch>
        </p:blipFill>
        <p:spPr bwMode="auto">
          <a:xfrm>
            <a:off x="4495800" y="2743200"/>
            <a:ext cx="4132263" cy="3048000"/>
          </a:xfrm>
          <a:prstGeom prst="rect">
            <a:avLst/>
          </a:prstGeom>
          <a:noFill/>
          <a:ln w="9525">
            <a:noFill/>
            <a:miter lim="800000"/>
            <a:headEnd/>
            <a:tailEnd/>
          </a:ln>
        </p:spPr>
      </p:pic>
      <p:sp>
        <p:nvSpPr>
          <p:cNvPr id="9" name="Oval 8"/>
          <p:cNvSpPr/>
          <p:nvPr/>
        </p:nvSpPr>
        <p:spPr>
          <a:xfrm>
            <a:off x="5105400" y="4114800"/>
            <a:ext cx="1295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1</a:t>
            </a: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r>
              <a:rPr lang="en-US" b="1" smtClean="0"/>
              <a:t>The British Plan of Attack</a:t>
            </a:r>
          </a:p>
        </p:txBody>
      </p:sp>
      <p:sp>
        <p:nvSpPr>
          <p:cNvPr id="28675" name="Content Placeholder 7"/>
          <p:cNvSpPr>
            <a:spLocks noGrp="1"/>
          </p:cNvSpPr>
          <p:nvPr>
            <p:ph sz="half" idx="1"/>
          </p:nvPr>
        </p:nvSpPr>
        <p:spPr>
          <a:xfrm>
            <a:off x="304800" y="1600200"/>
            <a:ext cx="4191000" cy="4525963"/>
          </a:xfrm>
        </p:spPr>
        <p:txBody>
          <a:bodyPr/>
          <a:lstStyle/>
          <a:p>
            <a:pPr>
              <a:spcAft>
                <a:spcPts val="600"/>
              </a:spcAft>
            </a:pPr>
            <a:r>
              <a:rPr lang="en-US" sz="2000" smtClean="0"/>
              <a:t>Authorities in England were not going to let the French attack on Fort Necessity go unanswered.  </a:t>
            </a:r>
          </a:p>
          <a:p>
            <a:pPr>
              <a:spcAft>
                <a:spcPts val="600"/>
              </a:spcAft>
            </a:pPr>
            <a:r>
              <a:rPr lang="en-US" sz="2000" smtClean="0"/>
              <a:t>In 1755, they launched a 4-pronged plan:</a:t>
            </a:r>
          </a:p>
          <a:p>
            <a:pPr marL="506413" lvl="1" indent="-166688">
              <a:spcAft>
                <a:spcPts val="300"/>
              </a:spcAft>
            </a:pPr>
            <a:r>
              <a:rPr lang="en-US" sz="1600" smtClean="0"/>
              <a:t>General Edward Braddock would lead an attack on Ft. Duquesne;</a:t>
            </a:r>
          </a:p>
          <a:p>
            <a:pPr marL="506413" lvl="1" indent="-166688">
              <a:spcAft>
                <a:spcPts val="300"/>
              </a:spcAft>
            </a:pPr>
            <a:r>
              <a:rPr lang="en-US" sz="1600" smtClean="0"/>
              <a:t>Lt. Col. Robert Monckton would lead an attack on Ft. Beausejour;</a:t>
            </a:r>
          </a:p>
          <a:p>
            <a:pPr marL="506413" lvl="1" indent="-166688">
              <a:spcAft>
                <a:spcPts val="300"/>
              </a:spcAft>
            </a:pPr>
            <a:r>
              <a:rPr lang="en-US" sz="1600" smtClean="0"/>
              <a:t>Sir William Johnson would lead an attack  on Ft. St. Frederic;</a:t>
            </a:r>
          </a:p>
          <a:p>
            <a:pPr marL="506413" lvl="1" indent="-166688">
              <a:spcAft>
                <a:spcPts val="300"/>
              </a:spcAft>
            </a:pPr>
            <a:r>
              <a:rPr lang="en-US" sz="1600" smtClean="0"/>
              <a:t>Massachusetts Governor William Shirley would fortify Ft. Oswego, then lead an attack on Ft. Niagara.</a:t>
            </a:r>
          </a:p>
          <a:p>
            <a:pPr>
              <a:buFontTx/>
              <a:buNone/>
            </a:pPr>
            <a:endParaRPr lang="en-US" smtClean="0"/>
          </a:p>
        </p:txBody>
      </p:sp>
      <p:sp>
        <p:nvSpPr>
          <p:cNvPr id="28676" name="Footer Placeholder 4"/>
          <p:cNvSpPr>
            <a:spLocks noGrp="1"/>
          </p:cNvSpPr>
          <p:nvPr>
            <p:ph type="ftr" sz="quarter" idx="11"/>
          </p:nvPr>
        </p:nvSpPr>
        <p:spPr>
          <a:noFill/>
        </p:spPr>
        <p:txBody>
          <a:bodyPr/>
          <a:lstStyle/>
          <a:p>
            <a:r>
              <a:rPr lang="en-US" smtClean="0">
                <a:latin typeface="Arial" pitchFamily="34" charset="0"/>
              </a:rPr>
              <a:t>CICERO © 2011</a:t>
            </a:r>
          </a:p>
        </p:txBody>
      </p:sp>
      <p:sp>
        <p:nvSpPr>
          <p:cNvPr id="6" name="Action Button: Forward or Next 5">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1</a:t>
            </a:r>
          </a:p>
        </p:txBody>
      </p:sp>
      <p:pic>
        <p:nvPicPr>
          <p:cNvPr id="28681" name="Picture 9" descr="Grlakes_lawrence_map.png"/>
          <p:cNvPicPr>
            <a:picLocks noChangeAspect="1"/>
          </p:cNvPicPr>
          <p:nvPr/>
        </p:nvPicPr>
        <p:blipFill>
          <a:blip r:embed="rId2" cstate="screen"/>
          <a:srcRect/>
          <a:stretch>
            <a:fillRect/>
          </a:stretch>
        </p:blipFill>
        <p:spPr bwMode="auto">
          <a:xfrm>
            <a:off x="4532313" y="1676400"/>
            <a:ext cx="4498975" cy="4244975"/>
          </a:xfrm>
          <a:prstGeom prst="rect">
            <a:avLst/>
          </a:prstGeom>
          <a:noFill/>
          <a:ln w="9525">
            <a:noFill/>
            <a:miter lim="800000"/>
            <a:headEnd/>
            <a:tailEnd/>
          </a:ln>
        </p:spPr>
      </p:pic>
      <p:sp>
        <p:nvSpPr>
          <p:cNvPr id="12" name="TextBox 11"/>
          <p:cNvSpPr txBox="1"/>
          <p:nvPr/>
        </p:nvSpPr>
        <p:spPr>
          <a:xfrm>
            <a:off x="5334000" y="5562600"/>
            <a:ext cx="1676400" cy="261938"/>
          </a:xfrm>
          <a:prstGeom prst="rect">
            <a:avLst/>
          </a:prstGeom>
          <a:noFill/>
        </p:spPr>
        <p:txBody>
          <a:bodyPr>
            <a:spAutoFit/>
          </a:bodyPr>
          <a:lstStyle/>
          <a:p>
            <a:pPr>
              <a:defRPr/>
            </a:pPr>
            <a:r>
              <a:rPr lang="en-US" sz="1100" b="1" dirty="0">
                <a:latin typeface="+mn-lt"/>
              </a:rPr>
              <a:t>Duquesne</a:t>
            </a:r>
          </a:p>
        </p:txBody>
      </p:sp>
      <p:sp>
        <p:nvSpPr>
          <p:cNvPr id="13" name="TextBox 12"/>
          <p:cNvSpPr txBox="1"/>
          <p:nvPr/>
        </p:nvSpPr>
        <p:spPr>
          <a:xfrm>
            <a:off x="5334000" y="4724400"/>
            <a:ext cx="1676400" cy="261938"/>
          </a:xfrm>
          <a:prstGeom prst="rect">
            <a:avLst/>
          </a:prstGeom>
          <a:noFill/>
        </p:spPr>
        <p:txBody>
          <a:bodyPr>
            <a:spAutoFit/>
          </a:bodyPr>
          <a:lstStyle/>
          <a:p>
            <a:pPr>
              <a:defRPr/>
            </a:pPr>
            <a:r>
              <a:rPr lang="en-US" sz="1100" b="1" dirty="0">
                <a:latin typeface="+mn-lt"/>
              </a:rPr>
              <a:t>Niagara</a:t>
            </a:r>
          </a:p>
        </p:txBody>
      </p:sp>
      <p:sp>
        <p:nvSpPr>
          <p:cNvPr id="14" name="TextBox 13"/>
          <p:cNvSpPr txBox="1"/>
          <p:nvPr/>
        </p:nvSpPr>
        <p:spPr>
          <a:xfrm>
            <a:off x="6629400" y="3505200"/>
            <a:ext cx="1600200" cy="261938"/>
          </a:xfrm>
          <a:prstGeom prst="rect">
            <a:avLst/>
          </a:prstGeom>
          <a:noFill/>
        </p:spPr>
        <p:txBody>
          <a:bodyPr>
            <a:spAutoFit/>
          </a:bodyPr>
          <a:lstStyle/>
          <a:p>
            <a:pPr>
              <a:defRPr/>
            </a:pPr>
            <a:r>
              <a:rPr lang="en-US" sz="1100" b="1" dirty="0">
                <a:latin typeface="+mn-lt"/>
              </a:rPr>
              <a:t>St. Frederic</a:t>
            </a:r>
          </a:p>
        </p:txBody>
      </p:sp>
      <p:sp>
        <p:nvSpPr>
          <p:cNvPr id="15" name="TextBox 14"/>
          <p:cNvSpPr txBox="1"/>
          <p:nvPr/>
        </p:nvSpPr>
        <p:spPr>
          <a:xfrm>
            <a:off x="5867400" y="4572000"/>
            <a:ext cx="762000" cy="261938"/>
          </a:xfrm>
          <a:prstGeom prst="rect">
            <a:avLst/>
          </a:prstGeom>
          <a:noFill/>
        </p:spPr>
        <p:txBody>
          <a:bodyPr>
            <a:spAutoFit/>
          </a:bodyPr>
          <a:lstStyle/>
          <a:p>
            <a:pPr>
              <a:defRPr/>
            </a:pPr>
            <a:r>
              <a:rPr lang="en-US" sz="1100" b="1" dirty="0">
                <a:latin typeface="+mn-lt"/>
              </a:rPr>
              <a:t>Oswego</a:t>
            </a:r>
          </a:p>
        </p:txBody>
      </p:sp>
      <p:sp>
        <p:nvSpPr>
          <p:cNvPr id="16" name="TextBox 15"/>
          <p:cNvSpPr txBox="1"/>
          <p:nvPr/>
        </p:nvSpPr>
        <p:spPr>
          <a:xfrm>
            <a:off x="7924800" y="2133600"/>
            <a:ext cx="1219200" cy="261938"/>
          </a:xfrm>
          <a:prstGeom prst="rect">
            <a:avLst/>
          </a:prstGeom>
          <a:noFill/>
        </p:spPr>
        <p:txBody>
          <a:bodyPr>
            <a:spAutoFit/>
          </a:bodyPr>
          <a:lstStyle/>
          <a:p>
            <a:pPr>
              <a:defRPr/>
            </a:pPr>
            <a:r>
              <a:rPr lang="en-US" sz="1100" b="1" dirty="0" err="1">
                <a:latin typeface="+mn-lt"/>
              </a:rPr>
              <a:t>Beausejour</a:t>
            </a:r>
            <a:endParaRPr lang="en-US" sz="1100" b="1" dirty="0">
              <a:latin typeface="+mn-lt"/>
            </a:endParaRPr>
          </a:p>
        </p:txBody>
      </p:sp>
      <p:cxnSp>
        <p:nvCxnSpPr>
          <p:cNvPr id="18" name="Straight Arrow Connector 17"/>
          <p:cNvCxnSpPr/>
          <p:nvPr/>
        </p:nvCxnSpPr>
        <p:spPr>
          <a:xfrm rot="10800000" flipV="1">
            <a:off x="6705600" y="3733800"/>
            <a:ext cx="228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2"/>
          </p:cNvCxnSpPr>
          <p:nvPr/>
        </p:nvCxnSpPr>
        <p:spPr>
          <a:xfrm rot="16200000" flipH="1">
            <a:off x="8627269" y="2302669"/>
            <a:ext cx="119062"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1"/>
          </p:cNvCxnSpPr>
          <p:nvPr/>
        </p:nvCxnSpPr>
        <p:spPr>
          <a:xfrm rot="10800000" flipV="1">
            <a:off x="5105400" y="5692775"/>
            <a:ext cx="228600" cy="22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5257800" y="4648200"/>
            <a:ext cx="3048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V="1">
            <a:off x="6019800" y="4495800"/>
            <a:ext cx="1524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p:txBody>
          <a:bodyPr/>
          <a:lstStyle/>
          <a:p>
            <a:r>
              <a:rPr lang="en-US" b="1" smtClean="0"/>
              <a:t>General Braddock Arrives</a:t>
            </a:r>
          </a:p>
        </p:txBody>
      </p:sp>
      <p:sp>
        <p:nvSpPr>
          <p:cNvPr id="29699" name="Content Placeholder 7"/>
          <p:cNvSpPr>
            <a:spLocks noGrp="1"/>
          </p:cNvSpPr>
          <p:nvPr>
            <p:ph sz="half" idx="1"/>
          </p:nvPr>
        </p:nvSpPr>
        <p:spPr/>
        <p:txBody>
          <a:bodyPr/>
          <a:lstStyle/>
          <a:p>
            <a:pPr>
              <a:spcAft>
                <a:spcPts val="1200"/>
              </a:spcAft>
            </a:pPr>
            <a:r>
              <a:rPr lang="en-US" sz="2000" smtClean="0"/>
              <a:t>General Braddock brought 2 regiments to America, which he planned to supplement with provincial recruits.</a:t>
            </a:r>
          </a:p>
          <a:p>
            <a:pPr>
              <a:spcAft>
                <a:spcPts val="1200"/>
              </a:spcAft>
            </a:pPr>
            <a:r>
              <a:rPr lang="en-US" sz="2000" smtClean="0"/>
              <a:t>Braddock also needed a guide to lead the way, a position well suited to Lt. Col. George Washington. </a:t>
            </a:r>
          </a:p>
          <a:p>
            <a:pPr>
              <a:buFontTx/>
              <a:buNone/>
            </a:pPr>
            <a:endParaRPr lang="en-US" smtClean="0"/>
          </a:p>
        </p:txBody>
      </p:sp>
      <p:sp>
        <p:nvSpPr>
          <p:cNvPr id="29700" name="Content Placeholder 7"/>
          <p:cNvSpPr>
            <a:spLocks noGrp="1"/>
          </p:cNvSpPr>
          <p:nvPr>
            <p:ph sz="half" idx="2"/>
          </p:nvPr>
        </p:nvSpPr>
        <p:spPr>
          <a:xfrm>
            <a:off x="457200" y="4800600"/>
            <a:ext cx="8229600" cy="1325563"/>
          </a:xfrm>
        </p:spPr>
        <p:txBody>
          <a:bodyPr/>
          <a:lstStyle/>
          <a:p>
            <a:r>
              <a:rPr lang="en-US" sz="2000" smtClean="0"/>
              <a:t>On May 29, 1755, Braddock and Washington set out from Maryland to capture Fort Duquesne with a force of 1,500 British troops and Virginia militia. </a:t>
            </a:r>
          </a:p>
          <a:p>
            <a:endParaRPr lang="en-US" sz="2000" smtClean="0"/>
          </a:p>
        </p:txBody>
      </p:sp>
      <p:sp>
        <p:nvSpPr>
          <p:cNvPr id="29701" name="Footer Placeholder 4"/>
          <p:cNvSpPr>
            <a:spLocks noGrp="1"/>
          </p:cNvSpPr>
          <p:nvPr>
            <p:ph type="ftr" sz="quarter" idx="11"/>
          </p:nvPr>
        </p:nvSpPr>
        <p:spPr>
          <a:noFill/>
        </p:spPr>
        <p:txBody>
          <a:bodyPr/>
          <a:lstStyle/>
          <a:p>
            <a:r>
              <a:rPr lang="en-US" smtClean="0">
                <a:latin typeface="Arial" pitchFamily="34" charset="0"/>
              </a:rPr>
              <a:t>CICERO © 2011</a:t>
            </a:r>
          </a:p>
        </p:txBody>
      </p:sp>
      <p:pic>
        <p:nvPicPr>
          <p:cNvPr id="29702" name="Picture 7" descr="http://upload.wikimedia.org/wikipedia/commons/a/a5/Braddock.gif"/>
          <p:cNvPicPr>
            <a:picLocks noChangeAspect="1" noChangeArrowheads="1"/>
          </p:cNvPicPr>
          <p:nvPr/>
        </p:nvPicPr>
        <p:blipFill>
          <a:blip r:embed="rId2" cstate="screen"/>
          <a:srcRect/>
          <a:stretch>
            <a:fillRect/>
          </a:stretch>
        </p:blipFill>
        <p:spPr bwMode="auto">
          <a:xfrm>
            <a:off x="5029200" y="1524000"/>
            <a:ext cx="2819400" cy="3208338"/>
          </a:xfrm>
          <a:prstGeom prst="rect">
            <a:avLst/>
          </a:prstGeom>
          <a:noFill/>
          <a:ln w="9525">
            <a:noFill/>
            <a:miter lim="800000"/>
            <a:headEnd/>
            <a:tailEnd/>
          </a:ln>
        </p:spPr>
      </p:pic>
      <p:sp>
        <p:nvSpPr>
          <p:cNvPr id="6" name="Action Button: Forward or Next 5">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1</a:t>
            </a: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7"/>
          <p:cNvSpPr>
            <a:spLocks noGrp="1"/>
          </p:cNvSpPr>
          <p:nvPr>
            <p:ph sz="half" idx="1"/>
          </p:nvPr>
        </p:nvSpPr>
        <p:spPr>
          <a:xfrm>
            <a:off x="457200" y="1676400"/>
            <a:ext cx="8001000" cy="4449763"/>
          </a:xfrm>
        </p:spPr>
        <p:txBody>
          <a:bodyPr/>
          <a:lstStyle/>
          <a:p>
            <a:pPr marL="234950" indent="-234950">
              <a:spcAft>
                <a:spcPts val="1200"/>
              </a:spcAft>
            </a:pPr>
            <a:r>
              <a:rPr lang="en-US" sz="2000" smtClean="0"/>
              <a:t>Braddock assumed the mere sight of British regulars would cause panic among the French and their indigenous allies.</a:t>
            </a:r>
          </a:p>
          <a:p>
            <a:pPr marL="234950" indent="-234950">
              <a:spcAft>
                <a:spcPts val="1200"/>
              </a:spcAft>
            </a:pPr>
            <a:r>
              <a:rPr lang="en-US" sz="2000" smtClean="0"/>
              <a:t>Washington warned that they should expect </a:t>
            </a:r>
            <a:r>
              <a:rPr lang="en-US" sz="2000" b="1" smtClean="0">
                <a:hlinkClick r:id="rId3" action="ppaction://hlinksldjump"/>
              </a:rPr>
              <a:t>guerilla warfare</a:t>
            </a:r>
            <a:r>
              <a:rPr lang="en-US" sz="2000" smtClean="0">
                <a:hlinkClick r:id="rId3" action="ppaction://hlinksldjump"/>
              </a:rPr>
              <a:t> </a:t>
            </a:r>
            <a:r>
              <a:rPr lang="en-US" sz="2000" smtClean="0"/>
              <a:t>from the enemy. </a:t>
            </a:r>
          </a:p>
          <a:p>
            <a:pPr marL="234950" indent="-234950">
              <a:spcAft>
                <a:spcPts val="1200"/>
              </a:spcAft>
            </a:pPr>
            <a:r>
              <a:rPr lang="en-US" sz="2000" smtClean="0"/>
              <a:t>Braddock, however, stubbornly refused to believe that the French would fight anything other than a European-style battle. </a:t>
            </a:r>
          </a:p>
        </p:txBody>
      </p:sp>
      <p:sp>
        <p:nvSpPr>
          <p:cNvPr id="24578" name="Title 10"/>
          <p:cNvSpPr>
            <a:spLocks noGrp="1"/>
          </p:cNvSpPr>
          <p:nvPr>
            <p:ph type="title"/>
          </p:nvPr>
        </p:nvSpPr>
        <p:spPr/>
        <p:txBody>
          <a:bodyPr/>
          <a:lstStyle/>
          <a:p>
            <a:pPr>
              <a:defRPr/>
            </a:pPr>
            <a:r>
              <a:rPr lang="en-US" b="1" dirty="0" smtClean="0"/>
              <a:t>Monongahela</a:t>
            </a:r>
            <a:br>
              <a:rPr lang="en-US" b="1" dirty="0" smtClean="0"/>
            </a:br>
            <a:r>
              <a:rPr lang="en-US" sz="2800" dirty="0" smtClean="0">
                <a:latin typeface="+mn-lt"/>
              </a:rPr>
              <a:t>July 9, 1755</a:t>
            </a:r>
          </a:p>
        </p:txBody>
      </p:sp>
      <p:sp>
        <p:nvSpPr>
          <p:cNvPr id="30724" name="Content Placeholder 10"/>
          <p:cNvSpPr>
            <a:spLocks noGrp="1"/>
          </p:cNvSpPr>
          <p:nvPr>
            <p:ph sz="half" idx="2"/>
          </p:nvPr>
        </p:nvSpPr>
        <p:spPr>
          <a:xfrm>
            <a:off x="457200" y="4495800"/>
            <a:ext cx="4038600" cy="1371600"/>
          </a:xfrm>
        </p:spPr>
        <p:txBody>
          <a:bodyPr/>
          <a:lstStyle/>
          <a:p>
            <a:pPr marL="234950" indent="-234950"/>
            <a:r>
              <a:rPr lang="en-US" sz="2000" smtClean="0"/>
              <a:t>Braddock’s column crossed the Monongahela River on July 9, 1755.</a:t>
            </a:r>
          </a:p>
        </p:txBody>
      </p:sp>
      <p:sp>
        <p:nvSpPr>
          <p:cNvPr id="30725" name="Footer Placeholder 11"/>
          <p:cNvSpPr>
            <a:spLocks noGrp="1"/>
          </p:cNvSpPr>
          <p:nvPr>
            <p:ph type="ftr" sz="quarter" idx="11"/>
          </p:nvPr>
        </p:nvSpPr>
        <p:spPr>
          <a:noFill/>
        </p:spPr>
        <p:txBody>
          <a:bodyPr/>
          <a:lstStyle/>
          <a:p>
            <a:r>
              <a:rPr lang="en-US" smtClean="0">
                <a:latin typeface="Arial" pitchFamily="34" charset="0"/>
              </a:rPr>
              <a:t>CICERO © 2011</a:t>
            </a:r>
          </a:p>
        </p:txBody>
      </p:sp>
      <p:pic>
        <p:nvPicPr>
          <p:cNvPr id="30726" name="Picture 9" descr="http://upload.wikimedia.org/wikipedia/commons/5/54/Cumberland_md_braddock_road.jpg"/>
          <p:cNvPicPr>
            <a:picLocks noChangeAspect="1" noChangeArrowheads="1"/>
          </p:cNvPicPr>
          <p:nvPr/>
        </p:nvPicPr>
        <p:blipFill>
          <a:blip r:embed="rId4" cstate="screen"/>
          <a:srcRect/>
          <a:stretch>
            <a:fillRect/>
          </a:stretch>
        </p:blipFill>
        <p:spPr bwMode="auto">
          <a:xfrm>
            <a:off x="4343400" y="4114800"/>
            <a:ext cx="3962400" cy="1833563"/>
          </a:xfrm>
          <a:prstGeom prst="rect">
            <a:avLst/>
          </a:prstGeom>
          <a:noFill/>
          <a:ln w="9525">
            <a:noFill/>
            <a:miter lim="800000"/>
            <a:headEnd/>
            <a:tailEnd/>
          </a:ln>
        </p:spPr>
      </p:pic>
      <p:sp>
        <p:nvSpPr>
          <p:cNvPr id="7" name="Action Button: Forward or Next 6">
            <a:hlinkClick r:id="rId5" action="ppaction://hlinksldjump"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1</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Causes of the War</a:t>
            </a:r>
            <a:endParaRPr lang="en-US" dirty="0"/>
          </a:p>
        </p:txBody>
      </p:sp>
      <p:sp>
        <p:nvSpPr>
          <p:cNvPr id="4099" name="Text Placeholder 6"/>
          <p:cNvSpPr>
            <a:spLocks noGrp="1"/>
          </p:cNvSpPr>
          <p:nvPr>
            <p:ph type="body" idx="1"/>
          </p:nvPr>
        </p:nvSpPr>
        <p:spPr/>
        <p:txBody>
          <a:bodyPr/>
          <a:lstStyle/>
          <a:p>
            <a:endParaRPr lang="en-US" smtClean="0"/>
          </a:p>
        </p:txBody>
      </p:sp>
      <p:sp>
        <p:nvSpPr>
          <p:cNvPr id="4100"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Home 6">
            <a:hlinkClick r:id="rId2"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7" name="Picture 9" descr="http://www.wild-life-rehab.com/Education%20Page%20Photos/Adult_Beaver2.jpg"/>
          <p:cNvPicPr>
            <a:picLocks noChangeAspect="1" noChangeArrowheads="1"/>
          </p:cNvPicPr>
          <p:nvPr/>
        </p:nvPicPr>
        <p:blipFill>
          <a:blip r:embed="rId3" cstate="screen"/>
          <a:srcRect/>
          <a:stretch>
            <a:fillRect/>
          </a:stretch>
        </p:blipFill>
        <p:spPr bwMode="auto">
          <a:xfrm>
            <a:off x="5562600" y="533400"/>
            <a:ext cx="3124200" cy="233045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6"/>
          <p:cNvSpPr>
            <a:spLocks noGrp="1"/>
          </p:cNvSpPr>
          <p:nvPr>
            <p:ph type="body" idx="1"/>
          </p:nvPr>
        </p:nvSpPr>
        <p:spPr>
          <a:xfrm>
            <a:off x="457200" y="228600"/>
            <a:ext cx="4040188" cy="639763"/>
          </a:xfrm>
        </p:spPr>
        <p:txBody>
          <a:bodyPr/>
          <a:lstStyle/>
          <a:p>
            <a:r>
              <a:rPr lang="en-US" sz="3200" smtClean="0"/>
              <a:t>Linear Warfare</a:t>
            </a:r>
          </a:p>
        </p:txBody>
      </p:sp>
      <p:sp>
        <p:nvSpPr>
          <p:cNvPr id="31747" name="Content Placeholder 7"/>
          <p:cNvSpPr>
            <a:spLocks noGrp="1"/>
          </p:cNvSpPr>
          <p:nvPr>
            <p:ph sz="half" idx="2"/>
          </p:nvPr>
        </p:nvSpPr>
        <p:spPr>
          <a:xfrm>
            <a:off x="457200" y="914400"/>
            <a:ext cx="4040188" cy="5211763"/>
          </a:xfrm>
        </p:spPr>
        <p:txBody>
          <a:bodyPr/>
          <a:lstStyle/>
          <a:p>
            <a:pPr marL="236538" indent="-236538">
              <a:spcAft>
                <a:spcPts val="600"/>
              </a:spcAft>
            </a:pPr>
            <a:r>
              <a:rPr lang="en-US" sz="2000" smtClean="0"/>
              <a:t>Europeans fought in line formation.</a:t>
            </a:r>
          </a:p>
          <a:p>
            <a:pPr marL="236538" indent="-236538">
              <a:spcAft>
                <a:spcPts val="600"/>
              </a:spcAft>
            </a:pPr>
            <a:r>
              <a:rPr lang="en-US" sz="2000" smtClean="0"/>
              <a:t>This tactic was used because the guns were so inaccurate that soldiers had to fire at the same time in order to inflict casualties.</a:t>
            </a:r>
          </a:p>
          <a:p>
            <a:pPr marL="236538" indent="-236538">
              <a:spcAft>
                <a:spcPts val="600"/>
              </a:spcAft>
            </a:pPr>
            <a:r>
              <a:rPr lang="en-US" sz="2000" smtClean="0"/>
              <a:t>After firing 4 – 5 shots, soldiers would affix their bayonets and fight hand to hand with the enemy line.</a:t>
            </a:r>
          </a:p>
        </p:txBody>
      </p:sp>
      <p:sp>
        <p:nvSpPr>
          <p:cNvPr id="31748" name="Text Placeholder 8"/>
          <p:cNvSpPr>
            <a:spLocks noGrp="1"/>
          </p:cNvSpPr>
          <p:nvPr>
            <p:ph type="body" sz="quarter" idx="3"/>
          </p:nvPr>
        </p:nvSpPr>
        <p:spPr>
          <a:xfrm>
            <a:off x="4495800" y="228600"/>
            <a:ext cx="4041775" cy="639763"/>
          </a:xfrm>
        </p:spPr>
        <p:txBody>
          <a:bodyPr/>
          <a:lstStyle/>
          <a:p>
            <a:r>
              <a:rPr lang="en-US" sz="3200" smtClean="0"/>
              <a:t>Guerilla Warfare</a:t>
            </a:r>
          </a:p>
        </p:txBody>
      </p:sp>
      <p:sp>
        <p:nvSpPr>
          <p:cNvPr id="10" name="Content Placeholder 9"/>
          <p:cNvSpPr>
            <a:spLocks noGrp="1"/>
          </p:cNvSpPr>
          <p:nvPr>
            <p:ph sz="quarter" idx="4"/>
          </p:nvPr>
        </p:nvSpPr>
        <p:spPr>
          <a:xfrm>
            <a:off x="4572000" y="914400"/>
            <a:ext cx="4041775" cy="4789488"/>
          </a:xfrm>
        </p:spPr>
        <p:txBody>
          <a:bodyPr/>
          <a:lstStyle/>
          <a:p>
            <a:pPr marL="236538" indent="-236538">
              <a:spcAft>
                <a:spcPts val="600"/>
              </a:spcAft>
              <a:defRPr/>
            </a:pPr>
            <a:r>
              <a:rPr lang="en-US" sz="2000" dirty="0" smtClean="0"/>
              <a:t>Soldiers who engage in Guerilla Warfare rely heavily on the element of surprise.</a:t>
            </a:r>
          </a:p>
          <a:p>
            <a:pPr marL="236538" indent="-236538">
              <a:spcAft>
                <a:spcPts val="600"/>
              </a:spcAft>
              <a:defRPr/>
            </a:pPr>
            <a:r>
              <a:rPr lang="en-US" sz="2000" dirty="0" smtClean="0"/>
              <a:t>American colonists usually fought in the European style.</a:t>
            </a:r>
          </a:p>
          <a:p>
            <a:pPr marL="236538" indent="-236538">
              <a:spcAft>
                <a:spcPts val="600"/>
              </a:spcAft>
              <a:defRPr/>
            </a:pPr>
            <a:r>
              <a:rPr lang="en-US" sz="2000" dirty="0" smtClean="0"/>
              <a:t>However, they learned Guerilla tactics from American Indians during the French and Indian War. </a:t>
            </a:r>
          </a:p>
          <a:p>
            <a:pPr marL="236538" indent="-236538">
              <a:spcAft>
                <a:spcPts val="600"/>
              </a:spcAft>
              <a:defRPr/>
            </a:pPr>
            <a:r>
              <a:rPr lang="en-US" sz="2000" dirty="0" smtClean="0"/>
              <a:t>American Indians often used ambushes, or sneak attacks, to catch the enemy off guard. </a:t>
            </a:r>
          </a:p>
          <a:p>
            <a:pPr marL="236538" indent="-236538">
              <a:spcAft>
                <a:spcPts val="600"/>
              </a:spcAft>
              <a:defRPr/>
            </a:pPr>
            <a:r>
              <a:rPr lang="en-US" sz="2000" dirty="0" smtClean="0"/>
              <a:t>The British regarded such tactics as dishonorable. </a:t>
            </a:r>
          </a:p>
          <a:p>
            <a:pPr>
              <a:spcAft>
                <a:spcPts val="600"/>
              </a:spcAft>
              <a:defRPr/>
            </a:pPr>
            <a:endParaRPr lang="en-US" sz="2000" dirty="0"/>
          </a:p>
        </p:txBody>
      </p:sp>
      <p:sp>
        <p:nvSpPr>
          <p:cNvPr id="31750" name="Footer Placeholder 4"/>
          <p:cNvSpPr>
            <a:spLocks noGrp="1"/>
          </p:cNvSpPr>
          <p:nvPr>
            <p:ph type="ftr" sz="quarter" idx="11"/>
          </p:nvPr>
        </p:nvSpPr>
        <p:spPr>
          <a:noFill/>
        </p:spPr>
        <p:txBody>
          <a:bodyPr/>
          <a:lstStyle/>
          <a:p>
            <a:r>
              <a:rPr lang="en-US" smtClean="0">
                <a:latin typeface="Arial" pitchFamily="34" charset="0"/>
              </a:rPr>
              <a:t>CICERO © 2011</a:t>
            </a:r>
          </a:p>
        </p:txBody>
      </p:sp>
      <p:sp>
        <p:nvSpPr>
          <p:cNvPr id="6" name="Action Button: Back or Previous 5">
            <a:hlinkClick r:id="" action="ppaction://hlinkshowjump?jump=lastslideviewed" highlightClick="1"/>
          </p:cNvPr>
          <p:cNvSpPr/>
          <p:nvPr/>
        </p:nvSpPr>
        <p:spPr>
          <a:xfrm>
            <a:off x="8382000" y="6096000"/>
            <a:ext cx="457200" cy="457200"/>
          </a:xfrm>
          <a:prstGeom prst="actionButtonBackPrevious">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54" name="Picture 2" descr="http://upload.wikimedia.org/wikipedia/commons/0/0f/Hohenfriedeberg.Attack.of.Prussian.Infantry.1745.jpg"/>
          <p:cNvPicPr>
            <a:picLocks noChangeAspect="1" noChangeArrowheads="1"/>
          </p:cNvPicPr>
          <p:nvPr/>
        </p:nvPicPr>
        <p:blipFill>
          <a:blip r:embed="rId2" cstate="screen"/>
          <a:srcRect/>
          <a:stretch>
            <a:fillRect/>
          </a:stretch>
        </p:blipFill>
        <p:spPr bwMode="auto">
          <a:xfrm>
            <a:off x="533400" y="4648200"/>
            <a:ext cx="3979863" cy="156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7"/>
          <p:cNvSpPr>
            <a:spLocks noGrp="1"/>
          </p:cNvSpPr>
          <p:nvPr>
            <p:ph sz="half" idx="1"/>
          </p:nvPr>
        </p:nvSpPr>
        <p:spPr>
          <a:xfrm>
            <a:off x="457200" y="1676400"/>
            <a:ext cx="4038600" cy="4449763"/>
          </a:xfrm>
        </p:spPr>
        <p:txBody>
          <a:bodyPr/>
          <a:lstStyle/>
          <a:p>
            <a:pPr marL="234950" indent="-234950">
              <a:spcAft>
                <a:spcPts val="600"/>
              </a:spcAft>
              <a:defRPr/>
            </a:pPr>
            <a:r>
              <a:rPr lang="en-US" sz="2000" dirty="0" smtClean="0"/>
              <a:t>As Washington had predicted, lead elements of the column were attacked immediately. </a:t>
            </a:r>
          </a:p>
          <a:p>
            <a:pPr marL="234950" indent="-234950">
              <a:spcAft>
                <a:spcPts val="600"/>
              </a:spcAft>
              <a:defRPr/>
            </a:pPr>
            <a:r>
              <a:rPr lang="en-US" sz="2000" dirty="0" smtClean="0"/>
              <a:t>British troops were trapped in a ravine; panic quickly ensued.</a:t>
            </a:r>
          </a:p>
          <a:p>
            <a:pPr marL="234950" indent="-234950">
              <a:spcAft>
                <a:spcPts val="600"/>
              </a:spcAft>
              <a:defRPr/>
            </a:pPr>
            <a:r>
              <a:rPr lang="en-US" sz="2000" dirty="0" smtClean="0"/>
              <a:t>Casualties were extremely high and Braddock was killed while rallying his men.</a:t>
            </a:r>
          </a:p>
          <a:p>
            <a:pPr marL="234950" indent="-234950">
              <a:spcAft>
                <a:spcPts val="600"/>
              </a:spcAft>
              <a:defRPr/>
            </a:pPr>
            <a:r>
              <a:rPr lang="en-US" sz="2000" dirty="0" smtClean="0"/>
              <a:t>Washington assumed command and made a hasty retreat.</a:t>
            </a:r>
          </a:p>
          <a:p>
            <a:pPr marL="234950" indent="-234950">
              <a:spcAft>
                <a:spcPts val="600"/>
              </a:spcAft>
              <a:defRPr/>
            </a:pPr>
            <a:endParaRPr lang="en-US" sz="2000" dirty="0" smtClean="0"/>
          </a:p>
          <a:p>
            <a:pPr>
              <a:defRPr/>
            </a:pPr>
            <a:endParaRPr lang="en-US" dirty="0" smtClean="0"/>
          </a:p>
        </p:txBody>
      </p:sp>
      <p:sp>
        <p:nvSpPr>
          <p:cNvPr id="32771" name="Content Placeholder 5"/>
          <p:cNvSpPr>
            <a:spLocks noGrp="1"/>
          </p:cNvSpPr>
          <p:nvPr>
            <p:ph sz="half" idx="2"/>
          </p:nvPr>
        </p:nvSpPr>
        <p:spPr>
          <a:xfrm>
            <a:off x="4648200" y="4876800"/>
            <a:ext cx="3733800" cy="1096963"/>
          </a:xfrm>
        </p:spPr>
        <p:txBody>
          <a:bodyPr/>
          <a:lstStyle/>
          <a:p>
            <a:pPr marL="0" indent="0" algn="ctr">
              <a:buFontTx/>
              <a:buNone/>
            </a:pPr>
            <a:r>
              <a:rPr lang="en-US" sz="1400" smtClean="0"/>
              <a:t>Before he died, Braddock promised to make Washington an officer in the British Army.  Washington, however, was blamed for the defeat and denied the commission.</a:t>
            </a:r>
          </a:p>
          <a:p>
            <a:pPr marL="0" indent="0" algn="ctr">
              <a:buFontTx/>
              <a:buNone/>
            </a:pPr>
            <a:endParaRPr lang="en-US" sz="1400" smtClean="0"/>
          </a:p>
        </p:txBody>
      </p:sp>
      <p:sp>
        <p:nvSpPr>
          <p:cNvPr id="32772" name="Footer Placeholder 4"/>
          <p:cNvSpPr>
            <a:spLocks noGrp="1"/>
          </p:cNvSpPr>
          <p:nvPr>
            <p:ph type="ftr" sz="quarter" idx="11"/>
          </p:nvPr>
        </p:nvSpPr>
        <p:spPr>
          <a:noFill/>
        </p:spPr>
        <p:txBody>
          <a:bodyPr/>
          <a:lstStyle/>
          <a:p>
            <a:r>
              <a:rPr lang="en-US" smtClean="0">
                <a:latin typeface="Arial" pitchFamily="34" charset="0"/>
              </a:rPr>
              <a:t>CICERO © 2011</a:t>
            </a:r>
          </a:p>
        </p:txBody>
      </p:sp>
      <p:pic>
        <p:nvPicPr>
          <p:cNvPr id="32773" name="Picture 10" descr="http://upload.wikimedia.org/wikipedia/commons/e/ef/Braddock%27s_death_at_the_Battle_of_Monongahela_9-July-1755.jpg"/>
          <p:cNvPicPr>
            <a:picLocks noChangeAspect="1" noChangeArrowheads="1"/>
          </p:cNvPicPr>
          <p:nvPr/>
        </p:nvPicPr>
        <p:blipFill>
          <a:blip r:embed="rId3" cstate="screen"/>
          <a:srcRect/>
          <a:stretch>
            <a:fillRect/>
          </a:stretch>
        </p:blipFill>
        <p:spPr bwMode="auto">
          <a:xfrm>
            <a:off x="4724400" y="1752600"/>
            <a:ext cx="3590925" cy="3116263"/>
          </a:xfrm>
          <a:prstGeom prst="rect">
            <a:avLst/>
          </a:prstGeom>
          <a:noFill/>
          <a:ln w="9525">
            <a:noFill/>
            <a:miter lim="800000"/>
            <a:headEnd/>
            <a:tailEnd/>
          </a:ln>
        </p:spPr>
      </p:pic>
      <p:sp>
        <p:nvSpPr>
          <p:cNvPr id="8" name="Title 10"/>
          <p:cNvSpPr>
            <a:spLocks noGrp="1"/>
          </p:cNvSpPr>
          <p:nvPr>
            <p:ph type="title"/>
          </p:nvPr>
        </p:nvSpPr>
        <p:spPr/>
        <p:txBody>
          <a:bodyPr/>
          <a:lstStyle/>
          <a:p>
            <a:pPr>
              <a:defRPr/>
            </a:pPr>
            <a:r>
              <a:rPr lang="en-US" b="1" dirty="0" smtClean="0"/>
              <a:t>Monongahela</a:t>
            </a:r>
            <a:br>
              <a:rPr lang="en-US" b="1" dirty="0" smtClean="0"/>
            </a:br>
            <a:r>
              <a:rPr lang="en-US" sz="2800" dirty="0" smtClean="0">
                <a:latin typeface="+mn-lt"/>
              </a:rPr>
              <a:t>July 9, 1755</a:t>
            </a:r>
          </a:p>
        </p:txBody>
      </p:sp>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1</a:t>
            </a: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7"/>
          <p:cNvSpPr>
            <a:spLocks noGrp="1"/>
          </p:cNvSpPr>
          <p:nvPr>
            <p:ph sz="half" idx="1"/>
          </p:nvPr>
        </p:nvSpPr>
        <p:spPr>
          <a:xfrm>
            <a:off x="457200" y="1676400"/>
            <a:ext cx="4038600" cy="4449763"/>
          </a:xfrm>
        </p:spPr>
        <p:txBody>
          <a:bodyPr/>
          <a:lstStyle/>
          <a:p>
            <a:pPr marL="234950" indent="-234950">
              <a:spcAft>
                <a:spcPts val="600"/>
              </a:spcAft>
              <a:defRPr/>
            </a:pPr>
            <a:r>
              <a:rPr lang="en-US" sz="2000" dirty="0" smtClean="0"/>
              <a:t>Despite the failure of the mission, Washington was hailed as a hero:</a:t>
            </a:r>
          </a:p>
          <a:p>
            <a:pPr marL="455613" lvl="1" indent="-177800">
              <a:spcAft>
                <a:spcPts val="600"/>
              </a:spcAft>
              <a:defRPr/>
            </a:pPr>
            <a:r>
              <a:rPr lang="en-US" sz="1600" dirty="0" smtClean="0"/>
              <a:t>Colonists knew that 60% of the officers and enlisted men were killed or wounded;</a:t>
            </a:r>
          </a:p>
          <a:p>
            <a:pPr marL="455613" lvl="1" indent="-177800">
              <a:spcAft>
                <a:spcPts val="600"/>
              </a:spcAft>
              <a:defRPr/>
            </a:pPr>
            <a:r>
              <a:rPr lang="en-US" sz="1600" dirty="0" smtClean="0"/>
              <a:t>They also knew that it was Washington who led the survivors safely back to Virginia. </a:t>
            </a:r>
          </a:p>
          <a:p>
            <a:pPr marL="234950" indent="-234950">
              <a:spcAft>
                <a:spcPts val="600"/>
              </a:spcAft>
              <a:defRPr/>
            </a:pPr>
            <a:r>
              <a:rPr lang="en-US" sz="2000" dirty="0" smtClean="0"/>
              <a:t>His fame spread quickly throughout the colonies:</a:t>
            </a:r>
          </a:p>
          <a:p>
            <a:pPr marL="457200" lvl="1" indent="-168275">
              <a:spcAft>
                <a:spcPts val="600"/>
              </a:spcAft>
              <a:defRPr/>
            </a:pPr>
            <a:r>
              <a:rPr lang="en-US" sz="1600" dirty="0" smtClean="0"/>
              <a:t>As a result of his western exploits, Washington became the best known American in all 13 colonies, other than Ben Franklin.</a:t>
            </a:r>
          </a:p>
          <a:p>
            <a:pPr>
              <a:defRPr/>
            </a:pPr>
            <a:endParaRPr lang="en-US" dirty="0" smtClean="0"/>
          </a:p>
          <a:p>
            <a:pPr>
              <a:defRPr/>
            </a:pPr>
            <a:endParaRPr lang="en-US" dirty="0" smtClean="0"/>
          </a:p>
        </p:txBody>
      </p:sp>
      <p:sp>
        <p:nvSpPr>
          <p:cNvPr id="33795" name="Footer Placeholder 4"/>
          <p:cNvSpPr>
            <a:spLocks noGrp="1"/>
          </p:cNvSpPr>
          <p:nvPr>
            <p:ph type="ftr" sz="quarter" idx="11"/>
          </p:nvPr>
        </p:nvSpPr>
        <p:spPr>
          <a:noFill/>
        </p:spPr>
        <p:txBody>
          <a:bodyPr/>
          <a:lstStyle/>
          <a:p>
            <a:r>
              <a:rPr lang="en-US" smtClean="0">
                <a:latin typeface="Arial" pitchFamily="34" charset="0"/>
              </a:rPr>
              <a:t>CICERO © 2011</a:t>
            </a:r>
          </a:p>
        </p:txBody>
      </p:sp>
      <p:sp>
        <p:nvSpPr>
          <p:cNvPr id="8" name="Title 10"/>
          <p:cNvSpPr>
            <a:spLocks noGrp="1"/>
          </p:cNvSpPr>
          <p:nvPr>
            <p:ph type="title"/>
          </p:nvPr>
        </p:nvSpPr>
        <p:spPr/>
        <p:txBody>
          <a:bodyPr/>
          <a:lstStyle/>
          <a:p>
            <a:pPr>
              <a:defRPr/>
            </a:pPr>
            <a:r>
              <a:rPr lang="en-US" b="1" dirty="0" smtClean="0"/>
              <a:t>Monongahela</a:t>
            </a:r>
            <a:br>
              <a:rPr lang="en-US" b="1" dirty="0" smtClean="0"/>
            </a:br>
            <a:r>
              <a:rPr lang="en-US" sz="2800" dirty="0" smtClean="0">
                <a:latin typeface="+mn-lt"/>
              </a:rPr>
              <a:t>July 9, 1755</a:t>
            </a:r>
          </a:p>
        </p:txBody>
      </p:sp>
      <p:pic>
        <p:nvPicPr>
          <p:cNvPr id="33797" name="Picture 6" descr="http://upload.wikimedia.org/wikipedia/commons/c/c7/Washington_1772.jpg"/>
          <p:cNvPicPr>
            <a:picLocks noChangeAspect="1" noChangeArrowheads="1"/>
          </p:cNvPicPr>
          <p:nvPr/>
        </p:nvPicPr>
        <p:blipFill>
          <a:blip r:embed="rId3" cstate="screen"/>
          <a:srcRect/>
          <a:stretch>
            <a:fillRect/>
          </a:stretch>
        </p:blipFill>
        <p:spPr bwMode="auto">
          <a:xfrm>
            <a:off x="4724400" y="1752600"/>
            <a:ext cx="3576638" cy="4208463"/>
          </a:xfrm>
          <a:prstGeom prst="rect">
            <a:avLst/>
          </a:prstGeom>
          <a:noFill/>
          <a:ln w="9525">
            <a:noFill/>
            <a:miter lim="800000"/>
            <a:headEnd/>
            <a:tailEnd/>
          </a:ln>
        </p:spPr>
      </p:pic>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1</a:t>
            </a: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t>Shirley &amp; Johnson </a:t>
            </a:r>
          </a:p>
        </p:txBody>
      </p:sp>
      <p:sp>
        <p:nvSpPr>
          <p:cNvPr id="34819" name="Content Placeholder 2"/>
          <p:cNvSpPr>
            <a:spLocks noGrp="1"/>
          </p:cNvSpPr>
          <p:nvPr>
            <p:ph sz="half" idx="1"/>
          </p:nvPr>
        </p:nvSpPr>
        <p:spPr>
          <a:xfrm>
            <a:off x="457200" y="1600200"/>
            <a:ext cx="4191000" cy="4525963"/>
          </a:xfrm>
        </p:spPr>
        <p:txBody>
          <a:bodyPr/>
          <a:lstStyle/>
          <a:p>
            <a:pPr>
              <a:spcAft>
                <a:spcPts val="600"/>
              </a:spcAft>
            </a:pPr>
            <a:r>
              <a:rPr lang="en-US" sz="2000" smtClean="0"/>
              <a:t>Inexperienced and disorganized, Governor Shirley never made it to Fort Niagara.</a:t>
            </a:r>
          </a:p>
          <a:p>
            <a:pPr>
              <a:spcAft>
                <a:spcPts val="600"/>
              </a:spcAft>
            </a:pPr>
            <a:r>
              <a:rPr lang="en-US" sz="2000" smtClean="0"/>
              <a:t>By late August, Johnson and his men were camped at Fort Edward, preparing for their attack on Fort St. Frederic.</a:t>
            </a:r>
          </a:p>
          <a:p>
            <a:pPr>
              <a:spcAft>
                <a:spcPts val="600"/>
              </a:spcAft>
            </a:pPr>
            <a:r>
              <a:rPr lang="en-US" sz="2000" smtClean="0"/>
              <a:t>Johnson defeated a French force led by Baron Dieskau near Lake George, but never took Fort Saint Frederick.   </a:t>
            </a:r>
          </a:p>
        </p:txBody>
      </p:sp>
      <p:sp>
        <p:nvSpPr>
          <p:cNvPr id="34820" name="Content Placeholder 3"/>
          <p:cNvSpPr>
            <a:spLocks noGrp="1"/>
          </p:cNvSpPr>
          <p:nvPr>
            <p:ph sz="half" idx="2"/>
          </p:nvPr>
        </p:nvSpPr>
        <p:spPr>
          <a:xfrm>
            <a:off x="4648200" y="5334000"/>
            <a:ext cx="4038600" cy="563563"/>
          </a:xfrm>
        </p:spPr>
        <p:txBody>
          <a:bodyPr/>
          <a:lstStyle/>
          <a:p>
            <a:pPr marL="0" indent="0" algn="ctr">
              <a:buFontTx/>
              <a:buNone/>
            </a:pPr>
            <a:r>
              <a:rPr lang="en-US" sz="1400" smtClean="0"/>
              <a:t>Monkton’s attack against Beausejour would become the only true strategic victory of 1755*.</a:t>
            </a:r>
          </a:p>
        </p:txBody>
      </p:sp>
      <p:sp>
        <p:nvSpPr>
          <p:cNvPr id="34821" name="Footer Placeholder 4"/>
          <p:cNvSpPr>
            <a:spLocks noGrp="1"/>
          </p:cNvSpPr>
          <p:nvPr>
            <p:ph type="ftr" sz="quarter" idx="11"/>
          </p:nvPr>
        </p:nvSpPr>
        <p:spPr>
          <a:noFill/>
        </p:spPr>
        <p:txBody>
          <a:bodyPr/>
          <a:lstStyle/>
          <a:p>
            <a:r>
              <a:rPr lang="en-US" smtClean="0">
                <a:latin typeface="Arial" pitchFamily="34" charset="0"/>
              </a:rPr>
              <a:t>CICERO © 2011</a:t>
            </a:r>
          </a:p>
        </p:txBody>
      </p:sp>
      <p:sp>
        <p:nvSpPr>
          <p:cNvPr id="6" name="Action Button: Forward or Next 5">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1</a:t>
            </a:r>
          </a:p>
        </p:txBody>
      </p:sp>
      <p:pic>
        <p:nvPicPr>
          <p:cNvPr id="34826" name="Picture 8" descr="Grlakes_lawrence_map.png"/>
          <p:cNvPicPr>
            <a:picLocks noChangeAspect="1"/>
          </p:cNvPicPr>
          <p:nvPr/>
        </p:nvPicPr>
        <p:blipFill>
          <a:blip r:embed="rId3" cstate="screen"/>
          <a:srcRect/>
          <a:stretch>
            <a:fillRect/>
          </a:stretch>
        </p:blipFill>
        <p:spPr bwMode="auto">
          <a:xfrm>
            <a:off x="4724400" y="1600200"/>
            <a:ext cx="3903663" cy="3751263"/>
          </a:xfrm>
          <a:prstGeom prst="rect">
            <a:avLst/>
          </a:prstGeom>
          <a:noFill/>
          <a:ln w="9525">
            <a:noFill/>
            <a:miter lim="800000"/>
            <a:headEnd/>
            <a:tailEnd/>
          </a:ln>
        </p:spPr>
      </p:pic>
      <p:sp>
        <p:nvSpPr>
          <p:cNvPr id="10" name="TextBox 9"/>
          <p:cNvSpPr txBox="1"/>
          <p:nvPr/>
        </p:nvSpPr>
        <p:spPr>
          <a:xfrm>
            <a:off x="5791200" y="4191000"/>
            <a:ext cx="990600" cy="261938"/>
          </a:xfrm>
          <a:prstGeom prst="rect">
            <a:avLst/>
          </a:prstGeom>
          <a:noFill/>
        </p:spPr>
        <p:txBody>
          <a:bodyPr>
            <a:spAutoFit/>
          </a:bodyPr>
          <a:lstStyle/>
          <a:p>
            <a:pPr>
              <a:defRPr/>
            </a:pPr>
            <a:r>
              <a:rPr lang="en-US" sz="1100" b="1" dirty="0">
                <a:latin typeface="+mn-lt"/>
              </a:rPr>
              <a:t>Ft. Edward</a:t>
            </a:r>
          </a:p>
        </p:txBody>
      </p:sp>
      <p:cxnSp>
        <p:nvCxnSpPr>
          <p:cNvPr id="12" name="Straight Arrow Connector 11"/>
          <p:cNvCxnSpPr/>
          <p:nvPr/>
        </p:nvCxnSpPr>
        <p:spPr>
          <a:xfrm rot="5400000" flipH="1" flipV="1">
            <a:off x="6305550" y="4133850"/>
            <a:ext cx="76200" cy="1905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77000" y="3276600"/>
            <a:ext cx="1600200" cy="261938"/>
          </a:xfrm>
          <a:prstGeom prst="rect">
            <a:avLst/>
          </a:prstGeom>
          <a:noFill/>
        </p:spPr>
        <p:txBody>
          <a:bodyPr>
            <a:spAutoFit/>
          </a:bodyPr>
          <a:lstStyle/>
          <a:p>
            <a:pPr>
              <a:defRPr/>
            </a:pPr>
            <a:r>
              <a:rPr lang="en-US" sz="1100" b="1" dirty="0">
                <a:latin typeface="+mn-lt"/>
              </a:rPr>
              <a:t>St. Frederic</a:t>
            </a:r>
          </a:p>
        </p:txBody>
      </p:sp>
      <p:cxnSp>
        <p:nvCxnSpPr>
          <p:cNvPr id="18" name="Straight Arrow Connector 17"/>
          <p:cNvCxnSpPr/>
          <p:nvPr/>
        </p:nvCxnSpPr>
        <p:spPr>
          <a:xfrm rot="10800000" flipV="1">
            <a:off x="6477000" y="3505200"/>
            <a:ext cx="2286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91200" y="3657600"/>
            <a:ext cx="762000" cy="400050"/>
          </a:xfrm>
          <a:prstGeom prst="rect">
            <a:avLst/>
          </a:prstGeom>
          <a:noFill/>
        </p:spPr>
        <p:txBody>
          <a:bodyPr>
            <a:spAutoFit/>
          </a:bodyPr>
          <a:lstStyle/>
          <a:p>
            <a:pPr algn="ctr">
              <a:defRPr/>
            </a:pPr>
            <a:r>
              <a:rPr lang="en-US" sz="1000" b="1" dirty="0">
                <a:solidFill>
                  <a:schemeClr val="accent1">
                    <a:lumMod val="50000"/>
                  </a:schemeClr>
                </a:solidFill>
                <a:latin typeface="+mn-lt"/>
              </a:rPr>
              <a:t>Lake</a:t>
            </a:r>
          </a:p>
          <a:p>
            <a:pPr algn="ctr">
              <a:defRPr/>
            </a:pPr>
            <a:r>
              <a:rPr lang="en-US" sz="1000" b="1" dirty="0">
                <a:solidFill>
                  <a:schemeClr val="accent1">
                    <a:lumMod val="50000"/>
                  </a:schemeClr>
                </a:solidFill>
                <a:latin typeface="+mn-lt"/>
              </a:rPr>
              <a:t>George</a:t>
            </a:r>
          </a:p>
        </p:txBody>
      </p:sp>
      <p:cxnSp>
        <p:nvCxnSpPr>
          <p:cNvPr id="21" name="Straight Arrow Connector 20"/>
          <p:cNvCxnSpPr/>
          <p:nvPr/>
        </p:nvCxnSpPr>
        <p:spPr>
          <a:xfrm>
            <a:off x="6324600" y="3810000"/>
            <a:ext cx="1524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67600" y="1828800"/>
            <a:ext cx="1219200" cy="261938"/>
          </a:xfrm>
          <a:prstGeom prst="rect">
            <a:avLst/>
          </a:prstGeom>
          <a:noFill/>
        </p:spPr>
        <p:txBody>
          <a:bodyPr>
            <a:spAutoFit/>
          </a:bodyPr>
          <a:lstStyle/>
          <a:p>
            <a:pPr>
              <a:defRPr/>
            </a:pPr>
            <a:r>
              <a:rPr lang="en-US" sz="1100" b="1" dirty="0" err="1">
                <a:latin typeface="+mn-lt"/>
              </a:rPr>
              <a:t>Beausejour</a:t>
            </a:r>
            <a:endParaRPr lang="en-US" sz="1100" b="1" dirty="0">
              <a:latin typeface="+mn-lt"/>
            </a:endParaRPr>
          </a:p>
        </p:txBody>
      </p:sp>
      <p:cxnSp>
        <p:nvCxnSpPr>
          <p:cNvPr id="20" name="Straight Arrow Connector 19"/>
          <p:cNvCxnSpPr>
            <a:stCxn id="17" idx="2"/>
          </p:cNvCxnSpPr>
          <p:nvPr/>
        </p:nvCxnSpPr>
        <p:spPr>
          <a:xfrm rot="16200000" flipH="1">
            <a:off x="8224837" y="1943101"/>
            <a:ext cx="85725"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t>A Declaration of War</a:t>
            </a:r>
          </a:p>
        </p:txBody>
      </p:sp>
      <p:sp>
        <p:nvSpPr>
          <p:cNvPr id="35843" name="Content Placeholder 2"/>
          <p:cNvSpPr>
            <a:spLocks noGrp="1"/>
          </p:cNvSpPr>
          <p:nvPr>
            <p:ph sz="half" idx="1"/>
          </p:nvPr>
        </p:nvSpPr>
        <p:spPr>
          <a:xfrm>
            <a:off x="457200" y="1447800"/>
            <a:ext cx="4114800" cy="4525963"/>
          </a:xfrm>
        </p:spPr>
        <p:txBody>
          <a:bodyPr/>
          <a:lstStyle/>
          <a:p>
            <a:pPr>
              <a:spcAft>
                <a:spcPts val="600"/>
              </a:spcAft>
            </a:pPr>
            <a:r>
              <a:rPr lang="en-US" sz="2000" smtClean="0"/>
              <a:t>On May 15, 1756, England officially declared war on France and its allies.</a:t>
            </a:r>
          </a:p>
          <a:p>
            <a:pPr>
              <a:spcAft>
                <a:spcPts val="600"/>
              </a:spcAft>
            </a:pPr>
            <a:r>
              <a:rPr lang="en-US" sz="2000" smtClean="0"/>
              <a:t>Now, fighting would take place in Europe, India, and on the high seas, as well as in North America.</a:t>
            </a:r>
          </a:p>
          <a:p>
            <a:pPr>
              <a:spcAft>
                <a:spcPts val="600"/>
              </a:spcAft>
            </a:pPr>
            <a:r>
              <a:rPr lang="en-US" sz="2000" smtClean="0"/>
              <a:t>General John Campbell was given command of British forces in North America.</a:t>
            </a:r>
          </a:p>
          <a:p>
            <a:pPr>
              <a:spcAft>
                <a:spcPts val="600"/>
              </a:spcAft>
            </a:pPr>
            <a:r>
              <a:rPr lang="en-US" sz="2000" smtClean="0"/>
              <a:t>Despite more funding and troops, the British continued to loose battles in the North American theater. </a:t>
            </a:r>
          </a:p>
          <a:p>
            <a:endParaRPr lang="en-US" sz="2000" smtClean="0"/>
          </a:p>
        </p:txBody>
      </p:sp>
      <p:sp>
        <p:nvSpPr>
          <p:cNvPr id="35844" name="Content Placeholder 3"/>
          <p:cNvSpPr>
            <a:spLocks noGrp="1"/>
          </p:cNvSpPr>
          <p:nvPr>
            <p:ph sz="half" idx="2"/>
          </p:nvPr>
        </p:nvSpPr>
        <p:spPr>
          <a:xfrm>
            <a:off x="4648200" y="5181600"/>
            <a:ext cx="4114800" cy="792163"/>
          </a:xfrm>
        </p:spPr>
        <p:txBody>
          <a:bodyPr/>
          <a:lstStyle/>
          <a:p>
            <a:pPr marL="0" indent="0" algn="ctr">
              <a:buFontTx/>
              <a:buNone/>
            </a:pPr>
            <a:r>
              <a:rPr lang="en-US" sz="1400" smtClean="0"/>
              <a:t>Unpopular and unsuccessful, John Campbell (left) was replaced by General James Abercrombie (right) in 1758.</a:t>
            </a:r>
          </a:p>
        </p:txBody>
      </p:sp>
      <p:sp>
        <p:nvSpPr>
          <p:cNvPr id="35845" name="Footer Placeholder 4"/>
          <p:cNvSpPr>
            <a:spLocks noGrp="1"/>
          </p:cNvSpPr>
          <p:nvPr>
            <p:ph type="ftr" sz="quarter" idx="11"/>
          </p:nvPr>
        </p:nvSpPr>
        <p:spPr>
          <a:noFill/>
        </p:spPr>
        <p:txBody>
          <a:bodyPr/>
          <a:lstStyle/>
          <a:p>
            <a:r>
              <a:rPr lang="en-US" smtClean="0">
                <a:latin typeface="Arial" pitchFamily="34" charset="0"/>
              </a:rPr>
              <a:t>CICERO © 2011</a:t>
            </a:r>
          </a:p>
        </p:txBody>
      </p:sp>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2</a:t>
            </a:r>
          </a:p>
        </p:txBody>
      </p:sp>
      <p:pic>
        <p:nvPicPr>
          <p:cNvPr id="35850" name="Picture 12" descr="http://upload.wikimedia.org/wikipedia/commons/5/56/James-abercrombie-by-ramsay-ca-1759-60.jpg"/>
          <p:cNvPicPr>
            <a:picLocks noChangeAspect="1" noChangeArrowheads="1"/>
          </p:cNvPicPr>
          <p:nvPr/>
        </p:nvPicPr>
        <p:blipFill>
          <a:blip r:embed="rId2" cstate="screen"/>
          <a:srcRect/>
          <a:stretch>
            <a:fillRect/>
          </a:stretch>
        </p:blipFill>
        <p:spPr bwMode="auto">
          <a:xfrm>
            <a:off x="6477000" y="1665288"/>
            <a:ext cx="2209800" cy="3509962"/>
          </a:xfrm>
          <a:prstGeom prst="rect">
            <a:avLst/>
          </a:prstGeom>
          <a:noFill/>
          <a:ln w="9525">
            <a:noFill/>
            <a:miter lim="800000"/>
            <a:headEnd/>
            <a:tailEnd/>
          </a:ln>
        </p:spPr>
      </p:pic>
      <p:pic>
        <p:nvPicPr>
          <p:cNvPr id="35851" name="Picture 11" descr="http://upload.wikimedia.org/wikipedia/commons/b/b3/4thEarlOfLoudoun.jpg"/>
          <p:cNvPicPr>
            <a:picLocks noChangeAspect="1" noChangeArrowheads="1"/>
          </p:cNvPicPr>
          <p:nvPr/>
        </p:nvPicPr>
        <p:blipFill>
          <a:blip r:embed="rId3" cstate="screen"/>
          <a:srcRect/>
          <a:stretch>
            <a:fillRect/>
          </a:stretch>
        </p:blipFill>
        <p:spPr bwMode="auto">
          <a:xfrm>
            <a:off x="4648200" y="1671638"/>
            <a:ext cx="1970088" cy="35020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t>Louis-Joseph de Montcalm</a:t>
            </a:r>
          </a:p>
        </p:txBody>
      </p:sp>
      <p:sp>
        <p:nvSpPr>
          <p:cNvPr id="36867" name="Content Placeholder 2"/>
          <p:cNvSpPr>
            <a:spLocks noGrp="1"/>
          </p:cNvSpPr>
          <p:nvPr>
            <p:ph sz="half" idx="1"/>
          </p:nvPr>
        </p:nvSpPr>
        <p:spPr/>
        <p:txBody>
          <a:bodyPr/>
          <a:lstStyle/>
          <a:p>
            <a:pPr>
              <a:spcAft>
                <a:spcPts val="600"/>
              </a:spcAft>
            </a:pPr>
            <a:r>
              <a:rPr lang="en-US" sz="2000" smtClean="0"/>
              <a:t>General Montcalm arrived in Montreal in May of1756 to take command of French forces in North America.</a:t>
            </a:r>
          </a:p>
          <a:p>
            <a:pPr>
              <a:spcAft>
                <a:spcPts val="600"/>
              </a:spcAft>
            </a:pPr>
            <a:r>
              <a:rPr lang="en-US" sz="2000" smtClean="0"/>
              <a:t>Montcalm first reinforced defenses at the newly built Fort Carillon on Lake Champlain.</a:t>
            </a:r>
          </a:p>
          <a:p>
            <a:pPr>
              <a:spcAft>
                <a:spcPts val="600"/>
              </a:spcAft>
            </a:pPr>
            <a:r>
              <a:rPr lang="en-US" sz="2000" smtClean="0"/>
              <a:t>He then launched a successful attack against Fort Oswego in August of 1756.</a:t>
            </a:r>
          </a:p>
          <a:p>
            <a:endParaRPr lang="en-US" sz="2000" smtClean="0"/>
          </a:p>
          <a:p>
            <a:endParaRPr lang="en-US" sz="2000" smtClean="0"/>
          </a:p>
        </p:txBody>
      </p:sp>
      <p:sp>
        <p:nvSpPr>
          <p:cNvPr id="36868" name="Footer Placeholder 4"/>
          <p:cNvSpPr>
            <a:spLocks noGrp="1"/>
          </p:cNvSpPr>
          <p:nvPr>
            <p:ph type="ftr" sz="quarter" idx="11"/>
          </p:nvPr>
        </p:nvSpPr>
        <p:spPr>
          <a:noFill/>
        </p:spPr>
        <p:txBody>
          <a:bodyPr/>
          <a:lstStyle/>
          <a:p>
            <a:r>
              <a:rPr lang="en-US" smtClean="0">
                <a:latin typeface="Arial" pitchFamily="34" charset="0"/>
              </a:rPr>
              <a:t>CICERO © 2011</a:t>
            </a:r>
          </a:p>
        </p:txBody>
      </p:sp>
      <p:pic>
        <p:nvPicPr>
          <p:cNvPr id="36869" name="Picture 13" descr="http://upload.wikimedia.org/wikipedia/commons/6/6b/Portrait_of_Montcalm.JPG"/>
          <p:cNvPicPr>
            <a:picLocks noChangeAspect="1" noChangeArrowheads="1"/>
          </p:cNvPicPr>
          <p:nvPr/>
        </p:nvPicPr>
        <p:blipFill>
          <a:blip r:embed="rId2" cstate="screen"/>
          <a:srcRect/>
          <a:stretch>
            <a:fillRect/>
          </a:stretch>
        </p:blipFill>
        <p:spPr bwMode="auto">
          <a:xfrm>
            <a:off x="5791200" y="1524000"/>
            <a:ext cx="2720975" cy="3175000"/>
          </a:xfrm>
          <a:prstGeom prst="rect">
            <a:avLst/>
          </a:prstGeom>
          <a:noFill/>
          <a:ln w="9525">
            <a:noFill/>
            <a:miter lim="800000"/>
            <a:headEnd/>
            <a:tailEnd/>
          </a:ln>
        </p:spPr>
      </p:pic>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2</a:t>
            </a:r>
          </a:p>
        </p:txBody>
      </p:sp>
      <p:pic>
        <p:nvPicPr>
          <p:cNvPr id="36874" name="Picture 7" descr="Fort Necessity Battle Map.PNG"/>
          <p:cNvPicPr>
            <a:picLocks noChangeAspect="1"/>
          </p:cNvPicPr>
          <p:nvPr/>
        </p:nvPicPr>
        <p:blipFill>
          <a:blip r:embed="rId3" cstate="screen"/>
          <a:srcRect/>
          <a:stretch>
            <a:fillRect/>
          </a:stretch>
        </p:blipFill>
        <p:spPr bwMode="auto">
          <a:xfrm>
            <a:off x="4572000" y="3581400"/>
            <a:ext cx="3048000" cy="1981200"/>
          </a:xfrm>
          <a:prstGeom prst="rect">
            <a:avLst/>
          </a:prstGeom>
          <a:noFill/>
          <a:ln w="9525">
            <a:noFill/>
            <a:miter lim="800000"/>
            <a:headEnd/>
            <a:tailEnd/>
          </a:ln>
        </p:spPr>
      </p:pic>
      <p:sp>
        <p:nvSpPr>
          <p:cNvPr id="10" name="Oval 9"/>
          <p:cNvSpPr/>
          <p:nvPr/>
        </p:nvSpPr>
        <p:spPr>
          <a:xfrm>
            <a:off x="5943600" y="4343400"/>
            <a:ext cx="685800" cy="381000"/>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8"/>
          <p:cNvSpPr>
            <a:spLocks noGrp="1"/>
          </p:cNvSpPr>
          <p:nvPr>
            <p:ph sz="half" idx="1"/>
          </p:nvPr>
        </p:nvSpPr>
        <p:spPr/>
        <p:txBody>
          <a:bodyPr/>
          <a:lstStyle/>
          <a:p>
            <a:pPr>
              <a:spcAft>
                <a:spcPts val="600"/>
              </a:spcAft>
            </a:pPr>
            <a:r>
              <a:rPr lang="en-US" sz="2000" smtClean="0"/>
              <a:t>The British surrendered after enduring five days of heavy bombardment from an army of French soldiers and Indian warriors.  </a:t>
            </a:r>
          </a:p>
          <a:p>
            <a:pPr>
              <a:spcAft>
                <a:spcPts val="600"/>
              </a:spcAft>
            </a:pPr>
            <a:r>
              <a:rPr lang="en-US" sz="2000" smtClean="0"/>
              <a:t>The French allowed the British to leave peacefully.</a:t>
            </a:r>
          </a:p>
          <a:p>
            <a:pPr>
              <a:spcAft>
                <a:spcPts val="600"/>
              </a:spcAft>
            </a:pPr>
            <a:r>
              <a:rPr lang="en-US" sz="2000" smtClean="0"/>
              <a:t>However, their Indian allies brutally attacked the fleeing British soldiers and civilians.</a:t>
            </a:r>
          </a:p>
          <a:p>
            <a:pPr>
              <a:spcAft>
                <a:spcPts val="600"/>
              </a:spcAft>
            </a:pPr>
            <a:r>
              <a:rPr lang="en-US" sz="2000" smtClean="0"/>
              <a:t>They took several hostages and killed roughly forty others. </a:t>
            </a:r>
          </a:p>
          <a:p>
            <a:pPr>
              <a:spcAft>
                <a:spcPts val="600"/>
              </a:spcAft>
            </a:pPr>
            <a:endParaRPr lang="en-US" sz="2000" smtClean="0"/>
          </a:p>
          <a:p>
            <a:pPr>
              <a:spcAft>
                <a:spcPts val="600"/>
              </a:spcAft>
            </a:pPr>
            <a:endParaRPr lang="en-US" sz="2000" smtClean="0"/>
          </a:p>
          <a:p>
            <a:endParaRPr lang="en-US" sz="2000" smtClean="0"/>
          </a:p>
        </p:txBody>
      </p:sp>
      <p:sp>
        <p:nvSpPr>
          <p:cNvPr id="37891" name="Content Placeholder 9"/>
          <p:cNvSpPr>
            <a:spLocks noGrp="1"/>
          </p:cNvSpPr>
          <p:nvPr>
            <p:ph sz="half" idx="2"/>
          </p:nvPr>
        </p:nvSpPr>
        <p:spPr>
          <a:xfrm>
            <a:off x="4572000" y="4800600"/>
            <a:ext cx="4114800" cy="1325563"/>
          </a:xfrm>
        </p:spPr>
        <p:txBody>
          <a:bodyPr/>
          <a:lstStyle/>
          <a:p>
            <a:pPr marL="0" indent="0" algn="ctr">
              <a:spcAft>
                <a:spcPts val="600"/>
              </a:spcAft>
              <a:buFontTx/>
              <a:buNone/>
            </a:pPr>
            <a:r>
              <a:rPr lang="en-US" sz="1400" smtClean="0"/>
              <a:t>Some French officers did attempt to stop the slaughter, but others did nothing to protect the British.</a:t>
            </a:r>
          </a:p>
        </p:txBody>
      </p:sp>
      <p:sp>
        <p:nvSpPr>
          <p:cNvPr id="37892" name="Footer Placeholder 12"/>
          <p:cNvSpPr>
            <a:spLocks noGrp="1"/>
          </p:cNvSpPr>
          <p:nvPr>
            <p:ph type="ftr" sz="quarter" idx="11"/>
          </p:nvPr>
        </p:nvSpPr>
        <p:spPr>
          <a:noFill/>
        </p:spPr>
        <p:txBody>
          <a:bodyPr/>
          <a:lstStyle/>
          <a:p>
            <a:r>
              <a:rPr lang="en-US" smtClean="0">
                <a:latin typeface="Arial" pitchFamily="34" charset="0"/>
              </a:rPr>
              <a:t>CICERO © 2011</a:t>
            </a:r>
          </a:p>
        </p:txBody>
      </p:sp>
      <p:pic>
        <p:nvPicPr>
          <p:cNvPr id="37893" name="Picture 10" descr="http://upload.wikimedia.org/wikipedia/commons/d/dc/Montcalm_trying_to_stop_the_massacre.jpg"/>
          <p:cNvPicPr>
            <a:picLocks noChangeAspect="1" noChangeArrowheads="1"/>
          </p:cNvPicPr>
          <p:nvPr/>
        </p:nvPicPr>
        <p:blipFill>
          <a:blip r:embed="rId3" cstate="screen"/>
          <a:srcRect/>
          <a:stretch>
            <a:fillRect/>
          </a:stretch>
        </p:blipFill>
        <p:spPr bwMode="auto">
          <a:xfrm>
            <a:off x="4648200" y="1752600"/>
            <a:ext cx="3994150" cy="3022600"/>
          </a:xfrm>
          <a:prstGeom prst="rect">
            <a:avLst/>
          </a:prstGeom>
          <a:noFill/>
          <a:ln w="9525">
            <a:noFill/>
            <a:miter lim="800000"/>
            <a:headEnd/>
            <a:tailEnd/>
          </a:ln>
        </p:spPr>
      </p:pic>
      <p:sp>
        <p:nvSpPr>
          <p:cNvPr id="8" name="Action Button: Forward or Next 7">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7" name="Title 11"/>
          <p:cNvSpPr>
            <a:spLocks noGrp="1"/>
          </p:cNvSpPr>
          <p:nvPr>
            <p:ph type="title"/>
          </p:nvPr>
        </p:nvSpPr>
        <p:spPr/>
        <p:txBody>
          <a:bodyPr/>
          <a:lstStyle/>
          <a:p>
            <a:r>
              <a:rPr lang="en-US" b="1" smtClean="0">
                <a:cs typeface="Times New Roman" pitchFamily="18" charset="0"/>
              </a:rPr>
              <a:t>Fort William Henry</a:t>
            </a:r>
            <a:br>
              <a:rPr lang="en-US" b="1" smtClean="0">
                <a:cs typeface="Times New Roman" pitchFamily="18" charset="0"/>
              </a:rPr>
            </a:br>
            <a:r>
              <a:rPr lang="en-US" sz="2800" smtClean="0">
                <a:cs typeface="Times New Roman" pitchFamily="18" charset="0"/>
              </a:rPr>
              <a:t>August 1757</a:t>
            </a:r>
            <a:endParaRPr lang="en-US" sz="2800" smtClean="0"/>
          </a:p>
        </p:txBody>
      </p:sp>
      <p:sp>
        <p:nvSpPr>
          <p:cNvPr id="9" name="Rectangle 8"/>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2</a:t>
            </a: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1"/>
          <p:cNvSpPr>
            <a:spLocks noGrp="1"/>
          </p:cNvSpPr>
          <p:nvPr>
            <p:ph type="title"/>
          </p:nvPr>
        </p:nvSpPr>
        <p:spPr/>
        <p:txBody>
          <a:bodyPr/>
          <a:lstStyle/>
          <a:p>
            <a:r>
              <a:rPr lang="en-US" b="1" smtClean="0">
                <a:cs typeface="Times New Roman" pitchFamily="18" charset="0"/>
              </a:rPr>
              <a:t>Fort William Henry</a:t>
            </a:r>
            <a:br>
              <a:rPr lang="en-US" b="1" smtClean="0">
                <a:cs typeface="Times New Roman" pitchFamily="18" charset="0"/>
              </a:rPr>
            </a:br>
            <a:r>
              <a:rPr lang="en-US" sz="2800" smtClean="0">
                <a:cs typeface="Times New Roman" pitchFamily="18" charset="0"/>
              </a:rPr>
              <a:t>August 1757</a:t>
            </a:r>
            <a:endParaRPr lang="en-US" sz="2800" smtClean="0"/>
          </a:p>
        </p:txBody>
      </p:sp>
      <p:sp>
        <p:nvSpPr>
          <p:cNvPr id="38915" name="Content Placeholder 8"/>
          <p:cNvSpPr>
            <a:spLocks noGrp="1"/>
          </p:cNvSpPr>
          <p:nvPr>
            <p:ph sz="half" idx="1"/>
          </p:nvPr>
        </p:nvSpPr>
        <p:spPr/>
        <p:txBody>
          <a:bodyPr/>
          <a:lstStyle/>
          <a:p>
            <a:pPr>
              <a:spcAft>
                <a:spcPts val="1200"/>
              </a:spcAft>
            </a:pPr>
            <a:r>
              <a:rPr lang="en-US" sz="2000" smtClean="0"/>
              <a:t>The Battle of Fort William Henry is perhaps one of the most famous battles of the war. </a:t>
            </a:r>
          </a:p>
          <a:p>
            <a:pPr>
              <a:spcAft>
                <a:spcPts val="1200"/>
              </a:spcAft>
            </a:pPr>
            <a:r>
              <a:rPr lang="en-US" sz="2000" smtClean="0"/>
              <a:t>James Fenimore Cooper’s novel, </a:t>
            </a:r>
            <a:r>
              <a:rPr lang="en-US" sz="2000" i="1" smtClean="0"/>
              <a:t>The Last of the Mohicans</a:t>
            </a:r>
            <a:r>
              <a:rPr lang="en-US" sz="2000" smtClean="0"/>
              <a:t>,</a:t>
            </a:r>
            <a:r>
              <a:rPr lang="en-US" sz="2000" i="1" smtClean="0"/>
              <a:t> </a:t>
            </a:r>
            <a:r>
              <a:rPr lang="en-US" sz="2000" smtClean="0"/>
              <a:t>immortalized the aftermath of the siege</a:t>
            </a:r>
            <a:r>
              <a:rPr lang="en-US" sz="2000" i="1" smtClean="0"/>
              <a:t>.  </a:t>
            </a:r>
          </a:p>
          <a:p>
            <a:pPr>
              <a:spcAft>
                <a:spcPts val="1200"/>
              </a:spcAft>
            </a:pPr>
            <a:r>
              <a:rPr lang="en-US" sz="2000" smtClean="0"/>
              <a:t>Ironically, the battle had no real strategic significance. </a:t>
            </a:r>
            <a:endParaRPr lang="en-US" sz="2000" i="1" smtClean="0"/>
          </a:p>
        </p:txBody>
      </p:sp>
      <p:sp>
        <p:nvSpPr>
          <p:cNvPr id="38916" name="Footer Placeholder 12"/>
          <p:cNvSpPr>
            <a:spLocks noGrp="1"/>
          </p:cNvSpPr>
          <p:nvPr>
            <p:ph type="ftr" sz="quarter" idx="11"/>
          </p:nvPr>
        </p:nvSpPr>
        <p:spPr>
          <a:noFill/>
        </p:spPr>
        <p:txBody>
          <a:bodyPr/>
          <a:lstStyle/>
          <a:p>
            <a:r>
              <a:rPr lang="en-US" smtClean="0">
                <a:latin typeface="Arial" pitchFamily="34" charset="0"/>
              </a:rPr>
              <a:t>CICERO © 2011</a:t>
            </a:r>
          </a:p>
        </p:txBody>
      </p:sp>
      <p:pic>
        <p:nvPicPr>
          <p:cNvPr id="38917" name="Picture 8" descr="http://upload.wikimedia.org/wikipedia/commons/2/22/Plan_of_Fort_William_Henry_on_Lake_George.jpg"/>
          <p:cNvPicPr>
            <a:picLocks noChangeAspect="1" noChangeArrowheads="1"/>
          </p:cNvPicPr>
          <p:nvPr/>
        </p:nvPicPr>
        <p:blipFill>
          <a:blip r:embed="rId3" cstate="screen"/>
          <a:srcRect/>
          <a:stretch>
            <a:fillRect/>
          </a:stretch>
        </p:blipFill>
        <p:spPr bwMode="auto">
          <a:xfrm>
            <a:off x="4876800" y="1600200"/>
            <a:ext cx="3124200" cy="3392488"/>
          </a:xfrm>
          <a:prstGeom prst="rect">
            <a:avLst/>
          </a:prstGeom>
          <a:noFill/>
          <a:ln w="9525">
            <a:noFill/>
            <a:miter lim="800000"/>
            <a:headEnd/>
            <a:tailEnd/>
          </a:ln>
        </p:spPr>
      </p:pic>
      <p:sp>
        <p:nvSpPr>
          <p:cNvPr id="8" name="Action Button: Forward or Next 7">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2</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b="1" smtClean="0"/>
              <a:t>William Pitt</a:t>
            </a:r>
          </a:p>
        </p:txBody>
      </p:sp>
      <p:sp>
        <p:nvSpPr>
          <p:cNvPr id="39939" name="Content Placeholder 2"/>
          <p:cNvSpPr>
            <a:spLocks noGrp="1"/>
          </p:cNvSpPr>
          <p:nvPr>
            <p:ph sz="half" idx="1"/>
          </p:nvPr>
        </p:nvSpPr>
        <p:spPr>
          <a:xfrm>
            <a:off x="457200" y="1600200"/>
            <a:ext cx="4800600" cy="3429000"/>
          </a:xfrm>
        </p:spPr>
        <p:txBody>
          <a:bodyPr/>
          <a:lstStyle/>
          <a:p>
            <a:pPr>
              <a:spcAft>
                <a:spcPts val="600"/>
              </a:spcAft>
            </a:pPr>
            <a:r>
              <a:rPr lang="en-US" sz="2000" smtClean="0"/>
              <a:t>By 1758, British Secretary of State William Pitt was given almost complete control over the war effort.</a:t>
            </a:r>
          </a:p>
          <a:p>
            <a:pPr>
              <a:spcAft>
                <a:spcPts val="600"/>
              </a:spcAft>
            </a:pPr>
            <a:r>
              <a:rPr lang="en-US" sz="2000" smtClean="0"/>
              <a:t>Pitt viewed North America as the most important theater of the war.</a:t>
            </a:r>
          </a:p>
          <a:p>
            <a:pPr>
              <a:spcAft>
                <a:spcPts val="600"/>
              </a:spcAft>
            </a:pPr>
            <a:r>
              <a:rPr lang="en-US" sz="2000" smtClean="0"/>
              <a:t>In order to devote more British troops and ships to North America, Pitt paid the Prussian monarch for supplies and soldiers to fight the war in Europe.</a:t>
            </a:r>
          </a:p>
          <a:p>
            <a:endParaRPr lang="en-US" sz="2000" smtClean="0"/>
          </a:p>
          <a:p>
            <a:endParaRPr lang="en-US" sz="2000" smtClean="0"/>
          </a:p>
        </p:txBody>
      </p:sp>
      <p:sp>
        <p:nvSpPr>
          <p:cNvPr id="39940" name="Content Placeholder 3"/>
          <p:cNvSpPr>
            <a:spLocks noGrp="1"/>
          </p:cNvSpPr>
          <p:nvPr>
            <p:ph sz="half" idx="2"/>
          </p:nvPr>
        </p:nvSpPr>
        <p:spPr>
          <a:xfrm>
            <a:off x="457200" y="5334000"/>
            <a:ext cx="8229600" cy="792163"/>
          </a:xfrm>
        </p:spPr>
        <p:txBody>
          <a:bodyPr/>
          <a:lstStyle/>
          <a:p>
            <a:r>
              <a:rPr lang="en-US" sz="2000" smtClean="0"/>
              <a:t>To gain support in the colonies, Pitt reimbursed colonial governments that provided militia and supplies.</a:t>
            </a:r>
          </a:p>
          <a:p>
            <a:endParaRPr lang="en-US" sz="2000" smtClean="0"/>
          </a:p>
        </p:txBody>
      </p:sp>
      <p:sp>
        <p:nvSpPr>
          <p:cNvPr id="39941" name="Footer Placeholder 4"/>
          <p:cNvSpPr>
            <a:spLocks noGrp="1"/>
          </p:cNvSpPr>
          <p:nvPr>
            <p:ph type="ftr" sz="quarter" idx="11"/>
          </p:nvPr>
        </p:nvSpPr>
        <p:spPr>
          <a:noFill/>
        </p:spPr>
        <p:txBody>
          <a:bodyPr/>
          <a:lstStyle/>
          <a:p>
            <a:r>
              <a:rPr lang="en-US" smtClean="0">
                <a:latin typeface="Arial" pitchFamily="34" charset="0"/>
              </a:rPr>
              <a:t>CICERO © 2011</a:t>
            </a:r>
          </a:p>
        </p:txBody>
      </p:sp>
      <p:pic>
        <p:nvPicPr>
          <p:cNvPr id="39942" name="Picture 2" descr="http://upload.wikimedia.org/wikipedia/commons/1/1d/William_Pitt%2C_1st_Earl_of_Chatham_by_Richard_Brompton_cropped.jpg"/>
          <p:cNvPicPr>
            <a:picLocks noChangeAspect="1" noChangeArrowheads="1"/>
          </p:cNvPicPr>
          <p:nvPr/>
        </p:nvPicPr>
        <p:blipFill>
          <a:blip r:embed="rId2" cstate="screen"/>
          <a:srcRect/>
          <a:stretch>
            <a:fillRect/>
          </a:stretch>
        </p:blipFill>
        <p:spPr bwMode="auto">
          <a:xfrm>
            <a:off x="5257800" y="1600200"/>
            <a:ext cx="3167063" cy="3352800"/>
          </a:xfrm>
          <a:prstGeom prst="rect">
            <a:avLst/>
          </a:prstGeom>
          <a:noFill/>
          <a:ln w="9525">
            <a:noFill/>
            <a:miter lim="800000"/>
            <a:headEnd/>
            <a:tailEnd/>
          </a:ln>
        </p:spPr>
      </p:pic>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3</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t>The St. Lawrence River</a:t>
            </a:r>
          </a:p>
        </p:txBody>
      </p:sp>
      <p:sp>
        <p:nvSpPr>
          <p:cNvPr id="40963" name="Content Placeholder 2"/>
          <p:cNvSpPr>
            <a:spLocks noGrp="1"/>
          </p:cNvSpPr>
          <p:nvPr>
            <p:ph idx="1"/>
          </p:nvPr>
        </p:nvSpPr>
        <p:spPr/>
        <p:txBody>
          <a:bodyPr/>
          <a:lstStyle/>
          <a:p>
            <a:pPr>
              <a:spcAft>
                <a:spcPts val="600"/>
              </a:spcAft>
            </a:pPr>
            <a:r>
              <a:rPr lang="en-US" sz="2000" smtClean="0"/>
              <a:t>The French and Indian War may have started as a dispute over conflicting land claims in the Ohio River valley.</a:t>
            </a:r>
          </a:p>
          <a:p>
            <a:pPr>
              <a:spcAft>
                <a:spcPts val="600"/>
              </a:spcAft>
            </a:pPr>
            <a:r>
              <a:rPr lang="en-US" sz="2000" smtClean="0"/>
              <a:t>However, William Pitt had redefined it as a struggle between Britain and France for control of eastern North America. </a:t>
            </a:r>
          </a:p>
          <a:p>
            <a:pPr>
              <a:spcAft>
                <a:spcPts val="600"/>
              </a:spcAft>
            </a:pPr>
            <a:r>
              <a:rPr lang="en-US" sz="2000" smtClean="0"/>
              <a:t>The French controlled Eastern Canada, which consisted of a string of settlements along the St. Lawrence River from the Atlantic to the Great Lakes. </a:t>
            </a:r>
          </a:p>
          <a:p>
            <a:pPr>
              <a:spcAft>
                <a:spcPts val="600"/>
              </a:spcAft>
            </a:pPr>
            <a:r>
              <a:rPr lang="en-US" sz="2000" smtClean="0"/>
              <a:t>With their capital at Montreal, the most strategic location was the heights occupied by the city of Quebec, which overlooked a crucial bend in the river.</a:t>
            </a:r>
          </a:p>
          <a:p>
            <a:pPr>
              <a:spcAft>
                <a:spcPts val="600"/>
              </a:spcAft>
            </a:pPr>
            <a:r>
              <a:rPr lang="en-US" sz="2000" smtClean="0"/>
              <a:t>However,  the mouth of the Saint Lawrence was well guarded from a French fortress located at Louisbourg on the Ile Royale.  </a:t>
            </a:r>
          </a:p>
        </p:txBody>
      </p:sp>
      <p:sp>
        <p:nvSpPr>
          <p:cNvPr id="40964"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3</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b="1" smtClean="0"/>
              <a:t>Britain and France</a:t>
            </a:r>
          </a:p>
        </p:txBody>
      </p:sp>
      <p:sp>
        <p:nvSpPr>
          <p:cNvPr id="5123" name="Content Placeholder 2"/>
          <p:cNvSpPr>
            <a:spLocks noGrp="1"/>
          </p:cNvSpPr>
          <p:nvPr>
            <p:ph idx="1"/>
          </p:nvPr>
        </p:nvSpPr>
        <p:spPr/>
        <p:txBody>
          <a:bodyPr/>
          <a:lstStyle/>
          <a:p>
            <a:pPr>
              <a:spcAft>
                <a:spcPts val="1200"/>
              </a:spcAft>
            </a:pPr>
            <a:r>
              <a:rPr lang="en-US" sz="2000" smtClean="0"/>
              <a:t>The conflict known as the </a:t>
            </a:r>
            <a:r>
              <a:rPr lang="en-US" sz="2000" b="1" smtClean="0"/>
              <a:t>Seven Years’ War</a:t>
            </a:r>
            <a:r>
              <a:rPr lang="en-US" sz="2000" smtClean="0"/>
              <a:t> in Europe and the </a:t>
            </a:r>
            <a:r>
              <a:rPr lang="en-US" sz="2000" b="1" smtClean="0"/>
              <a:t>French and Indian War</a:t>
            </a:r>
            <a:r>
              <a:rPr lang="en-US" sz="2000" smtClean="0"/>
              <a:t> in America developed over a long period.  </a:t>
            </a:r>
          </a:p>
          <a:p>
            <a:pPr>
              <a:spcAft>
                <a:spcPts val="1200"/>
              </a:spcAft>
            </a:pPr>
            <a:r>
              <a:rPr lang="en-US" sz="2000" smtClean="0"/>
              <a:t>It had roots in a struggle between Britain and France that had been going on for nearly 200 years.  </a:t>
            </a:r>
          </a:p>
          <a:p>
            <a:pPr>
              <a:spcAft>
                <a:spcPts val="600"/>
              </a:spcAft>
            </a:pPr>
            <a:r>
              <a:rPr lang="en-US" sz="2000" smtClean="0"/>
              <a:t>The struggle stemmed from each nation’s </a:t>
            </a:r>
          </a:p>
          <a:p>
            <a:pPr lvl="1">
              <a:spcAft>
                <a:spcPts val="600"/>
              </a:spcAft>
            </a:pPr>
            <a:r>
              <a:rPr lang="en-US" sz="1600" smtClean="0"/>
              <a:t>position in European power politics </a:t>
            </a:r>
          </a:p>
          <a:p>
            <a:pPr lvl="1">
              <a:spcAft>
                <a:spcPts val="600"/>
              </a:spcAft>
            </a:pPr>
            <a:r>
              <a:rPr lang="en-US" sz="1600" smtClean="0"/>
              <a:t>pursuit of </a:t>
            </a:r>
            <a:r>
              <a:rPr lang="en-US" sz="1600" b="1" smtClean="0"/>
              <a:t>mercantilism</a:t>
            </a:r>
            <a:r>
              <a:rPr lang="en-US" sz="1600" smtClean="0"/>
              <a:t> </a:t>
            </a:r>
          </a:p>
          <a:p>
            <a:pPr lvl="1">
              <a:spcAft>
                <a:spcPts val="1200"/>
              </a:spcAft>
            </a:pPr>
            <a:r>
              <a:rPr lang="en-US" sz="1600" smtClean="0"/>
              <a:t>global expansion  </a:t>
            </a:r>
          </a:p>
          <a:p>
            <a:pPr>
              <a:spcAft>
                <a:spcPts val="600"/>
              </a:spcAft>
            </a:pPr>
            <a:r>
              <a:rPr lang="en-US" sz="2000" smtClean="0"/>
              <a:t>The Anglo-French rivalry often erupted into military conflicts.</a:t>
            </a:r>
          </a:p>
          <a:p>
            <a:endParaRPr lang="en-US" smtClean="0"/>
          </a:p>
        </p:txBody>
      </p:sp>
      <p:sp>
        <p:nvSpPr>
          <p:cNvPr id="5124"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smtClean="0"/>
              <a:t>Siege of Louisbourg</a:t>
            </a:r>
            <a:r>
              <a:rPr lang="en-US" smtClean="0"/>
              <a:t/>
            </a:r>
            <a:br>
              <a:rPr lang="en-US" smtClean="0"/>
            </a:br>
            <a:r>
              <a:rPr lang="en-US" sz="2800" smtClean="0"/>
              <a:t>June 8 – July  26, 1758</a:t>
            </a:r>
            <a:endParaRPr lang="en-US" smtClean="0"/>
          </a:p>
        </p:txBody>
      </p:sp>
      <p:sp>
        <p:nvSpPr>
          <p:cNvPr id="39939" name="Content Placeholder 2"/>
          <p:cNvSpPr>
            <a:spLocks noGrp="1"/>
          </p:cNvSpPr>
          <p:nvPr>
            <p:ph sz="half" idx="1"/>
          </p:nvPr>
        </p:nvSpPr>
        <p:spPr/>
        <p:txBody>
          <a:bodyPr/>
          <a:lstStyle/>
          <a:p>
            <a:pPr marL="236538" indent="-236538">
              <a:spcAft>
                <a:spcPts val="600"/>
              </a:spcAft>
              <a:defRPr/>
            </a:pPr>
            <a:r>
              <a:rPr lang="en-US" sz="2000" dirty="0" smtClean="0"/>
              <a:t>Beginning in early June, General Jeffrey Amherst led an attack against the French fortress at </a:t>
            </a:r>
            <a:r>
              <a:rPr lang="en-US" sz="2000" dirty="0" err="1" smtClean="0"/>
              <a:t>Louisbourg</a:t>
            </a:r>
            <a:r>
              <a:rPr lang="en-US" sz="2000" dirty="0" smtClean="0"/>
              <a:t>.</a:t>
            </a:r>
          </a:p>
          <a:p>
            <a:pPr marL="236538" indent="-236538">
              <a:spcAft>
                <a:spcPts val="600"/>
              </a:spcAft>
              <a:defRPr/>
            </a:pPr>
            <a:r>
              <a:rPr lang="en-US" sz="2000" dirty="0" smtClean="0"/>
              <a:t>Amherst was supported by a British naval fleet led by  Admiral Edward Boscawen. </a:t>
            </a:r>
          </a:p>
          <a:p>
            <a:pPr marL="236538" indent="-236538">
              <a:spcAft>
                <a:spcPts val="600"/>
              </a:spcAft>
              <a:defRPr/>
            </a:pPr>
            <a:r>
              <a:rPr lang="en-US" sz="2000" dirty="0" smtClean="0"/>
              <a:t>An initial landing force led by Brigadier General James Wolfe was able to secure an inlet beach west of the fortress.</a:t>
            </a:r>
          </a:p>
          <a:p>
            <a:pPr>
              <a:defRPr/>
            </a:pPr>
            <a:endParaRPr lang="en-US" sz="2000" dirty="0" smtClean="0"/>
          </a:p>
        </p:txBody>
      </p:sp>
      <p:sp>
        <p:nvSpPr>
          <p:cNvPr id="41988" name="Footer Placeholder 4"/>
          <p:cNvSpPr>
            <a:spLocks noGrp="1"/>
          </p:cNvSpPr>
          <p:nvPr>
            <p:ph type="ftr" sz="quarter" idx="11"/>
          </p:nvPr>
        </p:nvSpPr>
        <p:spPr>
          <a:noFill/>
        </p:spPr>
        <p:txBody>
          <a:bodyPr/>
          <a:lstStyle/>
          <a:p>
            <a:r>
              <a:rPr lang="en-US" smtClean="0">
                <a:latin typeface="Arial" pitchFamily="34" charset="0"/>
              </a:rPr>
              <a:t>CICERO © 2011</a:t>
            </a:r>
          </a:p>
        </p:txBody>
      </p:sp>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3</a:t>
            </a:r>
          </a:p>
        </p:txBody>
      </p:sp>
      <p:pic>
        <p:nvPicPr>
          <p:cNvPr id="41993" name="Content Placeholder 6" descr="_lawrence_map.png"/>
          <p:cNvPicPr>
            <a:picLocks noChangeAspect="1"/>
          </p:cNvPicPr>
          <p:nvPr/>
        </p:nvPicPr>
        <p:blipFill>
          <a:blip r:embed="rId3" cstate="screen"/>
          <a:srcRect/>
          <a:stretch>
            <a:fillRect/>
          </a:stretch>
        </p:blipFill>
        <p:spPr bwMode="auto">
          <a:xfrm>
            <a:off x="4729163" y="1676400"/>
            <a:ext cx="3898900" cy="3733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smtClean="0"/>
              <a:t>Siege of Louisbourg</a:t>
            </a:r>
            <a:r>
              <a:rPr lang="en-US" smtClean="0"/>
              <a:t/>
            </a:r>
            <a:br>
              <a:rPr lang="en-US" smtClean="0"/>
            </a:br>
            <a:r>
              <a:rPr lang="en-US" sz="2800" smtClean="0"/>
              <a:t>July 26, 1758</a:t>
            </a:r>
            <a:endParaRPr lang="en-US" smtClean="0"/>
          </a:p>
        </p:txBody>
      </p:sp>
      <p:sp>
        <p:nvSpPr>
          <p:cNvPr id="43011" name="Content Placeholder 2"/>
          <p:cNvSpPr>
            <a:spLocks noGrp="1"/>
          </p:cNvSpPr>
          <p:nvPr>
            <p:ph sz="half" idx="1"/>
          </p:nvPr>
        </p:nvSpPr>
        <p:spPr/>
        <p:txBody>
          <a:bodyPr/>
          <a:lstStyle/>
          <a:p>
            <a:pPr marL="236538" indent="-236538">
              <a:spcAft>
                <a:spcPts val="300"/>
              </a:spcAft>
            </a:pPr>
            <a:r>
              <a:rPr lang="en-US" sz="2000" smtClean="0"/>
              <a:t>A few days later, Wolfe secured Lighthouse Point located on the opposite side of the harbor. </a:t>
            </a:r>
          </a:p>
          <a:p>
            <a:pPr marL="236538" indent="-236538">
              <a:spcAft>
                <a:spcPts val="300"/>
              </a:spcAft>
            </a:pPr>
            <a:r>
              <a:rPr lang="en-US" sz="2000" smtClean="0"/>
              <a:t>With the French surrounded, the British began a barrage of canon and mortar fire that lasted more than a month.</a:t>
            </a:r>
          </a:p>
          <a:p>
            <a:pPr marL="236538" indent="-236538">
              <a:spcAft>
                <a:spcPts val="600"/>
              </a:spcAft>
            </a:pPr>
            <a:endParaRPr lang="en-US" sz="2000" smtClean="0"/>
          </a:p>
          <a:p>
            <a:pPr marL="236538" indent="-236538">
              <a:spcAft>
                <a:spcPts val="600"/>
              </a:spcAft>
            </a:pPr>
            <a:endParaRPr lang="en-US" sz="2000" smtClean="0"/>
          </a:p>
        </p:txBody>
      </p:sp>
      <p:sp>
        <p:nvSpPr>
          <p:cNvPr id="40964" name="Content Placeholder 3"/>
          <p:cNvSpPr>
            <a:spLocks noGrp="1"/>
          </p:cNvSpPr>
          <p:nvPr>
            <p:ph sz="half" idx="2"/>
          </p:nvPr>
        </p:nvSpPr>
        <p:spPr>
          <a:xfrm>
            <a:off x="457200" y="4267200"/>
            <a:ext cx="8229600" cy="1935163"/>
          </a:xfrm>
        </p:spPr>
        <p:txBody>
          <a:bodyPr/>
          <a:lstStyle/>
          <a:p>
            <a:pPr marL="236538" indent="-236538">
              <a:spcAft>
                <a:spcPts val="300"/>
              </a:spcAft>
              <a:defRPr/>
            </a:pPr>
            <a:r>
              <a:rPr lang="en-US" sz="2000" dirty="0" smtClean="0"/>
              <a:t>On July 25, the last two French ships defending the harbor were captured; French Commander </a:t>
            </a:r>
            <a:r>
              <a:rPr lang="en-US" sz="2000" dirty="0" err="1" smtClean="0"/>
              <a:t>Drucour</a:t>
            </a:r>
            <a:r>
              <a:rPr lang="en-US" sz="2000" dirty="0" smtClean="0"/>
              <a:t> had little choice but to surrender, which he did on July 26. </a:t>
            </a:r>
          </a:p>
          <a:p>
            <a:pPr marL="236538" indent="-236538">
              <a:spcAft>
                <a:spcPts val="300"/>
              </a:spcAft>
              <a:defRPr/>
            </a:pPr>
            <a:r>
              <a:rPr lang="en-US" sz="2000" dirty="0" smtClean="0"/>
              <a:t>The loss of </a:t>
            </a:r>
            <a:r>
              <a:rPr lang="en-US" sz="2000" dirty="0" err="1" smtClean="0"/>
              <a:t>Louisbourg</a:t>
            </a:r>
            <a:r>
              <a:rPr lang="en-US" sz="2000" dirty="0" smtClean="0"/>
              <a:t> had opened the Saint Lawrence River to the British Navy.</a:t>
            </a:r>
          </a:p>
          <a:p>
            <a:pPr>
              <a:defRPr/>
            </a:pPr>
            <a:endParaRPr lang="en-US" sz="2000" dirty="0" smtClean="0"/>
          </a:p>
        </p:txBody>
      </p:sp>
      <p:sp>
        <p:nvSpPr>
          <p:cNvPr id="43013" name="Footer Placeholder 4"/>
          <p:cNvSpPr>
            <a:spLocks noGrp="1"/>
          </p:cNvSpPr>
          <p:nvPr>
            <p:ph type="ftr" sz="quarter" idx="11"/>
          </p:nvPr>
        </p:nvSpPr>
        <p:spPr>
          <a:noFill/>
        </p:spPr>
        <p:txBody>
          <a:bodyPr/>
          <a:lstStyle/>
          <a:p>
            <a:r>
              <a:rPr lang="en-US" smtClean="0">
                <a:latin typeface="Arial" pitchFamily="34" charset="0"/>
              </a:rPr>
              <a:t>CICERO © 2011</a:t>
            </a:r>
          </a:p>
        </p:txBody>
      </p:sp>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3</a:t>
            </a:r>
          </a:p>
        </p:txBody>
      </p:sp>
      <p:pic>
        <p:nvPicPr>
          <p:cNvPr id="43018" name="Picture 2" descr="http://upload.wikimedia.org/wikipedia/commons/a/a7/C005907k.jpg"/>
          <p:cNvPicPr>
            <a:picLocks noChangeAspect="1" noChangeArrowheads="1"/>
          </p:cNvPicPr>
          <p:nvPr/>
        </p:nvPicPr>
        <p:blipFill>
          <a:blip r:embed="rId3" cstate="screen"/>
          <a:srcRect/>
          <a:stretch>
            <a:fillRect/>
          </a:stretch>
        </p:blipFill>
        <p:spPr bwMode="auto">
          <a:xfrm>
            <a:off x="4648200" y="1752600"/>
            <a:ext cx="4114800" cy="2398713"/>
          </a:xfrm>
          <a:prstGeom prst="rect">
            <a:avLst/>
          </a:prstGeom>
          <a:noFill/>
          <a:ln w="9525">
            <a:noFill/>
            <a:miter lim="800000"/>
            <a:headEnd/>
            <a:tailEnd/>
          </a:ln>
        </p:spPr>
      </p:pic>
      <p:cxnSp>
        <p:nvCxnSpPr>
          <p:cNvPr id="11" name="Straight Arrow Connector 10"/>
          <p:cNvCxnSpPr/>
          <p:nvPr/>
        </p:nvCxnSpPr>
        <p:spPr>
          <a:xfrm>
            <a:off x="4495800" y="2514600"/>
            <a:ext cx="990600" cy="6096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0"/>
          <p:cNvSpPr>
            <a:spLocks noGrp="1"/>
          </p:cNvSpPr>
          <p:nvPr>
            <p:ph type="title"/>
          </p:nvPr>
        </p:nvSpPr>
        <p:spPr/>
        <p:txBody>
          <a:bodyPr/>
          <a:lstStyle/>
          <a:p>
            <a:r>
              <a:rPr lang="en-US" b="1" smtClean="0"/>
              <a:t>Quebec City</a:t>
            </a:r>
            <a:endParaRPr lang="en-US" sz="2800" smtClean="0"/>
          </a:p>
        </p:txBody>
      </p:sp>
      <p:sp>
        <p:nvSpPr>
          <p:cNvPr id="46083" name="Content Placeholder 6"/>
          <p:cNvSpPr>
            <a:spLocks noGrp="1"/>
          </p:cNvSpPr>
          <p:nvPr>
            <p:ph sz="half" idx="1"/>
          </p:nvPr>
        </p:nvSpPr>
        <p:spPr>
          <a:xfrm>
            <a:off x="457200" y="1600200"/>
            <a:ext cx="4114800" cy="4525963"/>
          </a:xfrm>
        </p:spPr>
        <p:txBody>
          <a:bodyPr/>
          <a:lstStyle/>
          <a:p>
            <a:pPr>
              <a:spcAft>
                <a:spcPts val="600"/>
              </a:spcAft>
              <a:defRPr/>
            </a:pPr>
            <a:r>
              <a:rPr lang="en-US" sz="2000" dirty="0" smtClean="0"/>
              <a:t>Whoever controlled Quebec could monitor, prevent or permit any traffic that came up or down the river.   </a:t>
            </a:r>
          </a:p>
          <a:p>
            <a:pPr>
              <a:spcAft>
                <a:spcPts val="600"/>
              </a:spcAft>
              <a:defRPr/>
            </a:pPr>
            <a:r>
              <a:rPr lang="en-US" sz="2000" dirty="0" smtClean="0"/>
              <a:t>With Quebec in British hands:</a:t>
            </a:r>
          </a:p>
          <a:p>
            <a:pPr marL="514350" lvl="1" indent="-171450">
              <a:spcAft>
                <a:spcPts val="600"/>
              </a:spcAft>
              <a:defRPr/>
            </a:pPr>
            <a:r>
              <a:rPr lang="en-US" sz="1600" dirty="0" smtClean="0"/>
              <a:t>the French fur trade in the west would be under their control;</a:t>
            </a:r>
          </a:p>
          <a:p>
            <a:pPr marL="514350" lvl="1" indent="-171450">
              <a:spcAft>
                <a:spcPts val="600"/>
              </a:spcAft>
              <a:defRPr/>
            </a:pPr>
            <a:r>
              <a:rPr lang="en-US" sz="1600" dirty="0" smtClean="0"/>
              <a:t>the capital of Montreal would be cut off from contact with France. </a:t>
            </a:r>
          </a:p>
          <a:p>
            <a:pPr marL="346075" lvl="1" indent="-346075">
              <a:spcAft>
                <a:spcPts val="600"/>
              </a:spcAft>
              <a:buFont typeface="Arial" pitchFamily="34" charset="0"/>
              <a:buChar char="•"/>
              <a:defRPr/>
            </a:pPr>
            <a:r>
              <a:rPr lang="en-US" sz="2000" dirty="0" smtClean="0"/>
              <a:t>The city, however, was well-fortified by its natural geography and its man-made defenses. </a:t>
            </a:r>
          </a:p>
          <a:p>
            <a:pPr marL="346075" lvl="1" indent="-346075">
              <a:spcAft>
                <a:spcPts val="600"/>
              </a:spcAft>
              <a:buFont typeface="Arial" pitchFamily="34" charset="0"/>
              <a:buChar char="•"/>
              <a:defRPr/>
            </a:pPr>
            <a:endParaRPr lang="en-US" sz="2000" dirty="0" smtClean="0"/>
          </a:p>
        </p:txBody>
      </p:sp>
      <p:sp>
        <p:nvSpPr>
          <p:cNvPr id="44036" name="Footer Placeholder 11"/>
          <p:cNvSpPr>
            <a:spLocks noGrp="1"/>
          </p:cNvSpPr>
          <p:nvPr>
            <p:ph type="ftr" sz="quarter" idx="11"/>
          </p:nvPr>
        </p:nvSpPr>
        <p:spPr>
          <a:noFill/>
        </p:spPr>
        <p:txBody>
          <a:bodyPr/>
          <a:lstStyle/>
          <a:p>
            <a:r>
              <a:rPr lang="en-US" smtClean="0">
                <a:latin typeface="Arial" pitchFamily="34" charset="0"/>
              </a:rPr>
              <a:t>CICERO © 2011</a:t>
            </a:r>
          </a:p>
        </p:txBody>
      </p:sp>
      <p:sp>
        <p:nvSpPr>
          <p:cNvPr id="44037" name="Text Box 7"/>
          <p:cNvSpPr txBox="1">
            <a:spLocks noChangeArrowheads="1"/>
          </p:cNvSpPr>
          <p:nvPr/>
        </p:nvSpPr>
        <p:spPr bwMode="auto">
          <a:xfrm>
            <a:off x="3733800" y="1600200"/>
            <a:ext cx="5105400" cy="646113"/>
          </a:xfrm>
          <a:prstGeom prst="rect">
            <a:avLst/>
          </a:prstGeom>
          <a:noFill/>
          <a:ln w="9525">
            <a:noFill/>
            <a:miter lim="800000"/>
            <a:headEnd/>
            <a:tailEnd/>
          </a:ln>
        </p:spPr>
        <p:txBody>
          <a:bodyPr>
            <a:spAutoFit/>
          </a:bodyPr>
          <a:lstStyle/>
          <a:p>
            <a:r>
              <a:rPr lang="en-US"/>
              <a:t> </a:t>
            </a:r>
          </a:p>
          <a:p>
            <a:endParaRPr lang="en-US"/>
          </a:p>
        </p:txBody>
      </p:sp>
      <p:sp>
        <p:nvSpPr>
          <p:cNvPr id="9" name="Action Button: Forward or Next 8">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3</a:t>
            </a:r>
          </a:p>
        </p:txBody>
      </p:sp>
      <p:pic>
        <p:nvPicPr>
          <p:cNvPr id="44042" name="Picture 9" descr="http://upload.wikimedia.org/wikipedia/commons/e/ee/General-james-wolfe.jpg"/>
          <p:cNvPicPr>
            <a:picLocks noChangeAspect="1" noChangeArrowheads="1"/>
          </p:cNvPicPr>
          <p:nvPr/>
        </p:nvPicPr>
        <p:blipFill>
          <a:blip r:embed="rId3" cstate="screen"/>
          <a:srcRect/>
          <a:stretch>
            <a:fillRect/>
          </a:stretch>
        </p:blipFill>
        <p:spPr bwMode="auto">
          <a:xfrm>
            <a:off x="4953000" y="1676400"/>
            <a:ext cx="3200400" cy="3808413"/>
          </a:xfrm>
          <a:prstGeom prst="rect">
            <a:avLst/>
          </a:prstGeom>
          <a:noFill/>
          <a:ln w="9525">
            <a:noFill/>
            <a:miter lim="800000"/>
            <a:headEnd/>
            <a:tailEnd/>
          </a:ln>
        </p:spPr>
      </p:pic>
      <p:sp>
        <p:nvSpPr>
          <p:cNvPr id="13" name="Content Placeholder 9"/>
          <p:cNvSpPr txBox="1">
            <a:spLocks/>
          </p:cNvSpPr>
          <p:nvPr/>
        </p:nvSpPr>
        <p:spPr bwMode="auto">
          <a:xfrm>
            <a:off x="4953000" y="5486400"/>
            <a:ext cx="3200400" cy="563563"/>
          </a:xfrm>
          <a:prstGeom prst="rect">
            <a:avLst/>
          </a:prstGeom>
          <a:noFill/>
          <a:ln w="9525">
            <a:noFill/>
            <a:miter lim="800000"/>
            <a:headEnd/>
            <a:tailEnd/>
          </a:ln>
        </p:spPr>
        <p:txBody>
          <a:bodyPr/>
          <a:lstStyle/>
          <a:p>
            <a:pPr algn="ctr" eaLnBrk="0" hangingPunct="0">
              <a:spcBef>
                <a:spcPct val="20000"/>
              </a:spcBef>
              <a:defRPr/>
            </a:pPr>
            <a:r>
              <a:rPr lang="en-US" sz="1400" kern="0" dirty="0">
                <a:latin typeface="+mn-lt"/>
              </a:rPr>
              <a:t>The  British chose General James Wolfe, hero of </a:t>
            </a:r>
            <a:r>
              <a:rPr lang="en-US" sz="1400" kern="0" dirty="0" err="1">
                <a:latin typeface="+mn-lt"/>
              </a:rPr>
              <a:t>Louisbourg</a:t>
            </a:r>
            <a:r>
              <a:rPr lang="en-US" sz="1400" kern="0" dirty="0">
                <a:latin typeface="+mn-lt"/>
              </a:rPr>
              <a:t>, to lead the  attack against Quebec.</a:t>
            </a: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r>
              <a:rPr lang="en-US" b="1" smtClean="0"/>
              <a:t>An Impenetrable City </a:t>
            </a:r>
          </a:p>
        </p:txBody>
      </p:sp>
      <p:sp>
        <p:nvSpPr>
          <p:cNvPr id="45059" name="Content Placeholder 5"/>
          <p:cNvSpPr>
            <a:spLocks noGrp="1"/>
          </p:cNvSpPr>
          <p:nvPr>
            <p:ph sz="half" idx="1"/>
          </p:nvPr>
        </p:nvSpPr>
        <p:spPr>
          <a:xfrm>
            <a:off x="457200" y="1600200"/>
            <a:ext cx="8229600" cy="4525963"/>
          </a:xfrm>
        </p:spPr>
        <p:txBody>
          <a:bodyPr/>
          <a:lstStyle/>
          <a:p>
            <a:pPr>
              <a:spcAft>
                <a:spcPts val="600"/>
              </a:spcAft>
            </a:pPr>
            <a:r>
              <a:rPr lang="en-US" sz="2000" smtClean="0"/>
              <a:t>Quebec CIty is located on high ground that rises quickly going in from the banks of the river.   </a:t>
            </a:r>
          </a:p>
          <a:p>
            <a:pPr>
              <a:spcAft>
                <a:spcPts val="600"/>
              </a:spcAft>
            </a:pPr>
            <a:r>
              <a:rPr lang="en-US" sz="2000" smtClean="0"/>
              <a:t>At the top of the hill was The Citadel, a fortress of stone walls with its own internal water supply and ample artillery. </a:t>
            </a:r>
          </a:p>
          <a:p>
            <a:pPr>
              <a:spcAft>
                <a:spcPts val="600"/>
              </a:spcAft>
            </a:pPr>
            <a:r>
              <a:rPr lang="en-US" sz="2000" smtClean="0"/>
              <a:t>The only reasonably level land adjoining The Citadel was the Plains of Abraham.</a:t>
            </a:r>
          </a:p>
          <a:p>
            <a:endParaRPr lang="en-US" smtClean="0"/>
          </a:p>
        </p:txBody>
      </p:sp>
      <p:sp>
        <p:nvSpPr>
          <p:cNvPr id="45060" name="Content Placeholder 7"/>
          <p:cNvSpPr>
            <a:spLocks noGrp="1"/>
          </p:cNvSpPr>
          <p:nvPr>
            <p:ph sz="half" idx="2"/>
          </p:nvPr>
        </p:nvSpPr>
        <p:spPr>
          <a:xfrm>
            <a:off x="457200" y="3886200"/>
            <a:ext cx="4343400" cy="2239963"/>
          </a:xfrm>
        </p:spPr>
        <p:txBody>
          <a:bodyPr/>
          <a:lstStyle/>
          <a:p>
            <a:pPr>
              <a:spcAft>
                <a:spcPts val="600"/>
              </a:spcAft>
            </a:pPr>
            <a:r>
              <a:rPr lang="en-US" sz="2000" smtClean="0"/>
              <a:t>However, to reach that area from the river, it was necessary to scale high cliffs. </a:t>
            </a:r>
          </a:p>
          <a:p>
            <a:pPr>
              <a:spcAft>
                <a:spcPts val="600"/>
              </a:spcAft>
            </a:pPr>
            <a:r>
              <a:rPr lang="en-US" sz="2000" smtClean="0"/>
              <a:t>The climb could be done out of the reach of the French cannons.   </a:t>
            </a:r>
          </a:p>
          <a:p>
            <a:pPr>
              <a:spcAft>
                <a:spcPts val="600"/>
              </a:spcAft>
            </a:pPr>
            <a:endParaRPr lang="en-US" sz="2000" smtClean="0"/>
          </a:p>
          <a:p>
            <a:endParaRPr lang="en-US" sz="2000" smtClean="0"/>
          </a:p>
        </p:txBody>
      </p:sp>
      <p:sp>
        <p:nvSpPr>
          <p:cNvPr id="45061" name="Footer Placeholder 2"/>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3</a:t>
            </a:r>
          </a:p>
        </p:txBody>
      </p:sp>
      <p:pic>
        <p:nvPicPr>
          <p:cNvPr id="45066" name="Picture 7" descr="http://upload.wikimedia.org/wikipedia/commons/2/2d/PlainsOfAbraham2007.jpg"/>
          <p:cNvPicPr>
            <a:picLocks noChangeAspect="1" noChangeArrowheads="1"/>
          </p:cNvPicPr>
          <p:nvPr/>
        </p:nvPicPr>
        <p:blipFill>
          <a:blip r:embed="rId2" cstate="screen"/>
          <a:srcRect/>
          <a:stretch>
            <a:fillRect/>
          </a:stretch>
        </p:blipFill>
        <p:spPr bwMode="auto">
          <a:xfrm>
            <a:off x="4724400" y="3581400"/>
            <a:ext cx="3849688" cy="2362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b="1" smtClean="0"/>
              <a:t>It’s Now or Never</a:t>
            </a:r>
          </a:p>
        </p:txBody>
      </p:sp>
      <p:sp>
        <p:nvSpPr>
          <p:cNvPr id="46083" name="Content Placeholder 2"/>
          <p:cNvSpPr>
            <a:spLocks noGrp="1"/>
          </p:cNvSpPr>
          <p:nvPr>
            <p:ph sz="half" idx="1"/>
          </p:nvPr>
        </p:nvSpPr>
        <p:spPr>
          <a:xfrm>
            <a:off x="457200" y="1600200"/>
            <a:ext cx="8153400" cy="4525963"/>
          </a:xfrm>
        </p:spPr>
        <p:txBody>
          <a:bodyPr/>
          <a:lstStyle/>
          <a:p>
            <a:pPr>
              <a:spcAft>
                <a:spcPts val="600"/>
              </a:spcAft>
            </a:pPr>
            <a:r>
              <a:rPr lang="en-US" sz="2000" smtClean="0"/>
              <a:t>Wolfe could not afford to wait too long to attempt a siege of the city and try to get General Montcalm to surrender.</a:t>
            </a:r>
          </a:p>
          <a:p>
            <a:pPr>
              <a:spcAft>
                <a:spcPts val="600"/>
              </a:spcAft>
            </a:pPr>
            <a:r>
              <a:rPr lang="en-US" sz="2000" smtClean="0"/>
              <a:t>If the fall came without a surrender, the British would have had to end their siege because ice soon would have choked the St. Lawrence River and ended their ability to get supplies. </a:t>
            </a:r>
          </a:p>
          <a:p>
            <a:endParaRPr lang="en-US" sz="2000" smtClean="0"/>
          </a:p>
        </p:txBody>
      </p:sp>
      <p:sp>
        <p:nvSpPr>
          <p:cNvPr id="46084" name="Content Placeholder 9"/>
          <p:cNvSpPr>
            <a:spLocks noGrp="1"/>
          </p:cNvSpPr>
          <p:nvPr>
            <p:ph sz="half" idx="2"/>
          </p:nvPr>
        </p:nvSpPr>
        <p:spPr>
          <a:xfrm>
            <a:off x="457200" y="3429000"/>
            <a:ext cx="4038600" cy="2544763"/>
          </a:xfrm>
        </p:spPr>
        <p:txBody>
          <a:bodyPr/>
          <a:lstStyle/>
          <a:p>
            <a:pPr>
              <a:spcAft>
                <a:spcPts val="600"/>
              </a:spcAft>
            </a:pPr>
            <a:r>
              <a:rPr lang="en-US" sz="2000" smtClean="0"/>
              <a:t>So, on the night of September 12, 1759, British troops scaled the cliffs rising from the River.</a:t>
            </a:r>
          </a:p>
          <a:p>
            <a:pPr>
              <a:spcAft>
                <a:spcPts val="600"/>
              </a:spcAft>
            </a:pPr>
            <a:r>
              <a:rPr lang="en-US" sz="2000" smtClean="0"/>
              <a:t>By daybreak, they were gathered on the Plains of Abraham.</a:t>
            </a:r>
          </a:p>
          <a:p>
            <a:endParaRPr lang="en-US" sz="2000" smtClean="0"/>
          </a:p>
        </p:txBody>
      </p:sp>
      <p:sp>
        <p:nvSpPr>
          <p:cNvPr id="46085"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8" name="Action Button: Forward or Next 7">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3</a:t>
            </a:r>
          </a:p>
        </p:txBody>
      </p:sp>
      <p:pic>
        <p:nvPicPr>
          <p:cNvPr id="46090" name="Picture 7" descr="http://upload.wikimedia.org/wikipedia/commons/2/2d/PlainsOfAbraham2007.jpg"/>
          <p:cNvPicPr>
            <a:picLocks noChangeAspect="1" noChangeArrowheads="1"/>
          </p:cNvPicPr>
          <p:nvPr/>
        </p:nvPicPr>
        <p:blipFill>
          <a:blip r:embed="rId2" cstate="screen"/>
          <a:srcRect/>
          <a:stretch>
            <a:fillRect/>
          </a:stretch>
        </p:blipFill>
        <p:spPr bwMode="auto">
          <a:xfrm>
            <a:off x="4724400" y="3581400"/>
            <a:ext cx="3849688" cy="2362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b="1" smtClean="0"/>
              <a:t>The Battle of Quebec</a:t>
            </a:r>
            <a:br>
              <a:rPr lang="en-US" b="1" smtClean="0"/>
            </a:br>
            <a:r>
              <a:rPr lang="en-US" sz="2800" smtClean="0"/>
              <a:t>September 13, 1759</a:t>
            </a:r>
            <a:endParaRPr lang="en-US" b="1" smtClean="0"/>
          </a:p>
        </p:txBody>
      </p:sp>
      <p:sp>
        <p:nvSpPr>
          <p:cNvPr id="47107" name="Content Placeholder 2"/>
          <p:cNvSpPr>
            <a:spLocks noGrp="1"/>
          </p:cNvSpPr>
          <p:nvPr>
            <p:ph sz="half" idx="1"/>
          </p:nvPr>
        </p:nvSpPr>
        <p:spPr/>
        <p:txBody>
          <a:bodyPr/>
          <a:lstStyle/>
          <a:p>
            <a:pPr>
              <a:spcAft>
                <a:spcPts val="600"/>
              </a:spcAft>
            </a:pPr>
            <a:r>
              <a:rPr lang="en-US" sz="2000" smtClean="0"/>
              <a:t>General Wolfe challenged General Montcalm to bring his army out of Quebec City and engage the British in open battle.</a:t>
            </a:r>
          </a:p>
          <a:p>
            <a:pPr>
              <a:spcAft>
                <a:spcPts val="600"/>
              </a:spcAft>
            </a:pPr>
            <a:r>
              <a:rPr lang="en-US" sz="2000" smtClean="0"/>
              <a:t>Remarkably, Montcalm accepted the challenge*.</a:t>
            </a:r>
          </a:p>
          <a:p>
            <a:pPr>
              <a:spcAft>
                <a:spcPts val="600"/>
              </a:spcAft>
            </a:pPr>
            <a:r>
              <a:rPr lang="en-US" sz="2000" smtClean="0"/>
              <a:t>The British defeated the French.  </a:t>
            </a:r>
          </a:p>
          <a:p>
            <a:r>
              <a:rPr lang="en-US" sz="2000" smtClean="0"/>
              <a:t>Both Wolfe and Montcalm were killed in this battle</a:t>
            </a:r>
          </a:p>
          <a:p>
            <a:endParaRPr lang="en-US" sz="2000" smtClean="0"/>
          </a:p>
        </p:txBody>
      </p:sp>
      <p:sp>
        <p:nvSpPr>
          <p:cNvPr id="47108" name="Content Placeholder 9"/>
          <p:cNvSpPr>
            <a:spLocks noGrp="1"/>
          </p:cNvSpPr>
          <p:nvPr>
            <p:ph sz="half" idx="2"/>
          </p:nvPr>
        </p:nvSpPr>
        <p:spPr>
          <a:xfrm>
            <a:off x="4648200" y="5410200"/>
            <a:ext cx="3962400" cy="411163"/>
          </a:xfrm>
        </p:spPr>
        <p:txBody>
          <a:bodyPr/>
          <a:lstStyle/>
          <a:p>
            <a:pPr marL="0" indent="0" algn="ctr">
              <a:buFontTx/>
              <a:buNone/>
            </a:pPr>
            <a:r>
              <a:rPr lang="en-US" sz="1400" i="1" smtClean="0"/>
              <a:t> Montcalm leading his troops at the Plains of Abraham </a:t>
            </a:r>
            <a:r>
              <a:rPr lang="en-US" sz="1400" smtClean="0"/>
              <a:t>by Charles William Jeffreys</a:t>
            </a:r>
          </a:p>
        </p:txBody>
      </p:sp>
      <p:sp>
        <p:nvSpPr>
          <p:cNvPr id="47109"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8" name="Action Button: Forward or Next 7">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3</a:t>
            </a:r>
          </a:p>
        </p:txBody>
      </p:sp>
      <p:pic>
        <p:nvPicPr>
          <p:cNvPr id="47114" name="Picture 12" descr="http://upload.wikimedia.org/wikipedia/commons/8/83/Montcalm_leading_his_troops_at_the_Plains_of_Abraham.jpg"/>
          <p:cNvPicPr>
            <a:picLocks noChangeAspect="1" noChangeArrowheads="1"/>
          </p:cNvPicPr>
          <p:nvPr/>
        </p:nvPicPr>
        <p:blipFill>
          <a:blip r:embed="rId3" cstate="screen"/>
          <a:srcRect/>
          <a:stretch>
            <a:fillRect/>
          </a:stretch>
        </p:blipFill>
        <p:spPr bwMode="auto">
          <a:xfrm>
            <a:off x="4648200" y="1676400"/>
            <a:ext cx="3905250" cy="3733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smtClean="0"/>
              <a:t>A Double Loss</a:t>
            </a:r>
          </a:p>
        </p:txBody>
      </p:sp>
      <p:sp>
        <p:nvSpPr>
          <p:cNvPr id="48131" name="Content Placeholder 2"/>
          <p:cNvSpPr>
            <a:spLocks noGrp="1"/>
          </p:cNvSpPr>
          <p:nvPr>
            <p:ph sz="half" idx="1"/>
          </p:nvPr>
        </p:nvSpPr>
        <p:spPr>
          <a:xfrm>
            <a:off x="457200" y="1600200"/>
            <a:ext cx="8229600" cy="1066800"/>
          </a:xfrm>
        </p:spPr>
        <p:txBody>
          <a:bodyPr/>
          <a:lstStyle/>
          <a:p>
            <a:pPr>
              <a:spcAft>
                <a:spcPts val="600"/>
              </a:spcAft>
            </a:pPr>
            <a:r>
              <a:rPr lang="en-US" sz="2000" smtClean="0"/>
              <a:t>The British victory on the Plains of Abraham ended French dominance in North America, even though Montreal would not fall for another year.</a:t>
            </a:r>
          </a:p>
          <a:p>
            <a:endParaRPr lang="en-US" sz="2000" smtClean="0"/>
          </a:p>
        </p:txBody>
      </p:sp>
      <p:sp>
        <p:nvSpPr>
          <p:cNvPr id="48132" name="Content Placeholder 9"/>
          <p:cNvSpPr>
            <a:spLocks noGrp="1"/>
          </p:cNvSpPr>
          <p:nvPr>
            <p:ph sz="half" idx="2"/>
          </p:nvPr>
        </p:nvSpPr>
        <p:spPr>
          <a:xfrm>
            <a:off x="457200" y="2743200"/>
            <a:ext cx="4038600" cy="2468563"/>
          </a:xfrm>
        </p:spPr>
        <p:txBody>
          <a:bodyPr/>
          <a:lstStyle/>
          <a:p>
            <a:pPr>
              <a:spcAft>
                <a:spcPts val="600"/>
              </a:spcAft>
            </a:pPr>
            <a:r>
              <a:rPr lang="en-US" sz="2000" smtClean="0"/>
              <a:t>The war took a few more years to actually end because the European theater had to play out.</a:t>
            </a:r>
          </a:p>
          <a:p>
            <a:pPr>
              <a:spcAft>
                <a:spcPts val="600"/>
              </a:spcAft>
            </a:pPr>
            <a:r>
              <a:rPr lang="en-US" sz="2000" smtClean="0"/>
              <a:t>Nevertheless, the Battle of Quebec had decided the fate of the North American continent for centuries to follow.  </a:t>
            </a:r>
          </a:p>
          <a:p>
            <a:endParaRPr lang="en-US" sz="2000" smtClean="0"/>
          </a:p>
        </p:txBody>
      </p:sp>
      <p:sp>
        <p:nvSpPr>
          <p:cNvPr id="48133"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8" name="Action Button: Forward or Next 7">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617620" y="0"/>
            <a:ext cx="1526380" cy="523220"/>
          </a:xfrm>
          <a:prstGeom prst="rect">
            <a:avLst/>
          </a:prstGeom>
          <a:noFill/>
        </p:spPr>
        <p:txBody>
          <a:bodyPr wrap="none">
            <a:spAutoFit/>
          </a:bodyPr>
          <a:lstStyle/>
          <a:p>
            <a:pPr algn="ctr">
              <a:defRPr/>
            </a:pP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Phase 3</a:t>
            </a:r>
          </a:p>
        </p:txBody>
      </p:sp>
      <p:pic>
        <p:nvPicPr>
          <p:cNvPr id="48138" name="Picture 11" descr="http://upload.wikimedia.org/wikipedia/en/c/c7/Sketch_for_The_Death_of_Montcalm.jpg"/>
          <p:cNvPicPr>
            <a:picLocks noChangeAspect="1" noChangeArrowheads="1"/>
          </p:cNvPicPr>
          <p:nvPr/>
        </p:nvPicPr>
        <p:blipFill>
          <a:blip r:embed="rId3" cstate="screen"/>
          <a:srcRect/>
          <a:stretch>
            <a:fillRect/>
          </a:stretch>
        </p:blipFill>
        <p:spPr bwMode="auto">
          <a:xfrm>
            <a:off x="4343400" y="2743200"/>
            <a:ext cx="4038600" cy="258445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The Immediate Outcome</a:t>
            </a:r>
            <a:endParaRPr lang="en-US" dirty="0"/>
          </a:p>
        </p:txBody>
      </p:sp>
      <p:sp>
        <p:nvSpPr>
          <p:cNvPr id="49155" name="Text Placeholder 6"/>
          <p:cNvSpPr>
            <a:spLocks noGrp="1"/>
          </p:cNvSpPr>
          <p:nvPr>
            <p:ph type="body" idx="1"/>
          </p:nvPr>
        </p:nvSpPr>
        <p:spPr/>
        <p:txBody>
          <a:bodyPr/>
          <a:lstStyle/>
          <a:p>
            <a:endParaRPr lang="en-US" smtClean="0"/>
          </a:p>
        </p:txBody>
      </p:sp>
      <p:sp>
        <p:nvSpPr>
          <p:cNvPr id="49156"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Home 6">
            <a:hlinkClick r:id="rId2"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9"/>
          <p:cNvSpPr>
            <a:spLocks noGrp="1"/>
          </p:cNvSpPr>
          <p:nvPr>
            <p:ph type="title"/>
          </p:nvPr>
        </p:nvSpPr>
        <p:spPr/>
        <p:txBody>
          <a:bodyPr/>
          <a:lstStyle/>
          <a:p>
            <a:r>
              <a:rPr lang="en-US" b="1" smtClean="0"/>
              <a:t>The Treaty of Paris, 1763</a:t>
            </a:r>
          </a:p>
        </p:txBody>
      </p:sp>
      <p:sp>
        <p:nvSpPr>
          <p:cNvPr id="50179" name="Content Placeholder 7"/>
          <p:cNvSpPr>
            <a:spLocks noGrp="1"/>
          </p:cNvSpPr>
          <p:nvPr>
            <p:ph idx="1"/>
          </p:nvPr>
        </p:nvSpPr>
        <p:spPr/>
        <p:txBody>
          <a:bodyPr/>
          <a:lstStyle/>
          <a:p>
            <a:pPr>
              <a:spcAft>
                <a:spcPts val="1200"/>
              </a:spcAft>
            </a:pPr>
            <a:r>
              <a:rPr lang="en-US" sz="2000" smtClean="0"/>
              <a:t>The French agreed to give all of its North American holdings east of the Mississippi River to Britain; French territory west of the Mississippi, as well as Cuba, went to Spain.  </a:t>
            </a:r>
          </a:p>
          <a:p>
            <a:pPr>
              <a:spcAft>
                <a:spcPts val="1200"/>
              </a:spcAft>
            </a:pPr>
            <a:r>
              <a:rPr lang="en-US" sz="2000" smtClean="0"/>
              <a:t>Spain ceded Florida to Britain, while Britain returned Caribbean sugar islands, as well as trading ports in India, to France.  </a:t>
            </a:r>
          </a:p>
          <a:p>
            <a:pPr>
              <a:spcAft>
                <a:spcPts val="1200"/>
              </a:spcAft>
            </a:pPr>
            <a:r>
              <a:rPr lang="en-US" sz="2000" smtClean="0"/>
              <a:t>Britain also promised to allow free practice of the Catholic faith in Canada. </a:t>
            </a:r>
          </a:p>
          <a:p>
            <a:pPr>
              <a:spcAft>
                <a:spcPts val="1200"/>
              </a:spcAft>
            </a:pPr>
            <a:r>
              <a:rPr lang="en-US" sz="2000" smtClean="0"/>
              <a:t>The great European powers agreed to end hostilities and return to status quo antebellum, which means everything went back to the way it was before the war.</a:t>
            </a:r>
          </a:p>
          <a:p>
            <a:pPr>
              <a:spcAft>
                <a:spcPts val="600"/>
              </a:spcAft>
            </a:pPr>
            <a:endParaRPr lang="en-US" sz="2000" smtClean="0"/>
          </a:p>
          <a:p>
            <a:endParaRPr lang="en-US" sz="2000" smtClean="0"/>
          </a:p>
          <a:p>
            <a:endParaRPr lang="en-US" smtClean="0"/>
          </a:p>
        </p:txBody>
      </p:sp>
      <p:sp>
        <p:nvSpPr>
          <p:cNvPr id="50180" name="Footer Placeholder 10"/>
          <p:cNvSpPr>
            <a:spLocks noGrp="1"/>
          </p:cNvSpPr>
          <p:nvPr>
            <p:ph type="ftr" sz="quarter" idx="11"/>
          </p:nvPr>
        </p:nvSpPr>
        <p:spPr>
          <a:noFill/>
        </p:spPr>
        <p:txBody>
          <a:bodyPr/>
          <a:lstStyle/>
          <a:p>
            <a:r>
              <a:rPr lang="en-US" smtClean="0">
                <a:latin typeface="Arial" pitchFamily="34" charset="0"/>
              </a:rPr>
              <a:t>CICERO © 2011</a:t>
            </a:r>
          </a:p>
        </p:txBody>
      </p:sp>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Placeholder 8"/>
          <p:cNvSpPr>
            <a:spLocks noGrp="1"/>
          </p:cNvSpPr>
          <p:nvPr>
            <p:ph type="body" idx="1"/>
          </p:nvPr>
        </p:nvSpPr>
        <p:spPr>
          <a:xfrm>
            <a:off x="381000" y="381000"/>
            <a:ext cx="4040188" cy="639763"/>
          </a:xfrm>
        </p:spPr>
        <p:txBody>
          <a:bodyPr anchor="t"/>
          <a:lstStyle/>
          <a:p>
            <a:pPr algn="ctr"/>
            <a:r>
              <a:rPr lang="en-US" smtClean="0"/>
              <a:t>Before</a:t>
            </a:r>
          </a:p>
        </p:txBody>
      </p:sp>
      <p:sp>
        <p:nvSpPr>
          <p:cNvPr id="51203" name="Content Placeholder 7"/>
          <p:cNvSpPr>
            <a:spLocks noGrp="1"/>
          </p:cNvSpPr>
          <p:nvPr>
            <p:ph sz="half" idx="2"/>
          </p:nvPr>
        </p:nvSpPr>
        <p:spPr/>
        <p:txBody>
          <a:bodyPr/>
          <a:lstStyle/>
          <a:p>
            <a:pPr>
              <a:spcAft>
                <a:spcPts val="600"/>
              </a:spcAft>
            </a:pPr>
            <a:endParaRPr lang="en-US" sz="2000" smtClean="0"/>
          </a:p>
          <a:p>
            <a:endParaRPr lang="en-US" sz="2000" smtClean="0"/>
          </a:p>
          <a:p>
            <a:endParaRPr lang="en-US" smtClean="0"/>
          </a:p>
        </p:txBody>
      </p:sp>
      <p:sp>
        <p:nvSpPr>
          <p:cNvPr id="51204" name="Text Placeholder 9"/>
          <p:cNvSpPr>
            <a:spLocks noGrp="1"/>
          </p:cNvSpPr>
          <p:nvPr>
            <p:ph type="body" sz="quarter" idx="3"/>
          </p:nvPr>
        </p:nvSpPr>
        <p:spPr>
          <a:xfrm>
            <a:off x="4572000" y="381000"/>
            <a:ext cx="4041775" cy="639763"/>
          </a:xfrm>
        </p:spPr>
        <p:txBody>
          <a:bodyPr anchor="t"/>
          <a:lstStyle/>
          <a:p>
            <a:pPr algn="ctr"/>
            <a:r>
              <a:rPr lang="en-US" smtClean="0"/>
              <a:t>After</a:t>
            </a:r>
          </a:p>
        </p:txBody>
      </p:sp>
      <p:sp>
        <p:nvSpPr>
          <p:cNvPr id="51205" name="Footer Placeholder 10"/>
          <p:cNvSpPr>
            <a:spLocks noGrp="1"/>
          </p:cNvSpPr>
          <p:nvPr>
            <p:ph type="ftr" sz="quarter" idx="11"/>
          </p:nvPr>
        </p:nvSpPr>
        <p:spPr>
          <a:noFill/>
        </p:spPr>
        <p:txBody>
          <a:bodyPr/>
          <a:lstStyle/>
          <a:p>
            <a:r>
              <a:rPr lang="en-US" smtClean="0">
                <a:latin typeface="Arial" pitchFamily="34" charset="0"/>
              </a:rPr>
              <a:t>CICERO © 2011</a:t>
            </a:r>
          </a:p>
        </p:txBody>
      </p:sp>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09" name="Picture 8" descr="1763-2-10.jpg"/>
          <p:cNvPicPr>
            <a:picLocks noChangeAspect="1"/>
          </p:cNvPicPr>
          <p:nvPr/>
        </p:nvPicPr>
        <p:blipFill>
          <a:blip r:embed="rId3" cstate="screen"/>
          <a:srcRect/>
          <a:stretch>
            <a:fillRect/>
          </a:stretch>
        </p:blipFill>
        <p:spPr bwMode="auto">
          <a:xfrm>
            <a:off x="565150" y="838200"/>
            <a:ext cx="8051800" cy="51054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28600" y="1676400"/>
          <a:ext cx="8686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Title 1"/>
          <p:cNvSpPr>
            <a:spLocks noGrp="1"/>
          </p:cNvSpPr>
          <p:nvPr>
            <p:ph type="title"/>
          </p:nvPr>
        </p:nvSpPr>
        <p:spPr/>
        <p:txBody>
          <a:bodyPr/>
          <a:lstStyle/>
          <a:p>
            <a:r>
              <a:rPr lang="en-US" b="1" smtClean="0"/>
              <a:t>Competing Goals</a:t>
            </a:r>
          </a:p>
        </p:txBody>
      </p:sp>
      <p:sp>
        <p:nvSpPr>
          <p:cNvPr id="6148"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7" name="Explosion 1 6"/>
          <p:cNvSpPr/>
          <p:nvPr/>
        </p:nvSpPr>
        <p:spPr>
          <a:xfrm rot="21106714">
            <a:off x="3721457" y="2596971"/>
            <a:ext cx="1691860" cy="2438400"/>
          </a:xfrm>
          <a:prstGeom prst="irregularSeal1">
            <a:avLst/>
          </a:prstGeom>
          <a:solidFill>
            <a:srgbClr val="FF0000"/>
          </a:solidFill>
          <a:ln>
            <a:solidFill>
              <a:srgbClr val="FFC000"/>
            </a:solidFill>
          </a:ln>
          <a:effectLst>
            <a:outerShdw blurRad="50800" dist="38100" dir="5400000" algn="t"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20305049">
            <a:off x="3916901" y="3487584"/>
            <a:ext cx="1223412" cy="40011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lt"/>
              </a:rPr>
              <a:t>Conflict!</a:t>
            </a:r>
          </a:p>
        </p:txBody>
      </p:sp>
      <p:sp>
        <p:nvSpPr>
          <p:cNvPr id="10" name="Action Button: Forward or Next 9">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b="1" smtClean="0"/>
              <a:t>The Proclamation of 1763</a:t>
            </a:r>
          </a:p>
        </p:txBody>
      </p:sp>
      <p:sp>
        <p:nvSpPr>
          <p:cNvPr id="52227" name="Content Placeholder 7"/>
          <p:cNvSpPr>
            <a:spLocks noGrp="1"/>
          </p:cNvSpPr>
          <p:nvPr>
            <p:ph sz="half" idx="1"/>
          </p:nvPr>
        </p:nvSpPr>
        <p:spPr>
          <a:xfrm>
            <a:off x="457200" y="1600200"/>
            <a:ext cx="8001000" cy="1219200"/>
          </a:xfrm>
        </p:spPr>
        <p:txBody>
          <a:bodyPr/>
          <a:lstStyle/>
          <a:p>
            <a:r>
              <a:rPr lang="en-US" sz="2000" smtClean="0"/>
              <a:t>After natives who had allied with the French found out they would lose their territory, they began attacking the British and their American colonists. </a:t>
            </a:r>
          </a:p>
        </p:txBody>
      </p:sp>
      <p:sp>
        <p:nvSpPr>
          <p:cNvPr id="52228" name="Content Placeholder 8"/>
          <p:cNvSpPr>
            <a:spLocks noGrp="1"/>
          </p:cNvSpPr>
          <p:nvPr>
            <p:ph sz="half" idx="2"/>
          </p:nvPr>
        </p:nvSpPr>
        <p:spPr>
          <a:xfrm>
            <a:off x="457200" y="2743200"/>
            <a:ext cx="4267200" cy="3078163"/>
          </a:xfrm>
        </p:spPr>
        <p:txBody>
          <a:bodyPr/>
          <a:lstStyle/>
          <a:p>
            <a:pPr>
              <a:spcAft>
                <a:spcPts val="600"/>
              </a:spcAft>
            </a:pPr>
            <a:r>
              <a:rPr lang="en-US" sz="2000" smtClean="0"/>
              <a:t>Many tribes feared that the Iroquois would begin to move into the Ohio Valley and expand their territory. </a:t>
            </a:r>
          </a:p>
          <a:p>
            <a:pPr>
              <a:spcAft>
                <a:spcPts val="600"/>
              </a:spcAft>
            </a:pPr>
            <a:r>
              <a:rPr lang="en-US" sz="2000" smtClean="0"/>
              <a:t>The Indian uprising was known as Pontiac’s Rebellion and would lead the British, to announce the Proclamation of 1763.</a:t>
            </a:r>
          </a:p>
        </p:txBody>
      </p:sp>
      <p:sp>
        <p:nvSpPr>
          <p:cNvPr id="52229" name="Footer Placeholder 5"/>
          <p:cNvSpPr>
            <a:spLocks noGrp="1"/>
          </p:cNvSpPr>
          <p:nvPr>
            <p:ph type="ftr" sz="quarter" idx="11"/>
          </p:nvPr>
        </p:nvSpPr>
        <p:spPr>
          <a:noFill/>
        </p:spPr>
        <p:txBody>
          <a:bodyPr/>
          <a:lstStyle/>
          <a:p>
            <a:r>
              <a:rPr lang="en-US" smtClean="0">
                <a:latin typeface="Arial" pitchFamily="34" charset="0"/>
              </a:rPr>
              <a:t>CICERO © 2011</a:t>
            </a:r>
          </a:p>
        </p:txBody>
      </p:sp>
      <p:sp>
        <p:nvSpPr>
          <p:cNvPr id="52230" name="Text Box 9"/>
          <p:cNvSpPr txBox="1">
            <a:spLocks noChangeArrowheads="1"/>
          </p:cNvSpPr>
          <p:nvPr/>
        </p:nvSpPr>
        <p:spPr bwMode="auto">
          <a:xfrm>
            <a:off x="685800" y="4419600"/>
            <a:ext cx="2514600" cy="338138"/>
          </a:xfrm>
          <a:prstGeom prst="rect">
            <a:avLst/>
          </a:prstGeom>
          <a:noFill/>
          <a:ln w="9525">
            <a:noFill/>
            <a:miter lim="800000"/>
            <a:headEnd/>
            <a:tailEnd/>
          </a:ln>
        </p:spPr>
        <p:txBody>
          <a:bodyPr>
            <a:spAutoFit/>
          </a:bodyPr>
          <a:lstStyle/>
          <a:p>
            <a:pPr algn="ctr">
              <a:spcBef>
                <a:spcPct val="50000"/>
              </a:spcBef>
            </a:pPr>
            <a:r>
              <a:rPr lang="en-US" sz="1600"/>
              <a:t>.</a:t>
            </a:r>
          </a:p>
        </p:txBody>
      </p:sp>
      <p:pic>
        <p:nvPicPr>
          <p:cNvPr id="52231" name="Picture 8" descr="http://upload.wikimedia.org/wikipedia/commons/a/a9/Pontiac_chief.png"/>
          <p:cNvPicPr>
            <a:picLocks noChangeAspect="1" noChangeArrowheads="1"/>
          </p:cNvPicPr>
          <p:nvPr/>
        </p:nvPicPr>
        <p:blipFill>
          <a:blip r:embed="rId2" cstate="screen"/>
          <a:srcRect/>
          <a:stretch>
            <a:fillRect/>
          </a:stretch>
        </p:blipFill>
        <p:spPr bwMode="auto">
          <a:xfrm>
            <a:off x="5029200" y="2438400"/>
            <a:ext cx="2719388" cy="3352800"/>
          </a:xfrm>
          <a:prstGeom prst="rect">
            <a:avLst/>
          </a:prstGeom>
          <a:noFill/>
          <a:ln w="9525">
            <a:noFill/>
            <a:miter lim="800000"/>
            <a:headEnd/>
            <a:tailEnd/>
          </a:ln>
        </p:spPr>
      </p:pic>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b="1" smtClean="0"/>
              <a:t>The Proclamation of 1763</a:t>
            </a:r>
          </a:p>
        </p:txBody>
      </p:sp>
      <p:sp>
        <p:nvSpPr>
          <p:cNvPr id="53251" name="Content Placeholder 7"/>
          <p:cNvSpPr>
            <a:spLocks noGrp="1"/>
          </p:cNvSpPr>
          <p:nvPr>
            <p:ph sz="half" idx="1"/>
          </p:nvPr>
        </p:nvSpPr>
        <p:spPr/>
        <p:txBody>
          <a:bodyPr/>
          <a:lstStyle/>
          <a:p>
            <a:pPr>
              <a:spcAft>
                <a:spcPts val="600"/>
              </a:spcAft>
            </a:pPr>
            <a:r>
              <a:rPr lang="en-US" sz="2000" smtClean="0"/>
              <a:t>The Proclamation of 1763 forbid colonists from settling west of the Appalachian Mountains.  </a:t>
            </a:r>
          </a:p>
          <a:p>
            <a:pPr>
              <a:spcAft>
                <a:spcPts val="600"/>
              </a:spcAft>
            </a:pPr>
            <a:r>
              <a:rPr lang="en-US" sz="2000" smtClean="0"/>
              <a:t>This particularly infuriated the Ulster-Irish frontiersmen who had allied with the British so they could move into the fertile Ohio Valley.  </a:t>
            </a:r>
          </a:p>
          <a:p>
            <a:pPr>
              <a:spcAft>
                <a:spcPts val="600"/>
              </a:spcAft>
            </a:pPr>
            <a:r>
              <a:rPr lang="en-US" sz="2000" smtClean="0"/>
              <a:t>These settlers later became a major component* of the Continental Army during the American Revolution.</a:t>
            </a:r>
          </a:p>
          <a:p>
            <a:endParaRPr lang="en-US" sz="2000" smtClean="0"/>
          </a:p>
        </p:txBody>
      </p:sp>
      <p:sp>
        <p:nvSpPr>
          <p:cNvPr id="53252" name="Footer Placeholder 5"/>
          <p:cNvSpPr>
            <a:spLocks noGrp="1"/>
          </p:cNvSpPr>
          <p:nvPr>
            <p:ph type="ftr" sz="quarter" idx="11"/>
          </p:nvPr>
        </p:nvSpPr>
        <p:spPr>
          <a:noFill/>
        </p:spPr>
        <p:txBody>
          <a:bodyPr/>
          <a:lstStyle/>
          <a:p>
            <a:r>
              <a:rPr lang="en-US" smtClean="0">
                <a:latin typeface="Arial" pitchFamily="34" charset="0"/>
              </a:rPr>
              <a:t>CICERO © 2011</a:t>
            </a:r>
          </a:p>
        </p:txBody>
      </p:sp>
      <p:sp>
        <p:nvSpPr>
          <p:cNvPr id="7" name="Action Button: Forward or Next 6">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3256" name="Picture 12" descr="http://upload.wikimedia.org/wikipedia/commons/thumb/3/38/Map_of_territorial_growth_1775.svg/2000px-Map_of_territorial_growth_1775.svg.png"/>
          <p:cNvPicPr>
            <a:picLocks noChangeAspect="1" noChangeArrowheads="1"/>
          </p:cNvPicPr>
          <p:nvPr/>
        </p:nvPicPr>
        <p:blipFill>
          <a:blip r:embed="rId3" cstate="screen"/>
          <a:srcRect/>
          <a:stretch>
            <a:fillRect/>
          </a:stretch>
        </p:blipFill>
        <p:spPr bwMode="auto">
          <a:xfrm>
            <a:off x="4800600" y="1524000"/>
            <a:ext cx="3714750" cy="44592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4"/>
          <p:cNvSpPr>
            <a:spLocks noGrp="1"/>
          </p:cNvSpPr>
          <p:nvPr>
            <p:ph type="title"/>
          </p:nvPr>
        </p:nvSpPr>
        <p:spPr/>
        <p:txBody>
          <a:bodyPr/>
          <a:lstStyle/>
          <a:p>
            <a:r>
              <a:rPr lang="en-US" b="1" smtClean="0"/>
              <a:t>Consequences</a:t>
            </a:r>
          </a:p>
        </p:txBody>
      </p:sp>
      <p:sp>
        <p:nvSpPr>
          <p:cNvPr id="54275" name="Content Placeholder 5"/>
          <p:cNvSpPr>
            <a:spLocks noGrp="1"/>
          </p:cNvSpPr>
          <p:nvPr>
            <p:ph idx="1"/>
          </p:nvPr>
        </p:nvSpPr>
        <p:spPr/>
        <p:txBody>
          <a:bodyPr/>
          <a:lstStyle/>
          <a:p>
            <a:pPr>
              <a:spcAft>
                <a:spcPts val="600"/>
              </a:spcAft>
            </a:pPr>
            <a:r>
              <a:rPr lang="en-US" sz="2000" smtClean="0"/>
              <a:t>Wars are costly, but this war was particularly expensive; it nearly bankrupted the British treasury. </a:t>
            </a:r>
          </a:p>
          <a:p>
            <a:pPr>
              <a:spcAft>
                <a:spcPts val="600"/>
              </a:spcAft>
            </a:pPr>
            <a:r>
              <a:rPr lang="en-US" sz="2000" smtClean="0"/>
              <a:t>While the war was fought in Europe and India as well as in North America, many in the British leadership believed, with some justification, that the war had been started by the colonists and was fought to protect them. </a:t>
            </a:r>
          </a:p>
          <a:p>
            <a:pPr>
              <a:spcAft>
                <a:spcPts val="600"/>
              </a:spcAft>
            </a:pPr>
            <a:r>
              <a:rPr lang="en-US" sz="2000" smtClean="0"/>
              <a:t>In comparison with Britain, the colonies had grown wealthy. </a:t>
            </a:r>
          </a:p>
          <a:p>
            <a:pPr>
              <a:spcAft>
                <a:spcPts val="600"/>
              </a:spcAft>
            </a:pPr>
            <a:r>
              <a:rPr lang="en-US" sz="2000" smtClean="0"/>
              <a:t>The time had come, the mother country reasoned, for her children in the colonies to pay their fair share, at least in the area of their own protection.</a:t>
            </a:r>
          </a:p>
          <a:p>
            <a:pPr>
              <a:spcAft>
                <a:spcPts val="600"/>
              </a:spcAft>
            </a:pPr>
            <a:r>
              <a:rPr lang="en-US" sz="2000" smtClean="0"/>
              <a:t>In addition, the rulers of Britain wanted to be sure the colonists did not trigger another costly war. </a:t>
            </a:r>
          </a:p>
          <a:p>
            <a:pPr>
              <a:buFontTx/>
              <a:buNone/>
            </a:pPr>
            <a:endParaRPr lang="en-US" smtClean="0"/>
          </a:p>
        </p:txBody>
      </p:sp>
      <p:sp>
        <p:nvSpPr>
          <p:cNvPr id="54276" name="Footer Placeholder 2"/>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4000" b="1" smtClean="0"/>
              <a:t>Consequences </a:t>
            </a:r>
          </a:p>
        </p:txBody>
      </p:sp>
      <p:sp>
        <p:nvSpPr>
          <p:cNvPr id="55299" name="Content Placeholder 2"/>
          <p:cNvSpPr>
            <a:spLocks noGrp="1"/>
          </p:cNvSpPr>
          <p:nvPr>
            <p:ph sz="half" idx="1"/>
          </p:nvPr>
        </p:nvSpPr>
        <p:spPr>
          <a:xfrm>
            <a:off x="457200" y="1600200"/>
            <a:ext cx="5181600" cy="4525963"/>
          </a:xfrm>
        </p:spPr>
        <p:txBody>
          <a:bodyPr/>
          <a:lstStyle/>
          <a:p>
            <a:pPr>
              <a:spcAft>
                <a:spcPts val="600"/>
              </a:spcAft>
            </a:pPr>
            <a:r>
              <a:rPr lang="en-US" sz="2000" smtClean="0"/>
              <a:t>With these notions in mind, Britain passed several acts designed to maintain the peace and replenish the British treasury. </a:t>
            </a:r>
          </a:p>
          <a:p>
            <a:pPr>
              <a:spcAft>
                <a:spcPts val="600"/>
              </a:spcAft>
            </a:pPr>
            <a:r>
              <a:rPr lang="en-US" sz="2000" smtClean="0"/>
              <a:t>The colonists, accustomed to decades of </a:t>
            </a:r>
            <a:r>
              <a:rPr lang="en-US" sz="2000" b="1" smtClean="0"/>
              <a:t>salutary neglect</a:t>
            </a:r>
            <a:r>
              <a:rPr lang="en-US" sz="2000" smtClean="0"/>
              <a:t>, viewed these acts as intrusive and tyrannical. </a:t>
            </a:r>
          </a:p>
          <a:p>
            <a:endParaRPr lang="en-US" smtClean="0"/>
          </a:p>
        </p:txBody>
      </p:sp>
      <p:sp>
        <p:nvSpPr>
          <p:cNvPr id="55300" name="Content Placeholder 6"/>
          <p:cNvSpPr>
            <a:spLocks noGrp="1"/>
          </p:cNvSpPr>
          <p:nvPr>
            <p:ph sz="half" idx="2"/>
          </p:nvPr>
        </p:nvSpPr>
        <p:spPr>
          <a:xfrm>
            <a:off x="457200" y="4038600"/>
            <a:ext cx="8229600" cy="1477963"/>
          </a:xfrm>
        </p:spPr>
        <p:txBody>
          <a:bodyPr/>
          <a:lstStyle/>
          <a:p>
            <a:pPr>
              <a:spcAft>
                <a:spcPts val="600"/>
              </a:spcAft>
            </a:pPr>
            <a:r>
              <a:rPr lang="en-US" sz="2000" smtClean="0"/>
              <a:t>They felt they were being unduly punished even though they had contributed much to the recent victory. </a:t>
            </a:r>
          </a:p>
          <a:p>
            <a:pPr>
              <a:spcAft>
                <a:spcPts val="600"/>
              </a:spcAft>
            </a:pPr>
            <a:r>
              <a:rPr lang="en-US" sz="2000" smtClean="0"/>
              <a:t>Acts such as the Stamp Act, among others, while defensible in Britain were reprehensible to the colonists who greeted each successive act with increased resistance and eventually armed revolt.</a:t>
            </a:r>
          </a:p>
          <a:p>
            <a:endParaRPr lang="en-US" sz="2000" smtClean="0"/>
          </a:p>
        </p:txBody>
      </p:sp>
      <p:sp>
        <p:nvSpPr>
          <p:cNvPr id="55301"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5305" name="Picture 9" descr="http://upload.wikimedia.org/wikipedia/commons/4/4d/O%21_the_fatal_Stamp.jpg"/>
          <p:cNvPicPr>
            <a:picLocks noChangeAspect="1" noChangeArrowheads="1"/>
          </p:cNvPicPr>
          <p:nvPr/>
        </p:nvPicPr>
        <p:blipFill>
          <a:blip r:embed="rId2" cstate="screen"/>
          <a:srcRect t="2917" b="6667"/>
          <a:stretch>
            <a:fillRect/>
          </a:stretch>
        </p:blipFill>
        <p:spPr bwMode="auto">
          <a:xfrm>
            <a:off x="5943600" y="1524000"/>
            <a:ext cx="2038350" cy="2362200"/>
          </a:xfrm>
          <a:prstGeom prst="rect">
            <a:avLst/>
          </a:prstGeom>
          <a:noFill/>
          <a:ln w="9525">
            <a:noFill/>
            <a:miter lim="800000"/>
            <a:headEnd/>
            <a:tailEnd/>
          </a:ln>
        </p:spPr>
      </p:pic>
      <p:sp>
        <p:nvSpPr>
          <p:cNvPr id="8" name="Action Button: Home 7">
            <a:hlinkClick r:id="rId3"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Why It matters now</a:t>
            </a:r>
            <a:endParaRPr lang="en-US" dirty="0"/>
          </a:p>
        </p:txBody>
      </p:sp>
      <p:sp>
        <p:nvSpPr>
          <p:cNvPr id="56323" name="Text Placeholder 5"/>
          <p:cNvSpPr>
            <a:spLocks noGrp="1"/>
          </p:cNvSpPr>
          <p:nvPr>
            <p:ph type="body" idx="1"/>
          </p:nvPr>
        </p:nvSpPr>
        <p:spPr/>
        <p:txBody>
          <a:bodyPr/>
          <a:lstStyle/>
          <a:p>
            <a:endParaRPr lang="en-US" smtClean="0"/>
          </a:p>
        </p:txBody>
      </p:sp>
      <p:sp>
        <p:nvSpPr>
          <p:cNvPr id="56324" name="Footer Placeholder 2"/>
          <p:cNvSpPr>
            <a:spLocks noGrp="1"/>
          </p:cNvSpPr>
          <p:nvPr>
            <p:ph type="ftr" sz="quarter" idx="11"/>
          </p:nvPr>
        </p:nvSpPr>
        <p:spPr>
          <a:noFill/>
        </p:spPr>
        <p:txBody>
          <a:bodyPr/>
          <a:lstStyle/>
          <a:p>
            <a:r>
              <a:rPr lang="en-US" smtClean="0">
                <a:latin typeface="Arial" pitchFamily="34" charset="0"/>
              </a:rPr>
              <a:t>CICERO © 2011</a:t>
            </a:r>
          </a:p>
        </p:txBody>
      </p:sp>
      <p:sp>
        <p:nvSpPr>
          <p:cNvPr id="6" name="Action Button: Forward or Next 5">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Home 6">
            <a:hlinkClick r:id="rId2"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descr="http://upload.wikimedia.org/wikipedia/commons/9/95/Washington_Crossing_the_Delaware_by_Emanuel_Leutze%2C_MMA-NYC%2C_1851.jpg"/>
          <p:cNvPicPr>
            <a:picLocks noChangeAspect="1" noChangeArrowheads="1"/>
          </p:cNvPicPr>
          <p:nvPr/>
        </p:nvPicPr>
        <p:blipFill>
          <a:blip r:embed="rId3" cstate="screen"/>
          <a:srcRect/>
          <a:stretch>
            <a:fillRect/>
          </a:stretch>
        </p:blipFill>
        <p:spPr bwMode="auto">
          <a:xfrm>
            <a:off x="4953000" y="4267200"/>
            <a:ext cx="3505200" cy="1776413"/>
          </a:xfrm>
          <a:prstGeom prst="rect">
            <a:avLst/>
          </a:prstGeom>
          <a:noFill/>
          <a:ln w="9525">
            <a:noFill/>
            <a:miter lim="800000"/>
            <a:headEnd/>
            <a:tailEnd/>
          </a:ln>
        </p:spPr>
      </p:pic>
      <p:sp>
        <p:nvSpPr>
          <p:cNvPr id="57347" name="Title 4"/>
          <p:cNvSpPr>
            <a:spLocks noGrp="1"/>
          </p:cNvSpPr>
          <p:nvPr>
            <p:ph type="title"/>
          </p:nvPr>
        </p:nvSpPr>
        <p:spPr/>
        <p:txBody>
          <a:bodyPr/>
          <a:lstStyle/>
          <a:p>
            <a:r>
              <a:rPr lang="en-US" b="1" smtClean="0"/>
              <a:t>Why It Matters Now </a:t>
            </a:r>
          </a:p>
        </p:txBody>
      </p:sp>
      <p:sp>
        <p:nvSpPr>
          <p:cNvPr id="6" name="Content Placeholder 5"/>
          <p:cNvSpPr>
            <a:spLocks noGrp="1"/>
          </p:cNvSpPr>
          <p:nvPr>
            <p:ph sz="half" idx="1"/>
          </p:nvPr>
        </p:nvSpPr>
        <p:spPr>
          <a:xfrm>
            <a:off x="457200" y="1600200"/>
            <a:ext cx="8153400" cy="4525963"/>
          </a:xfrm>
        </p:spPr>
        <p:txBody>
          <a:bodyPr/>
          <a:lstStyle/>
          <a:p>
            <a:pPr marL="234950" indent="-234950">
              <a:spcAft>
                <a:spcPts val="600"/>
              </a:spcAft>
              <a:defRPr/>
            </a:pPr>
            <a:r>
              <a:rPr lang="en-US" sz="2000" b="1" dirty="0" smtClean="0"/>
              <a:t>American</a:t>
            </a:r>
            <a:r>
              <a:rPr lang="en-US" sz="2000" dirty="0" smtClean="0"/>
              <a:t> history and culture might have been quite different had this conflict not occurred and played out as it did:</a:t>
            </a:r>
          </a:p>
          <a:p>
            <a:pPr marL="639763" lvl="1" indent="-280988">
              <a:spcAft>
                <a:spcPts val="600"/>
              </a:spcAft>
              <a:defRPr/>
            </a:pPr>
            <a:r>
              <a:rPr lang="en-US" sz="1600" dirty="0" smtClean="0"/>
              <a:t>It set the tone for relations between the European-Americans and American Indians for generations to come. </a:t>
            </a:r>
          </a:p>
          <a:p>
            <a:pPr marL="639763" lvl="1" indent="-280988">
              <a:spcAft>
                <a:spcPts val="600"/>
              </a:spcAft>
              <a:defRPr/>
            </a:pPr>
            <a:r>
              <a:rPr lang="en-US" sz="1600" dirty="0" smtClean="0"/>
              <a:t>It determined that the portion of North America that would become the United States and Canada would be dominated by English culture and common law*.</a:t>
            </a:r>
          </a:p>
          <a:p>
            <a:pPr marL="639763" lvl="1" indent="-280988">
              <a:spcAft>
                <a:spcPts val="600"/>
              </a:spcAft>
              <a:defRPr/>
            </a:pPr>
            <a:r>
              <a:rPr lang="en-US" sz="1600" dirty="0" smtClean="0"/>
              <a:t>The enormous costs of this war sparked the unrest that led directly to the American  Revolution.</a:t>
            </a:r>
          </a:p>
          <a:p>
            <a:pPr marL="0" indent="0">
              <a:spcAft>
                <a:spcPts val="600"/>
              </a:spcAft>
              <a:buFontTx/>
              <a:buNone/>
              <a:defRPr/>
            </a:pPr>
            <a:endParaRPr lang="en-US" i="1" dirty="0" smtClean="0"/>
          </a:p>
        </p:txBody>
      </p:sp>
      <p:sp>
        <p:nvSpPr>
          <p:cNvPr id="57349" name="Content Placeholder 8"/>
          <p:cNvSpPr>
            <a:spLocks noGrp="1"/>
          </p:cNvSpPr>
          <p:nvPr>
            <p:ph sz="half" idx="2"/>
          </p:nvPr>
        </p:nvSpPr>
        <p:spPr>
          <a:xfrm>
            <a:off x="762000" y="4495800"/>
            <a:ext cx="4191000" cy="1935163"/>
          </a:xfrm>
        </p:spPr>
        <p:txBody>
          <a:bodyPr/>
          <a:lstStyle/>
          <a:p>
            <a:pPr>
              <a:buSzPts val="1600"/>
              <a:buFontTx/>
              <a:buChar char="–"/>
            </a:pPr>
            <a:r>
              <a:rPr lang="en-US" sz="1600" smtClean="0">
                <a:solidFill>
                  <a:srgbClr val="000000"/>
                </a:solidFill>
              </a:rPr>
              <a:t>Finally, participation in the war gave American colonists the military experience and confidence they would need to win their independence from Britain. </a:t>
            </a:r>
          </a:p>
        </p:txBody>
      </p:sp>
      <p:sp>
        <p:nvSpPr>
          <p:cNvPr id="57350" name="Footer Placeholder 2"/>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370" name="Content Placeholder 2"/>
          <p:cNvSpPr>
            <a:spLocks noGrp="1"/>
          </p:cNvSpPr>
          <p:nvPr>
            <p:ph idx="1"/>
          </p:nvPr>
        </p:nvSpPr>
        <p:spPr/>
        <p:txBody>
          <a:bodyPr/>
          <a:lstStyle/>
          <a:p>
            <a:pPr>
              <a:spcAft>
                <a:spcPts val="600"/>
              </a:spcAft>
            </a:pPr>
            <a:r>
              <a:rPr lang="en-US" sz="2000" smtClean="0"/>
              <a:t>On a global scale, the war established a balance of power in the Western world that would remain largely unchanged until the start of the “so-called” First World War in 1914*. </a:t>
            </a:r>
          </a:p>
          <a:p>
            <a:pPr>
              <a:spcAft>
                <a:spcPts val="600"/>
              </a:spcAft>
            </a:pPr>
            <a:r>
              <a:rPr lang="en-US" sz="2000" smtClean="0"/>
              <a:t>It not only determined which nations would dominate Europe during the later 19th century; it determined which Empire  would dominate the world for the following 150 years. </a:t>
            </a:r>
          </a:p>
          <a:p>
            <a:pPr>
              <a:spcAft>
                <a:spcPts val="600"/>
              </a:spcAft>
            </a:pPr>
            <a:r>
              <a:rPr lang="en-US" sz="2000" smtClean="0"/>
              <a:t>It also set the stage for the Anglo-American cultural and economic domination of the following two centuries. </a:t>
            </a:r>
          </a:p>
        </p:txBody>
      </p:sp>
      <p:pic>
        <p:nvPicPr>
          <p:cNvPr id="15" name="Picture 14" descr="WorldClipArt.jpg"/>
          <p:cNvPicPr>
            <a:picLocks noChangeAspect="1"/>
          </p:cNvPicPr>
          <p:nvPr/>
        </p:nvPicPr>
        <p:blipFill>
          <a:blip r:embed="rId2" cstate="screen">
            <a:duotone>
              <a:schemeClr val="accent2">
                <a:shade val="45000"/>
                <a:satMod val="135000"/>
              </a:schemeClr>
              <a:prstClr val="white"/>
            </a:duotone>
          </a:blip>
          <a:srcRect/>
          <a:stretch>
            <a:fillRect/>
          </a:stretch>
        </p:blipFill>
        <p:spPr>
          <a:xfrm>
            <a:off x="762000" y="4419600"/>
            <a:ext cx="7605633" cy="1676400"/>
          </a:xfrm>
          <a:prstGeom prst="rect">
            <a:avLst/>
          </a:prstGeom>
          <a:ln>
            <a:noFill/>
          </a:ln>
          <a:effectLst>
            <a:softEdge rad="112500"/>
          </a:effectLst>
        </p:spPr>
      </p:pic>
      <p:sp>
        <p:nvSpPr>
          <p:cNvPr id="58372" name="Title 1"/>
          <p:cNvSpPr>
            <a:spLocks noGrp="1"/>
          </p:cNvSpPr>
          <p:nvPr>
            <p:ph type="title"/>
          </p:nvPr>
        </p:nvSpPr>
        <p:spPr/>
        <p:txBody>
          <a:bodyPr/>
          <a:lstStyle/>
          <a:p>
            <a:r>
              <a:rPr lang="en-US" b="1" smtClean="0"/>
              <a:t>An Anglo Saxon World</a:t>
            </a:r>
          </a:p>
        </p:txBody>
      </p:sp>
      <p:sp>
        <p:nvSpPr>
          <p:cNvPr id="58373"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Bibliography</a:t>
            </a:r>
          </a:p>
        </p:txBody>
      </p:sp>
      <p:sp>
        <p:nvSpPr>
          <p:cNvPr id="59395" name="Content Placeholder 2"/>
          <p:cNvSpPr>
            <a:spLocks noGrp="1"/>
          </p:cNvSpPr>
          <p:nvPr>
            <p:ph idx="1"/>
          </p:nvPr>
        </p:nvSpPr>
        <p:spPr/>
        <p:txBody>
          <a:bodyPr/>
          <a:lstStyle/>
          <a:p>
            <a:pPr>
              <a:spcAft>
                <a:spcPts val="600"/>
              </a:spcAft>
            </a:pPr>
            <a:r>
              <a:rPr lang="en-US" sz="1800" smtClean="0">
                <a:cs typeface="Times New Roman" pitchFamily="18" charset="0"/>
              </a:rPr>
              <a:t>Fred Anderson. </a:t>
            </a:r>
            <a:r>
              <a:rPr lang="en-US" sz="1800" i="1" smtClean="0">
                <a:cs typeface="Times New Roman" pitchFamily="18" charset="0"/>
              </a:rPr>
              <a:t>Crucible of War: The Seven Years' War and the Fate of Empire in British North America, 1754-1766  </a:t>
            </a:r>
            <a:r>
              <a:rPr lang="en-US" sz="1800" smtClean="0">
                <a:cs typeface="Times New Roman" pitchFamily="18" charset="0"/>
              </a:rPr>
              <a:t>(January 23, 2001).</a:t>
            </a:r>
          </a:p>
          <a:p>
            <a:pPr>
              <a:spcAft>
                <a:spcPts val="600"/>
              </a:spcAft>
            </a:pPr>
            <a:r>
              <a:rPr lang="en-US" sz="1800" smtClean="0">
                <a:cs typeface="Times New Roman" pitchFamily="18" charset="0"/>
              </a:rPr>
              <a:t>D.A. Baugh </a:t>
            </a:r>
            <a:r>
              <a:rPr lang="en-US" sz="1800" i="1" smtClean="0">
                <a:cs typeface="Times New Roman" pitchFamily="18" charset="0"/>
              </a:rPr>
              <a:t>The Global Seven Years War 1754-1763: Britain and France in a Great Power Contest </a:t>
            </a:r>
            <a:r>
              <a:rPr lang="en-US" sz="1800" smtClean="0">
                <a:cs typeface="Times New Roman" pitchFamily="18" charset="0"/>
              </a:rPr>
              <a:t>(July 23, 2011).</a:t>
            </a:r>
          </a:p>
          <a:p>
            <a:pPr>
              <a:spcAft>
                <a:spcPts val="600"/>
              </a:spcAft>
            </a:pPr>
            <a:r>
              <a:rPr lang="en-US" sz="1800" smtClean="0">
                <a:cs typeface="Times New Roman" pitchFamily="18" charset="0"/>
              </a:rPr>
              <a:t>George Alfred Henty. </a:t>
            </a:r>
            <a:r>
              <a:rPr lang="en-US" sz="1800" i="1" smtClean="0">
                <a:cs typeface="Times New Roman" pitchFamily="18" charset="0"/>
              </a:rPr>
              <a:t>With Frederick the Great - A Story of the Seven Years' War </a:t>
            </a:r>
            <a:r>
              <a:rPr lang="en-US" sz="1800" smtClean="0">
                <a:cs typeface="Times New Roman" pitchFamily="18" charset="0"/>
              </a:rPr>
              <a:t>(Jul y 12, 2010) .</a:t>
            </a:r>
          </a:p>
          <a:p>
            <a:pPr>
              <a:spcAft>
                <a:spcPts val="600"/>
              </a:spcAft>
            </a:pPr>
            <a:r>
              <a:rPr lang="en-US" sz="1800" smtClean="0">
                <a:cs typeface="Times New Roman" pitchFamily="18" charset="0"/>
              </a:rPr>
              <a:t>James G. Leynurn. </a:t>
            </a:r>
            <a:r>
              <a:rPr lang="en-US" sz="1800" i="1" smtClean="0">
                <a:cs typeface="Times New Roman" pitchFamily="18" charset="0"/>
              </a:rPr>
              <a:t>The Scotch Irish: A Social History</a:t>
            </a:r>
            <a:r>
              <a:rPr lang="en-US" sz="1800" smtClean="0">
                <a:cs typeface="Times New Roman" pitchFamily="18" charset="0"/>
              </a:rPr>
              <a:t>. (August 30, 1989).</a:t>
            </a:r>
          </a:p>
          <a:p>
            <a:pPr>
              <a:spcAft>
                <a:spcPts val="600"/>
              </a:spcAft>
            </a:pPr>
            <a:r>
              <a:rPr lang="en-US" sz="1800" smtClean="0">
                <a:cs typeface="Times New Roman" pitchFamily="18" charset="0"/>
              </a:rPr>
              <a:t>Franz A.J. Szabo. </a:t>
            </a:r>
            <a:r>
              <a:rPr lang="en-US" sz="1800" i="1" smtClean="0">
                <a:cs typeface="Times New Roman" pitchFamily="18" charset="0"/>
              </a:rPr>
              <a:t>The Seven Years War in Europe: 1756-1763 </a:t>
            </a:r>
            <a:r>
              <a:rPr lang="en-US" sz="1800" smtClean="0">
                <a:cs typeface="Times New Roman" pitchFamily="18" charset="0"/>
              </a:rPr>
              <a:t>(September 2, 2007).</a:t>
            </a:r>
          </a:p>
          <a:p>
            <a:pPr>
              <a:spcAft>
                <a:spcPts val="600"/>
              </a:spcAft>
            </a:pPr>
            <a:r>
              <a:rPr lang="en-US" sz="1800" smtClean="0">
                <a:cs typeface="Times New Roman" pitchFamily="18" charset="0"/>
              </a:rPr>
              <a:t>Richard W. Van Alstyne. </a:t>
            </a:r>
            <a:r>
              <a:rPr lang="en-US" sz="1800" i="1" smtClean="0">
                <a:cs typeface="Times New Roman" pitchFamily="18" charset="0"/>
              </a:rPr>
              <a:t>Empire and Independence: The International History of the American Revolution (April 1967).</a:t>
            </a:r>
          </a:p>
          <a:p>
            <a:pPr>
              <a:spcAft>
                <a:spcPts val="600"/>
              </a:spcAft>
            </a:pPr>
            <a:r>
              <a:rPr lang="en-US" sz="1800" smtClean="0">
                <a:cs typeface="Times New Roman" pitchFamily="18" charset="0"/>
              </a:rPr>
              <a:t>Russell Weigley. </a:t>
            </a:r>
            <a:r>
              <a:rPr lang="en-US" sz="1800" i="1" smtClean="0">
                <a:cs typeface="Times New Roman" pitchFamily="18" charset="0"/>
              </a:rPr>
              <a:t>The American Way of War: A History of United States Military Strategy and Policy</a:t>
            </a:r>
            <a:r>
              <a:rPr lang="en-US" sz="1800" smtClean="0">
                <a:cs typeface="Times New Roman" pitchFamily="18" charset="0"/>
              </a:rPr>
              <a:t>  (June 1, 1977).</a:t>
            </a:r>
          </a:p>
          <a:p>
            <a:pPr>
              <a:buFontTx/>
              <a:buNone/>
            </a:pPr>
            <a:r>
              <a:rPr lang="en-US" sz="1400" smtClean="0">
                <a:latin typeface="Times New Roman" pitchFamily="18" charset="0"/>
                <a:cs typeface="Times New Roman" pitchFamily="18" charset="0"/>
              </a:rPr>
              <a:t/>
            </a:r>
            <a:br>
              <a:rPr lang="en-US" sz="1400" smtClean="0">
                <a:latin typeface="Times New Roman" pitchFamily="18" charset="0"/>
                <a:cs typeface="Times New Roman" pitchFamily="18" charset="0"/>
              </a:rPr>
            </a:br>
            <a:endParaRPr lang="en-US" sz="1400" smtClean="0">
              <a:latin typeface="Times New Roman" pitchFamily="18" charset="0"/>
              <a:cs typeface="Times New Roman" pitchFamily="18" charset="0"/>
            </a:endParaRPr>
          </a:p>
        </p:txBody>
      </p:sp>
      <p:sp>
        <p:nvSpPr>
          <p:cNvPr id="59396"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Custom 4">
            <a:hlinkClick r:id="" action="ppaction://hlinkshowjump?jump=endshow" highlightClick="1"/>
          </p:cNvPr>
          <p:cNvSpPr/>
          <p:nvPr/>
        </p:nvSpPr>
        <p:spPr>
          <a:xfrm>
            <a:off x="8382000" y="6096000"/>
            <a:ext cx="457200" cy="457200"/>
          </a:xfrm>
          <a:prstGeom prst="actionButtonBlank">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2">
                    <a:lumMod val="10000"/>
                  </a:schemeClr>
                </a:solidFill>
              </a:rPr>
              <a:t>END</a:t>
            </a: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lstStyle/>
          <a:p>
            <a:pPr eaLnBrk="1" hangingPunct="1"/>
            <a:r>
              <a:rPr lang="en-US" b="1" smtClean="0"/>
              <a:t>Colonists, Indians, and Fur</a:t>
            </a:r>
          </a:p>
        </p:txBody>
      </p:sp>
      <p:sp>
        <p:nvSpPr>
          <p:cNvPr id="7171" name="Content Placeholder 4"/>
          <p:cNvSpPr>
            <a:spLocks noGrp="1"/>
          </p:cNvSpPr>
          <p:nvPr>
            <p:ph sz="half" idx="1"/>
          </p:nvPr>
        </p:nvSpPr>
        <p:spPr/>
        <p:txBody>
          <a:bodyPr/>
          <a:lstStyle/>
          <a:p>
            <a:pPr>
              <a:spcAft>
                <a:spcPts val="1200"/>
              </a:spcAft>
            </a:pPr>
            <a:r>
              <a:rPr lang="en-US" sz="2000" smtClean="0">
                <a:ea typeface="Hoefler Text" charset="0"/>
                <a:cs typeface="Hoefler Text" charset="0"/>
              </a:rPr>
              <a:t>Colonial American fur traders from Pennsylvania and Virginia wanted to trade with native tribes in the Ohio River Valley. </a:t>
            </a:r>
          </a:p>
          <a:p>
            <a:pPr>
              <a:spcAft>
                <a:spcPts val="1200"/>
              </a:spcAft>
            </a:pPr>
            <a:r>
              <a:rPr lang="en-US" sz="2000" smtClean="0">
                <a:ea typeface="Hoefler Text" charset="0"/>
                <a:cs typeface="Hoefler Text" charset="0"/>
              </a:rPr>
              <a:t>However, French colonists had long claimed the Ohio Valley as part of New France. </a:t>
            </a:r>
          </a:p>
          <a:p>
            <a:pPr>
              <a:spcAft>
                <a:spcPts val="600"/>
              </a:spcAft>
              <a:buFontTx/>
              <a:buNone/>
            </a:pPr>
            <a:r>
              <a:rPr lang="en-US" sz="2000" smtClean="0">
                <a:ea typeface="Hoefler Text" charset="0"/>
                <a:cs typeface="Hoefler Text" charset="0"/>
              </a:rPr>
              <a:t> </a:t>
            </a:r>
          </a:p>
          <a:p>
            <a:endParaRPr lang="en-US" sz="2000" smtClean="0"/>
          </a:p>
        </p:txBody>
      </p:sp>
      <p:sp>
        <p:nvSpPr>
          <p:cNvPr id="7172" name="Content Placeholder 6"/>
          <p:cNvSpPr>
            <a:spLocks noGrp="1"/>
          </p:cNvSpPr>
          <p:nvPr>
            <p:ph sz="half" idx="2"/>
          </p:nvPr>
        </p:nvSpPr>
        <p:spPr>
          <a:xfrm>
            <a:off x="457200" y="4724400"/>
            <a:ext cx="8229600" cy="1401763"/>
          </a:xfrm>
        </p:spPr>
        <p:txBody>
          <a:bodyPr/>
          <a:lstStyle/>
          <a:p>
            <a:r>
              <a:rPr lang="en-US" sz="2000" smtClean="0">
                <a:ea typeface="Hoefler Text" charset="0"/>
                <a:cs typeface="Hoefler Text" charset="0"/>
              </a:rPr>
              <a:t>The fur trade also magnified animosity between American Indian tribes who competed with one another for territorial dominance.</a:t>
            </a:r>
          </a:p>
          <a:p>
            <a:pPr>
              <a:buFontTx/>
              <a:buNone/>
            </a:pPr>
            <a:endParaRPr lang="en-US" smtClean="0"/>
          </a:p>
        </p:txBody>
      </p:sp>
      <p:sp>
        <p:nvSpPr>
          <p:cNvPr id="7173" name="Footer Placeholder 5"/>
          <p:cNvSpPr>
            <a:spLocks noGrp="1"/>
          </p:cNvSpPr>
          <p:nvPr>
            <p:ph type="ftr" sz="quarter" idx="11"/>
          </p:nvPr>
        </p:nvSpPr>
        <p:spPr>
          <a:noFill/>
        </p:spPr>
        <p:txBody>
          <a:bodyPr/>
          <a:lstStyle/>
          <a:p>
            <a:r>
              <a:rPr lang="en-US" smtClean="0">
                <a:latin typeface="Arial" pitchFamily="34" charset="0"/>
              </a:rPr>
              <a:t>CICERO © 2011</a:t>
            </a:r>
          </a:p>
        </p:txBody>
      </p:sp>
      <p:pic>
        <p:nvPicPr>
          <p:cNvPr id="7174" name="Picture 8" descr="http://upload.wikimedia.org/wikipedia/commons/a/a9/Iroquois_western_goods.jpg"/>
          <p:cNvPicPr>
            <a:picLocks noChangeAspect="1" noChangeArrowheads="1"/>
          </p:cNvPicPr>
          <p:nvPr/>
        </p:nvPicPr>
        <p:blipFill>
          <a:blip r:embed="rId3" cstate="screen"/>
          <a:srcRect/>
          <a:stretch>
            <a:fillRect/>
          </a:stretch>
        </p:blipFill>
        <p:spPr bwMode="auto">
          <a:xfrm>
            <a:off x="4572000" y="1676400"/>
            <a:ext cx="3429000" cy="2789238"/>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ction Button: Home 9">
            <a:hlinkClick r:id="rId4"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Background</a:t>
            </a:r>
            <a:endParaRPr lang="en-US" dirty="0"/>
          </a:p>
        </p:txBody>
      </p:sp>
      <p:sp>
        <p:nvSpPr>
          <p:cNvPr id="8195" name="Text Placeholder 6"/>
          <p:cNvSpPr>
            <a:spLocks noGrp="1"/>
          </p:cNvSpPr>
          <p:nvPr>
            <p:ph type="body" idx="1"/>
          </p:nvPr>
        </p:nvSpPr>
        <p:spPr/>
        <p:txBody>
          <a:bodyPr/>
          <a:lstStyle/>
          <a:p>
            <a:endParaRPr lang="en-US" smtClean="0"/>
          </a:p>
        </p:txBody>
      </p:sp>
      <p:sp>
        <p:nvSpPr>
          <p:cNvPr id="8196"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Action Button: Home 6">
            <a:hlinkClick r:id="rId2" action="ppaction://hlinksldjump" highlightClick="1"/>
          </p:cNvPr>
          <p:cNvSpPr/>
          <p:nvPr/>
        </p:nvSpPr>
        <p:spPr>
          <a:xfrm>
            <a:off x="7772400" y="6096000"/>
            <a:ext cx="457200" cy="457200"/>
          </a:xfrm>
          <a:prstGeom prst="actionButtonHome">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smtClean="0"/>
              <a:t>Confusing Name for a War</a:t>
            </a:r>
          </a:p>
        </p:txBody>
      </p:sp>
      <p:sp>
        <p:nvSpPr>
          <p:cNvPr id="9219" name="Content Placeholder 2"/>
          <p:cNvSpPr>
            <a:spLocks noGrp="1"/>
          </p:cNvSpPr>
          <p:nvPr>
            <p:ph idx="1"/>
          </p:nvPr>
        </p:nvSpPr>
        <p:spPr/>
        <p:txBody>
          <a:bodyPr/>
          <a:lstStyle/>
          <a:p>
            <a:pPr>
              <a:spcAft>
                <a:spcPts val="600"/>
              </a:spcAft>
              <a:defRPr/>
            </a:pPr>
            <a:r>
              <a:rPr lang="en-US" sz="2000" dirty="0" smtClean="0"/>
              <a:t>The struggle between Britain and France and their European allies can explain much of the </a:t>
            </a:r>
            <a:r>
              <a:rPr lang="en-US" sz="2000" b="1" dirty="0" smtClean="0"/>
              <a:t>Seven Years War</a:t>
            </a:r>
            <a:r>
              <a:rPr lang="en-US" sz="2000" dirty="0" smtClean="0"/>
              <a:t>, as it was called in Europe.</a:t>
            </a:r>
          </a:p>
          <a:p>
            <a:pPr>
              <a:spcAft>
                <a:spcPts val="600"/>
              </a:spcAft>
              <a:defRPr/>
            </a:pPr>
            <a:r>
              <a:rPr lang="en-US" sz="2000" dirty="0" smtClean="0"/>
              <a:t>Nevertheless, a large part of the fighting actually took place in North America.   </a:t>
            </a:r>
          </a:p>
          <a:p>
            <a:pPr>
              <a:spcAft>
                <a:spcPts val="600"/>
              </a:spcAft>
              <a:defRPr/>
            </a:pPr>
            <a:r>
              <a:rPr lang="en-US" sz="2000" dirty="0" smtClean="0"/>
              <a:t>The war even started about 2 years earlier in North America than it did in Europe.   </a:t>
            </a:r>
          </a:p>
          <a:p>
            <a:pPr lvl="1">
              <a:spcAft>
                <a:spcPts val="600"/>
              </a:spcAft>
              <a:defRPr/>
            </a:pPr>
            <a:r>
              <a:rPr lang="en-US" sz="1600" dirty="0" smtClean="0"/>
              <a:t>The fighting began in the Ohio River Valley in 1754 and it didn’t spread to Europe until 1756.  </a:t>
            </a:r>
          </a:p>
          <a:p>
            <a:pPr lvl="1">
              <a:spcAft>
                <a:spcPts val="600"/>
              </a:spcAft>
              <a:defRPr/>
            </a:pPr>
            <a:r>
              <a:rPr lang="en-US" sz="1600" dirty="0" smtClean="0"/>
              <a:t>Using the earlier date, it could have been called the Nine Years War. </a:t>
            </a:r>
          </a:p>
          <a:p>
            <a:pPr marL="342900" lvl="1">
              <a:spcAft>
                <a:spcPts val="600"/>
              </a:spcAft>
              <a:buFont typeface="Arial" pitchFamily="34" charset="0"/>
              <a:buChar char="•"/>
              <a:defRPr/>
            </a:pPr>
            <a:r>
              <a:rPr lang="en-US" sz="2000" dirty="0" smtClean="0"/>
              <a:t>In America, however, the war was not known as the Seven Years War.</a:t>
            </a:r>
          </a:p>
        </p:txBody>
      </p:sp>
      <p:sp>
        <p:nvSpPr>
          <p:cNvPr id="9220" name="Footer Placeholder 3"/>
          <p:cNvSpPr>
            <a:spLocks noGrp="1"/>
          </p:cNvSpPr>
          <p:nvPr>
            <p:ph type="ftr" sz="quarter" idx="11"/>
          </p:nvPr>
        </p:nvSpPr>
        <p:spPr>
          <a:noFill/>
        </p:spPr>
        <p:txBody>
          <a:bodyPr/>
          <a:lstStyle/>
          <a:p>
            <a:r>
              <a:rPr lang="en-US" smtClean="0">
                <a:latin typeface="Arial" pitchFamily="34" charset="0"/>
              </a:rPr>
              <a:t>CICERO © 2011</a:t>
            </a:r>
          </a:p>
        </p:txBody>
      </p:sp>
      <p:sp>
        <p:nvSpPr>
          <p:cNvPr id="5" name="Action Button: Forward or Next 4">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t>Confusing Name For a War</a:t>
            </a:r>
          </a:p>
        </p:txBody>
      </p:sp>
      <p:sp>
        <p:nvSpPr>
          <p:cNvPr id="10243" name="Content Placeholder 2"/>
          <p:cNvSpPr>
            <a:spLocks noGrp="1"/>
          </p:cNvSpPr>
          <p:nvPr>
            <p:ph sz="half" idx="1"/>
          </p:nvPr>
        </p:nvSpPr>
        <p:spPr>
          <a:xfrm>
            <a:off x="457200" y="1752600"/>
            <a:ext cx="4038600" cy="4373563"/>
          </a:xfrm>
        </p:spPr>
        <p:txBody>
          <a:bodyPr/>
          <a:lstStyle/>
          <a:p>
            <a:pPr>
              <a:spcAft>
                <a:spcPts val="1200"/>
              </a:spcAft>
            </a:pPr>
            <a:r>
              <a:rPr lang="en-US" sz="2000" smtClean="0"/>
              <a:t>In America, the war became known as the </a:t>
            </a:r>
            <a:r>
              <a:rPr lang="en-US" sz="2000" b="1" smtClean="0"/>
              <a:t>French and Indian War</a:t>
            </a:r>
            <a:r>
              <a:rPr lang="en-US" sz="2000" smtClean="0"/>
              <a:t>.</a:t>
            </a:r>
          </a:p>
          <a:p>
            <a:pPr>
              <a:spcAft>
                <a:spcPts val="1200"/>
              </a:spcAft>
            </a:pPr>
            <a:r>
              <a:rPr lang="en-US" sz="2000" smtClean="0"/>
              <a:t>The American name for the war reflected the local focus that colonists had on the events of the war.   </a:t>
            </a:r>
          </a:p>
          <a:p>
            <a:pPr>
              <a:spcAft>
                <a:spcPts val="1200"/>
              </a:spcAft>
            </a:pPr>
            <a:endParaRPr lang="en-US" sz="2400" smtClean="0"/>
          </a:p>
        </p:txBody>
      </p:sp>
      <p:sp>
        <p:nvSpPr>
          <p:cNvPr id="10244" name="Content Placeholder 6"/>
          <p:cNvSpPr>
            <a:spLocks noGrp="1"/>
          </p:cNvSpPr>
          <p:nvPr>
            <p:ph sz="half" idx="2"/>
          </p:nvPr>
        </p:nvSpPr>
        <p:spPr>
          <a:xfrm>
            <a:off x="457200" y="4343400"/>
            <a:ext cx="8229600" cy="1782763"/>
          </a:xfrm>
        </p:spPr>
        <p:txBody>
          <a:bodyPr/>
          <a:lstStyle/>
          <a:p>
            <a:r>
              <a:rPr lang="en-US" sz="2000" smtClean="0"/>
              <a:t>For American colonists, it would be remembered as the war in which they fought the French and (most of) the Indians; not as the vast war for empire known in European history as the </a:t>
            </a:r>
            <a:r>
              <a:rPr lang="en-US" sz="2000" b="1" smtClean="0"/>
              <a:t>Seven Years War</a:t>
            </a:r>
            <a:r>
              <a:rPr lang="en-US" sz="2000" smtClean="0"/>
              <a:t>.</a:t>
            </a:r>
          </a:p>
          <a:p>
            <a:endParaRPr lang="en-US" sz="2000" smtClean="0"/>
          </a:p>
        </p:txBody>
      </p:sp>
      <p:sp>
        <p:nvSpPr>
          <p:cNvPr id="10245" name="Footer Placeholder 3"/>
          <p:cNvSpPr>
            <a:spLocks noGrp="1"/>
          </p:cNvSpPr>
          <p:nvPr>
            <p:ph type="ftr" sz="quarter" idx="11"/>
          </p:nvPr>
        </p:nvSpPr>
        <p:spPr>
          <a:noFill/>
        </p:spPr>
        <p:txBody>
          <a:bodyPr/>
          <a:lstStyle/>
          <a:p>
            <a:r>
              <a:rPr lang="en-US" smtClean="0">
                <a:latin typeface="Arial" pitchFamily="34" charset="0"/>
              </a:rPr>
              <a:t>CICERO © 2011</a:t>
            </a:r>
          </a:p>
        </p:txBody>
      </p:sp>
      <p:pic>
        <p:nvPicPr>
          <p:cNvPr id="10246" name="Picture 8" descr="http://upload.wikimedia.org/wikipedia/commons/e/ed/Conference_Between_the_French_and_Indian_Leaders_Around_a_Ceremonial_Fire_by_Vernier.jpg"/>
          <p:cNvPicPr>
            <a:picLocks noChangeAspect="1" noChangeArrowheads="1"/>
          </p:cNvPicPr>
          <p:nvPr/>
        </p:nvPicPr>
        <p:blipFill>
          <a:blip r:embed="rId3" cstate="screen"/>
          <a:srcRect/>
          <a:stretch>
            <a:fillRect/>
          </a:stretch>
        </p:blipFill>
        <p:spPr bwMode="auto">
          <a:xfrm>
            <a:off x="4572000" y="1828800"/>
            <a:ext cx="3640138" cy="2284413"/>
          </a:xfrm>
          <a:prstGeom prst="rect">
            <a:avLst/>
          </a:prstGeom>
          <a:noFill/>
          <a:ln w="9525">
            <a:noFill/>
            <a:miter lim="800000"/>
            <a:headEnd/>
            <a:tailEnd/>
          </a:ln>
        </p:spPr>
      </p:pic>
      <p:sp>
        <p:nvSpPr>
          <p:cNvPr id="9" name="Action Button: Forward or Next 8">
            <a:hlinkClick r:id="" action="ppaction://hlinkshowjump?jump=nextslide" highlightClick="1"/>
          </p:cNvPr>
          <p:cNvSpPr/>
          <p:nvPr/>
        </p:nvSpPr>
        <p:spPr>
          <a:xfrm>
            <a:off x="8382000" y="6096000"/>
            <a:ext cx="457200" cy="457200"/>
          </a:xfrm>
          <a:prstGeom prst="actionButtonForwardNext">
            <a:avLst/>
          </a:prstGeom>
          <a:solidFill>
            <a:schemeClr val="accent4"/>
          </a:solidFill>
          <a:ln>
            <a:solidFill>
              <a:schemeClr val="accent4">
                <a:lumMod val="5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Design">
  <a:themeElements>
    <a:clrScheme name="Custom 3">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568278"/>
      </a:hlink>
      <a:folHlink>
        <a:srgbClr val="70440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7776</TotalTime>
  <Words>4687</Words>
  <Application>Microsoft Office PowerPoint</Application>
  <PresentationFormat>On-screen Show (4:3)</PresentationFormat>
  <Paragraphs>435</Paragraphs>
  <Slides>57</Slides>
  <Notes>25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Design</vt:lpstr>
      <vt:lpstr> French and Indian War</vt:lpstr>
      <vt:lpstr>Interactive Menu</vt:lpstr>
      <vt:lpstr>Causes of the War</vt:lpstr>
      <vt:lpstr>Britain and France</vt:lpstr>
      <vt:lpstr>Competing Goals</vt:lpstr>
      <vt:lpstr>Colonists, Indians, and Fur</vt:lpstr>
      <vt:lpstr>Background</vt:lpstr>
      <vt:lpstr>Confusing Name for a War</vt:lpstr>
      <vt:lpstr>Confusing Name For a War</vt:lpstr>
      <vt:lpstr>Choosing Sides </vt:lpstr>
      <vt:lpstr>Native Tribes &amp; the English</vt:lpstr>
      <vt:lpstr>Native Tribes &amp; the French</vt:lpstr>
      <vt:lpstr>Native Tribes &amp; the French</vt:lpstr>
      <vt:lpstr>The Iroquois</vt:lpstr>
      <vt:lpstr>Francophobe Iroquois </vt:lpstr>
      <vt:lpstr>Events Leading to War</vt:lpstr>
      <vt:lpstr>Events Leading to War</vt:lpstr>
      <vt:lpstr>Events Leading to War</vt:lpstr>
      <vt:lpstr>George Washington</vt:lpstr>
      <vt:lpstr>Washington’s First Command </vt:lpstr>
      <vt:lpstr>Fort Duquesne </vt:lpstr>
      <vt:lpstr>Jumonville Glen May 28, 1754</vt:lpstr>
      <vt:lpstr>Jumonville Glen May 28, 1754</vt:lpstr>
      <vt:lpstr>Leaders and Battles</vt:lpstr>
      <vt:lpstr>Three Phases of the War</vt:lpstr>
      <vt:lpstr>Fort Necessity/Great Meadows  July 3, 1754</vt:lpstr>
      <vt:lpstr>The British Plan of Attack</vt:lpstr>
      <vt:lpstr>General Braddock Arrives</vt:lpstr>
      <vt:lpstr>Monongahela July 9, 1755</vt:lpstr>
      <vt:lpstr>PowerPoint Presentation</vt:lpstr>
      <vt:lpstr>Monongahela July 9, 1755</vt:lpstr>
      <vt:lpstr>Monongahela July 9, 1755</vt:lpstr>
      <vt:lpstr>Shirley &amp; Johnson </vt:lpstr>
      <vt:lpstr>A Declaration of War</vt:lpstr>
      <vt:lpstr>Louis-Joseph de Montcalm</vt:lpstr>
      <vt:lpstr>Fort William Henry August 1757</vt:lpstr>
      <vt:lpstr>Fort William Henry August 1757</vt:lpstr>
      <vt:lpstr>William Pitt</vt:lpstr>
      <vt:lpstr>The St. Lawrence River</vt:lpstr>
      <vt:lpstr>Siege of Louisbourg June 8 – July  26, 1758</vt:lpstr>
      <vt:lpstr>Siege of Louisbourg July 26, 1758</vt:lpstr>
      <vt:lpstr>Quebec City</vt:lpstr>
      <vt:lpstr>An Impenetrable City </vt:lpstr>
      <vt:lpstr>It’s Now or Never</vt:lpstr>
      <vt:lpstr>The Battle of Quebec September 13, 1759</vt:lpstr>
      <vt:lpstr>A Double Loss</vt:lpstr>
      <vt:lpstr>The Immediate Outcome</vt:lpstr>
      <vt:lpstr>The Treaty of Paris, 1763</vt:lpstr>
      <vt:lpstr>PowerPoint Presentation</vt:lpstr>
      <vt:lpstr>The Proclamation of 1763</vt:lpstr>
      <vt:lpstr>The Proclamation of 1763</vt:lpstr>
      <vt:lpstr>Consequences</vt:lpstr>
      <vt:lpstr>Consequences </vt:lpstr>
      <vt:lpstr>Why It matters now</vt:lpstr>
      <vt:lpstr>Why It Matters Now </vt:lpstr>
      <vt:lpstr>An Anglo Saxon World</vt:lpstr>
      <vt:lpstr>Bibliography</vt:lpstr>
    </vt:vector>
  </TitlesOfParts>
  <Company>Cicero History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PowerPoints - French and Indian War</dc:title>
  <dc:creator>AIHE</dc:creator>
  <cp:lastModifiedBy>DDiCostanzo</cp:lastModifiedBy>
  <cp:revision>473</cp:revision>
  <dcterms:created xsi:type="dcterms:W3CDTF">2007-07-17T17:00:34Z</dcterms:created>
  <dcterms:modified xsi:type="dcterms:W3CDTF">2016-09-22T13:38:29Z</dcterms:modified>
</cp:coreProperties>
</file>