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6" r:id="rId2"/>
    <p:sldId id="258" r:id="rId3"/>
    <p:sldId id="257" r:id="rId4"/>
    <p:sldId id="266" r:id="rId5"/>
    <p:sldId id="259" r:id="rId6"/>
    <p:sldId id="267"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39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3389" autoAdjust="0"/>
  </p:normalViewPr>
  <p:slideViewPr>
    <p:cSldViewPr>
      <p:cViewPr varScale="1">
        <p:scale>
          <a:sx n="61" d="100"/>
          <a:sy n="61" d="100"/>
        </p:scale>
        <p:origin x="7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7F38A-A284-46FA-88BF-6908D5D31F46}" type="datetimeFigureOut">
              <a:rPr lang="en-US" smtClean="0"/>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A5DA2-B422-4652-A99F-CD4F8FEC9057}" type="slidenum">
              <a:rPr lang="en-US" smtClean="0"/>
              <a:t>‹#›</a:t>
            </a:fld>
            <a:endParaRPr lang="en-US"/>
          </a:p>
        </p:txBody>
      </p:sp>
    </p:spTree>
    <p:extLst>
      <p:ext uri="{BB962C8B-B14F-4D97-AF65-F5344CB8AC3E}">
        <p14:creationId xmlns:p14="http://schemas.microsoft.com/office/powerpoint/2010/main" val="333577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a:t>
            </a:r>
            <a:r>
              <a:rPr lang="en-US" b="1" baseline="0" dirty="0" smtClean="0"/>
              <a:t> Jersey Social Studies Standards:</a:t>
            </a:r>
          </a:p>
          <a:p>
            <a:endParaRPr lang="en-US" b="1" baseline="0" dirty="0" smtClean="0"/>
          </a:p>
          <a:p>
            <a:r>
              <a:rPr lang="en-US" b="0" baseline="0" dirty="0" smtClean="0"/>
              <a:t>6.1.12.A.3.b: Assess the influence of Manifest Destiny on foreign policy during different time periods in American history. </a:t>
            </a:r>
          </a:p>
          <a:p>
            <a:r>
              <a:rPr lang="en-US" b="0" baseline="0" dirty="0" smtClean="0"/>
              <a:t>6.1.12.A.3.c: Determine the extent to which America’s foreign policy (i.e., Tripoli pirates, the Louisiana Purchase, the War of 1812, the Monroe Doctrine, the War with Mexico, and Native American removal) was influenced by perceived national interest. </a:t>
            </a:r>
          </a:p>
          <a:p>
            <a:r>
              <a:rPr lang="en-US" b="0" baseline="0" dirty="0" smtClean="0"/>
              <a:t>6.1.12.A.3.h: Determine the extent to which state and local issues, the press, the rise of interest-group politics, and the rise of party politics impacted the development of democratic institutions and practices. </a:t>
            </a:r>
          </a:p>
          <a:p>
            <a:r>
              <a:rPr lang="en-US" b="0" baseline="0" dirty="0" smtClean="0"/>
              <a:t>6.1.12.A.3.i: Examine multiple perspectives on slavery and evaluate the claims used to justify the arguments.</a:t>
            </a:r>
          </a:p>
          <a:p>
            <a:r>
              <a:rPr lang="en-US" b="0" baseline="0" dirty="0" smtClean="0"/>
              <a:t>6.1.12.B.3.a: Examine the origins of the antislavery movement and the impact of particular events, such as the Amistad decision, on the movement. </a:t>
            </a:r>
          </a:p>
          <a:p>
            <a:r>
              <a:rPr lang="en-US" b="0" baseline="0" dirty="0" smtClean="0"/>
              <a:t>6.1.12.C.3.a: Assess the impact of Western settlement on the expansion of United States political boundaries. </a:t>
            </a:r>
          </a:p>
          <a:p>
            <a:r>
              <a:rPr lang="en-US" b="0" baseline="0" dirty="0" smtClean="0"/>
              <a:t>6.1.12.D.3.b: Determine how expansion created opportunities for some and hardships for others by considering multiple perspectives.</a:t>
            </a:r>
          </a:p>
          <a:p>
            <a:r>
              <a:rPr lang="en-US" b="0" baseline="0" dirty="0" smtClean="0"/>
              <a:t>6.1.12.D.3.c: Explain how immigration intensified ethnic and cultural conflicts and complicated the forging of a national identity. </a:t>
            </a:r>
          </a:p>
          <a:p>
            <a:r>
              <a:rPr lang="en-US" b="0" baseline="0" dirty="0" smtClean="0"/>
              <a:t>6.1.12.D.3.d: Assess how states' rights (i.e., Nullification) and sectional interests influenced party politics and shaped national policies (i.e., the Missouri Compromise and the Compromise of 1850).</a:t>
            </a:r>
          </a:p>
          <a:p>
            <a:endParaRPr lang="en-US" b="0" baseline="0" dirty="0" smtClean="0"/>
          </a:p>
          <a:p>
            <a:endParaRPr lang="en-US" b="0" baseline="0" dirty="0" smtClean="0"/>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AA1A5DA2-B422-4652-A99F-CD4F8FEC9057}" type="slidenum">
              <a:rPr lang="en-US" smtClean="0"/>
              <a:t>1</a:t>
            </a:fld>
            <a:endParaRPr lang="en-US"/>
          </a:p>
        </p:txBody>
      </p:sp>
    </p:spTree>
    <p:extLst>
      <p:ext uri="{BB962C8B-B14F-4D97-AF65-F5344CB8AC3E}">
        <p14:creationId xmlns:p14="http://schemas.microsoft.com/office/powerpoint/2010/main" val="176322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A5DA2-B422-4652-A99F-CD4F8FEC9057}" type="slidenum">
              <a:rPr lang="en-US" smtClean="0"/>
              <a:t>2</a:t>
            </a:fld>
            <a:endParaRPr lang="en-US"/>
          </a:p>
        </p:txBody>
      </p:sp>
    </p:spTree>
    <p:extLst>
      <p:ext uri="{BB962C8B-B14F-4D97-AF65-F5344CB8AC3E}">
        <p14:creationId xmlns:p14="http://schemas.microsoft.com/office/powerpoint/2010/main" val="388394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33DDDED-39AE-4B99-8355-EADEA4D77AAD}" type="datetimeFigureOut">
              <a:rPr lang="en-US" smtClean="0"/>
              <a:t>1/30/2020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F0011-1057-4E4D-90C2-9D71A66E43C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BFF0011-1057-4E4D-90C2-9D71A66E43C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33DDDED-39AE-4B99-8355-EADEA4D77AAD}"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BFF0011-1057-4E4D-90C2-9D71A66E43C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33DDDED-39AE-4B99-8355-EADEA4D77AAD}" type="datetimeFigureOut">
              <a:rPr lang="en-US" smtClean="0"/>
              <a:t>1/30/2020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33DDDED-39AE-4B99-8355-EADEA4D77AAD}" type="datetimeFigureOut">
              <a:rPr lang="en-US" smtClean="0"/>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F0011-1057-4E4D-90C2-9D71A66E43C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33DDDED-39AE-4B99-8355-EADEA4D77AAD}" type="datetimeFigureOut">
              <a:rPr lang="en-US" smtClean="0"/>
              <a:t>1/30/2020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BFF0011-1057-4E4D-90C2-9D71A66E43C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33DDDED-39AE-4B99-8355-EADEA4D77AAD}" type="datetimeFigureOut">
              <a:rPr lang="en-US" smtClean="0"/>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BFF0011-1057-4E4D-90C2-9D71A66E43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33DDDED-39AE-4B99-8355-EADEA4D77AAD}" type="datetimeFigureOut">
              <a:rPr lang="en-US" smtClean="0"/>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BFF0011-1057-4E4D-90C2-9D71A66E43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BFF0011-1057-4E4D-90C2-9D71A66E43C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33DDDED-39AE-4B99-8355-EADEA4D77AAD}" type="datetimeFigureOut">
              <a:rPr lang="en-US" smtClean="0"/>
              <a:t>1/30/2020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BFF0011-1057-4E4D-90C2-9D71A66E43C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33DDDED-39AE-4B99-8355-EADEA4D77AAD}" type="datetimeFigureOut">
              <a:rPr lang="en-US" smtClean="0"/>
              <a:t>1/30/2020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33DDDED-39AE-4B99-8355-EADEA4D77AAD}" type="datetimeFigureOut">
              <a:rPr lang="en-US" smtClean="0"/>
              <a:t>1/30/2020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BFF0011-1057-4E4D-90C2-9D71A66E43C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8153400" cy="1524000"/>
          </a:xfrm>
          <a:solidFill>
            <a:schemeClr val="bg1"/>
          </a:solidFill>
          <a:ln w="28575">
            <a:solidFill>
              <a:schemeClr val="tx1"/>
            </a:solidFill>
            <a:prstDash val="solid"/>
          </a:ln>
        </p:spPr>
        <p:style>
          <a:lnRef idx="2">
            <a:schemeClr val="accent5"/>
          </a:lnRef>
          <a:fillRef idx="1">
            <a:schemeClr val="lt1"/>
          </a:fillRef>
          <a:effectRef idx="0">
            <a:schemeClr val="accent5"/>
          </a:effectRef>
          <a:fontRef idx="minor">
            <a:schemeClr val="dk1"/>
          </a:fontRef>
        </p:style>
        <p:txBody>
          <a:bodyPr>
            <a:noAutofit/>
          </a:bodyPr>
          <a:lstStyle/>
          <a:p>
            <a:r>
              <a:rPr lang="en-US" sz="4000" cap="none" dirty="0" smtClean="0">
                <a:solidFill>
                  <a:srgbClr val="0000FF"/>
                </a:solidFill>
                <a:latin typeface="Times New Roman" panose="02020603050405020304" pitchFamily="18" charset="0"/>
                <a:cs typeface="Times New Roman" panose="02020603050405020304" pitchFamily="18" charset="0"/>
              </a:rPr>
              <a:t>Lesson - Westward Expansion</a:t>
            </a:r>
          </a:p>
          <a:p>
            <a:r>
              <a:rPr lang="en-US" sz="4000" cap="none" dirty="0" smtClean="0">
                <a:solidFill>
                  <a:srgbClr val="0000FF"/>
                </a:solidFill>
                <a:latin typeface="Times New Roman" panose="02020603050405020304" pitchFamily="18" charset="0"/>
                <a:cs typeface="Times New Roman" panose="02020603050405020304" pitchFamily="18" charset="0"/>
              </a:rPr>
              <a:t>1800-1860</a:t>
            </a:r>
            <a:endParaRPr lang="en-US" sz="4000" cap="none" dirty="0">
              <a:solidFill>
                <a:srgbClr val="0000FF"/>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685800" y="457200"/>
            <a:ext cx="7772400" cy="1447800"/>
          </a:xfrm>
          <a:solidFill>
            <a:schemeClr val="bg1"/>
          </a:solidFill>
          <a:ln w="28575">
            <a:solidFill>
              <a:schemeClr val="tx1"/>
            </a:solidFill>
          </a:ln>
        </p:spPr>
        <p:txBody>
          <a:bodyPr>
            <a:normAutofit/>
          </a:bodyPr>
          <a:lstStyle/>
          <a:p>
            <a:r>
              <a:rPr lang="en-US" sz="8800" dirty="0" smtClean="0">
                <a:solidFill>
                  <a:srgbClr val="FF0000"/>
                </a:solidFill>
                <a:latin typeface="Times New Roman" panose="02020603050405020304" pitchFamily="18" charset="0"/>
                <a:cs typeface="Times New Roman" panose="02020603050405020304" pitchFamily="18" charset="0"/>
              </a:rPr>
              <a:t>U.S. History I</a:t>
            </a:r>
            <a:endParaRPr lang="en-US" sz="8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89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THE MISSOURI </a:t>
            </a:r>
            <a:r>
              <a:rPr lang="en-US" sz="2400" b="1" dirty="0">
                <a:solidFill>
                  <a:srgbClr val="0000FF"/>
                </a:solidFill>
                <a:latin typeface="Times New Roman" panose="02020603050405020304" pitchFamily="18" charset="0"/>
                <a:cs typeface="Times New Roman" panose="02020603050405020304" pitchFamily="18" charset="0"/>
              </a:rPr>
              <a:t>C</a:t>
            </a:r>
            <a:r>
              <a:rPr lang="en-US" sz="2400" b="1" dirty="0" smtClean="0">
                <a:solidFill>
                  <a:srgbClr val="0000FF"/>
                </a:solidFill>
                <a:latin typeface="Times New Roman" panose="02020603050405020304" pitchFamily="18" charset="0"/>
                <a:cs typeface="Times New Roman" panose="02020603050405020304" pitchFamily="18" charset="0"/>
              </a:rPr>
              <a:t>OMPROMISE</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4800" y="4498584"/>
            <a:ext cx="8382000" cy="1446550"/>
          </a:xfrm>
          <a:prstGeom prst="rect">
            <a:avLst/>
          </a:prstGeom>
        </p:spPr>
        <p:txBody>
          <a:bodyPr wrap="square">
            <a:spAutoFit/>
          </a:bodyPr>
          <a:lstStyle/>
          <a:p>
            <a:r>
              <a:rPr lang="en-US" sz="2200" dirty="0">
                <a:solidFill>
                  <a:srgbClr val="0000FF"/>
                </a:solidFill>
                <a:latin typeface="Times New Roman" panose="02020603050405020304" pitchFamily="18" charset="0"/>
                <a:cs typeface="Times New Roman" panose="02020603050405020304" pitchFamily="18" charset="0"/>
              </a:rPr>
              <a:t>Congress finally came to an agreement, called </a:t>
            </a:r>
            <a:r>
              <a:rPr lang="en-US" sz="2200" b="1" dirty="0" smtClean="0">
                <a:latin typeface="Times New Roman" panose="02020603050405020304" pitchFamily="18" charset="0"/>
                <a:cs typeface="Times New Roman" panose="02020603050405020304" pitchFamily="18" charset="0"/>
              </a:rPr>
              <a:t>The</a:t>
            </a:r>
            <a:r>
              <a:rPr lang="en-US" sz="2200" dirty="0" smtClean="0">
                <a:solidFill>
                  <a:srgbClr val="0000FF"/>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Missouri Compromise,</a:t>
            </a:r>
            <a:r>
              <a:rPr lang="en-US" sz="2200" dirty="0">
                <a:solidFill>
                  <a:srgbClr val="0000FF"/>
                </a:solidFill>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in 1820. Missouri and Maine (which had been part of Massachusetts) would enter the Union at the same time, Maine as a free state, Missouri as a slave state.</a:t>
            </a:r>
          </a:p>
        </p:txBody>
      </p:sp>
      <p:sp>
        <p:nvSpPr>
          <p:cNvPr id="6" name="Rectangle 5"/>
          <p:cNvSpPr/>
          <p:nvPr/>
        </p:nvSpPr>
        <p:spPr>
          <a:xfrm>
            <a:off x="304800" y="1600200"/>
            <a:ext cx="8382000" cy="2800767"/>
          </a:xfrm>
          <a:prstGeom prst="rect">
            <a:avLst/>
          </a:prstGeom>
        </p:spPr>
        <p:txBody>
          <a:bodyPr wrap="square">
            <a:spAutoFit/>
          </a:bodyPr>
          <a:lstStyle/>
          <a:p>
            <a:r>
              <a:rPr lang="en-US" sz="2200" dirty="0">
                <a:solidFill>
                  <a:srgbClr val="FF0000"/>
                </a:solidFill>
                <a:latin typeface="Times New Roman" panose="02020603050405020304" pitchFamily="18" charset="0"/>
                <a:cs typeface="Times New Roman" panose="02020603050405020304" pitchFamily="18" charset="0"/>
              </a:rPr>
              <a:t>Another stage of U.S. expansion took place when inhabitants of Missouri began petitioning for statehood beginning in 1817. The Missouri territory had been part of the Louisiana Purchase and was the first part of that vast acquisition to apply for statehood. </a:t>
            </a:r>
            <a:r>
              <a:rPr lang="en-US" sz="2200" dirty="0" smtClean="0">
                <a:solidFill>
                  <a:srgbClr val="FF0000"/>
                </a:solidFill>
                <a:latin typeface="Times New Roman" panose="02020603050405020304" pitchFamily="18" charset="0"/>
                <a:cs typeface="Times New Roman" panose="02020603050405020304" pitchFamily="18" charset="0"/>
              </a:rPr>
              <a:t>When </a:t>
            </a:r>
            <a:r>
              <a:rPr lang="en-US" sz="2200" dirty="0">
                <a:solidFill>
                  <a:srgbClr val="FF0000"/>
                </a:solidFill>
                <a:latin typeface="Times New Roman" panose="02020603050405020304" pitchFamily="18" charset="0"/>
                <a:cs typeface="Times New Roman" panose="02020603050405020304" pitchFamily="18" charset="0"/>
              </a:rPr>
              <a:t>the status of the Missouri territory was taken up in earnest in the U.S. House of Representatives in early 1819, its admission to the Union proved to be no easy matter, since it brought to the surface a violent debate over whether slavery would be allowed in the new state.</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286573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THE MISSOURI </a:t>
            </a:r>
            <a:r>
              <a:rPr lang="en-US" sz="2400" b="1" dirty="0">
                <a:solidFill>
                  <a:srgbClr val="0000FF"/>
                </a:solidFill>
                <a:latin typeface="Times New Roman" panose="02020603050405020304" pitchFamily="18" charset="0"/>
                <a:cs typeface="Times New Roman" panose="02020603050405020304" pitchFamily="18" charset="0"/>
              </a:rPr>
              <a:t>C</a:t>
            </a:r>
            <a:r>
              <a:rPr lang="en-US" sz="2400" b="1" dirty="0" smtClean="0">
                <a:solidFill>
                  <a:srgbClr val="0000FF"/>
                </a:solidFill>
                <a:latin typeface="Times New Roman" panose="02020603050405020304" pitchFamily="18" charset="0"/>
                <a:cs typeface="Times New Roman" panose="02020603050405020304" pitchFamily="18" charset="0"/>
              </a:rPr>
              <a:t>OMPROMISE</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2900" y="5410200"/>
            <a:ext cx="8382000" cy="738664"/>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The Missouri Compromise resulted in the District of Maine, which had originally been settled in 1607 by the Plymouth Company and was a part of Massachusetts, being admitted to the Union as a free state and Missouri being admitted as a slave state.</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50609"/>
            <a:ext cx="6324600" cy="360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71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Reflection #2</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457200" y="2209800"/>
            <a:ext cx="8229600" cy="2743200"/>
          </a:xfrm>
        </p:spPr>
        <p:txBody>
          <a:bodyPr>
            <a:normAutofit fontScale="85000" lnSpcReduction="20000"/>
          </a:bodyPr>
          <a:lstStyle/>
          <a:p>
            <a:pPr marL="0" indent="0">
              <a:buNone/>
            </a:pPr>
            <a:r>
              <a:rPr lang="en-US" sz="2800" dirty="0">
                <a:solidFill>
                  <a:srgbClr val="0000FF"/>
                </a:solidFill>
                <a:latin typeface="Times New Roman" panose="02020603050405020304" pitchFamily="18" charset="0"/>
                <a:cs typeface="Times New Roman" panose="02020603050405020304" pitchFamily="18" charset="0"/>
              </a:rPr>
              <a:t>For what purposes did Thomas Jefferson send Lewis and Clark to explore the Louisiana Territory? What did he want them to accomplish?</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26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AMERICAN SETTLERS MOVE TO TEXAS</a:t>
            </a:r>
          </a:p>
        </p:txBody>
      </p:sp>
      <p:sp>
        <p:nvSpPr>
          <p:cNvPr id="4" name="Content Placeholder 3"/>
          <p:cNvSpPr>
            <a:spLocks noGrp="1"/>
          </p:cNvSpPr>
          <p:nvPr>
            <p:ph sz="quarter" idx="1"/>
          </p:nvPr>
        </p:nvSpPr>
        <p:spPr>
          <a:xfrm>
            <a:off x="457200" y="1752600"/>
            <a:ext cx="8229600" cy="2133600"/>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After the 1819 Adams-Onís Treaty defined the U.S.-Mexico boundary, the Spanish Mexican government began actively encouraging Americans to settle their northern province. </a:t>
            </a:r>
            <a:r>
              <a:rPr lang="en-US" sz="2000" dirty="0">
                <a:solidFill>
                  <a:srgbClr val="0000FF"/>
                </a:solidFill>
                <a:latin typeface="Times New Roman" panose="02020603050405020304" pitchFamily="18" charset="0"/>
                <a:cs typeface="Times New Roman" panose="02020603050405020304" pitchFamily="18" charset="0"/>
              </a:rPr>
              <a:t>Texas was sparsely settled, and the few Mexican farmers and ranchers who lived there were under constant threat of attack by hostile Indian tribes, especially the Comanche, who supplemented their hunting with raids in pursuit of horses and cattle.</a:t>
            </a:r>
            <a:endParaRPr lang="en-US" sz="20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2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soil and climate offered good opportunities to expand slavery and the cotton kingdom. Land was plentiful and offered at generous terms. Unlike the U.S. government, Mexico allowed buyers to pay for their land in installments and did not require a minimum purchase. Furthermore, to many whites, it seemed not only their God-given right but also their patriotic duty to populate the lands beyond the Mississippi River, bringing with them American slavery, culture, laws, and political traditions</a:t>
            </a: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32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THE TEXAS WAR FOR INDEPENDENCE</a:t>
            </a:r>
          </a:p>
        </p:txBody>
      </p:sp>
      <p:sp>
        <p:nvSpPr>
          <p:cNvPr id="4" name="Content Placeholder 3"/>
          <p:cNvSpPr>
            <a:spLocks noGrp="1"/>
          </p:cNvSpPr>
          <p:nvPr>
            <p:ph sz="quarter" idx="1"/>
          </p:nvPr>
        </p:nvSpPr>
        <p:spPr>
          <a:xfrm>
            <a:off x="381000" y="3886200"/>
            <a:ext cx="8458200" cy="2362200"/>
          </a:xfrm>
        </p:spPr>
        <p:txBody>
          <a:bodyPr>
            <a:noAutofit/>
          </a:bodyPr>
          <a:lstStyle/>
          <a:p>
            <a:pPr marL="0" indent="0">
              <a:buNone/>
            </a:pPr>
            <a:r>
              <a:rPr lang="en-US" sz="2000" dirty="0">
                <a:solidFill>
                  <a:srgbClr val="0000FF"/>
                </a:solidFill>
                <a:latin typeface="Times New Roman" panose="02020603050405020304" pitchFamily="18" charset="0"/>
                <a:cs typeface="Times New Roman" panose="02020603050405020304" pitchFamily="18" charset="0"/>
              </a:rPr>
              <a:t>Texans’ hopes for independence were </a:t>
            </a:r>
            <a:r>
              <a:rPr lang="en-US" sz="2000" dirty="0" smtClean="0">
                <a:solidFill>
                  <a:srgbClr val="0000FF"/>
                </a:solidFill>
                <a:latin typeface="Times New Roman" panose="02020603050405020304" pitchFamily="18" charset="0"/>
                <a:cs typeface="Times New Roman" panose="02020603050405020304" pitchFamily="18" charset="0"/>
              </a:rPr>
              <a:t>defeated several times during the early1800’s. </a:t>
            </a:r>
            <a:r>
              <a:rPr lang="en-US" sz="2000" b="1" dirty="0" smtClean="0">
                <a:latin typeface="Times New Roman" panose="02020603050405020304" pitchFamily="18" charset="0"/>
                <a:cs typeface="Times New Roman" panose="02020603050405020304" pitchFamily="18" charset="0"/>
              </a:rPr>
              <a:t>Finally in 1836, Texans </a:t>
            </a:r>
            <a:r>
              <a:rPr lang="en-US" sz="2000" b="1" dirty="0">
                <a:latin typeface="Times New Roman" panose="02020603050405020304" pitchFamily="18" charset="0"/>
                <a:cs typeface="Times New Roman" panose="02020603050405020304" pitchFamily="18" charset="0"/>
              </a:rPr>
              <a:t>declared their independence from Mexico and drafted a constitution calling for an American-style judicial system and an elected president and legislature. </a:t>
            </a:r>
            <a:r>
              <a:rPr lang="en-US" sz="2000" dirty="0">
                <a:solidFill>
                  <a:srgbClr val="0000FF"/>
                </a:solidFill>
                <a:latin typeface="Times New Roman" panose="02020603050405020304" pitchFamily="18" charset="0"/>
                <a:cs typeface="Times New Roman" panose="02020603050405020304" pitchFamily="18" charset="0"/>
              </a:rPr>
              <a:t>Significantly, they also established that slavery would not be prohibited in Texas</a:t>
            </a:r>
            <a:r>
              <a:rPr lang="en-US" sz="2000" b="1" dirty="0">
                <a:latin typeface="Times New Roman" panose="02020603050405020304" pitchFamily="18" charset="0"/>
                <a:cs typeface="Times New Roman" panose="02020603050405020304" pitchFamily="18" charset="0"/>
              </a:rPr>
              <a:t>. Many wealthy Tejanos supported the push for independence, hoping for liberal governmental reforms and economic benefits. </a:t>
            </a:r>
            <a:r>
              <a:rPr lang="en-US" sz="2000" b="1" dirty="0" smtClean="0">
                <a:latin typeface="Times New Roman" panose="02020603050405020304" pitchFamily="18" charset="0"/>
                <a:cs typeface="Times New Roman" panose="02020603050405020304" pitchFamily="18" charset="0"/>
              </a:rPr>
              <a:t>Tejanos were the Mexican </a:t>
            </a:r>
            <a:r>
              <a:rPr lang="en-US" sz="2000" b="1" dirty="0">
                <a:latin typeface="Times New Roman" panose="02020603050405020304" pitchFamily="18" charset="0"/>
                <a:cs typeface="Times New Roman" panose="02020603050405020304" pitchFamily="18" charset="0"/>
              </a:rPr>
              <a:t>residents of </a:t>
            </a:r>
            <a:r>
              <a:rPr lang="en-US" sz="2000" b="1" dirty="0" smtClean="0">
                <a:latin typeface="Times New Roman" panose="02020603050405020304" pitchFamily="18" charset="0"/>
                <a:cs typeface="Times New Roman" panose="02020603050405020304" pitchFamily="18" charset="0"/>
              </a:rPr>
              <a:t>Texas.</a:t>
            </a:r>
            <a:endParaRPr lang="en-US" sz="2000" b="1" dirty="0">
              <a:latin typeface="Times New Roman" panose="02020603050405020304" pitchFamily="18" charset="0"/>
              <a:cs typeface="Times New Roman" panose="02020603050405020304" pitchFamily="18" charset="0"/>
            </a:endParaRPr>
          </a:p>
          <a:p>
            <a:pPr marL="0" indent="0">
              <a:buNone/>
            </a:pPr>
            <a:endParaRPr lang="en-US" sz="2000" dirty="0">
              <a:solidFill>
                <a:srgbClr val="0000FF"/>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4572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0" y="2182743"/>
            <a:ext cx="3535768" cy="830997"/>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This 1833 map shows the extent of land grants made by Mexico to American settlers in Texas. Nearly all are in the eastern portion of the state, one factor that led to war with Mexico in 1846.</a:t>
            </a:r>
          </a:p>
        </p:txBody>
      </p:sp>
    </p:spTree>
    <p:extLst>
      <p:ext uri="{BB962C8B-B14F-4D97-AF65-F5344CB8AC3E}">
        <p14:creationId xmlns:p14="http://schemas.microsoft.com/office/powerpoint/2010/main" val="582712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REMEMBER THE ALAMO!</a:t>
            </a:r>
          </a:p>
        </p:txBody>
      </p:sp>
      <p:sp>
        <p:nvSpPr>
          <p:cNvPr id="4" name="Content Placeholder 3"/>
          <p:cNvSpPr>
            <a:spLocks noGrp="1"/>
          </p:cNvSpPr>
          <p:nvPr>
            <p:ph sz="quarter" idx="1"/>
          </p:nvPr>
        </p:nvSpPr>
        <p:spPr>
          <a:xfrm>
            <a:off x="228600" y="4516682"/>
            <a:ext cx="8610600" cy="1898775"/>
          </a:xfrm>
        </p:spPr>
        <p:txBody>
          <a:bodyPr>
            <a:noAutofit/>
          </a:bodyPr>
          <a:lstStyle/>
          <a:p>
            <a:pPr marL="0" indent="0">
              <a:buNone/>
            </a:pPr>
            <a:r>
              <a:rPr lang="en-US" sz="2000" dirty="0">
                <a:solidFill>
                  <a:srgbClr val="0000FF"/>
                </a:solidFill>
                <a:latin typeface="Times New Roman" panose="02020603050405020304" pitchFamily="18" charset="0"/>
                <a:cs typeface="Times New Roman" panose="02020603050405020304" pitchFamily="18" charset="0"/>
              </a:rPr>
              <a:t>T</a:t>
            </a:r>
            <a:r>
              <a:rPr lang="en-US" sz="2000" dirty="0" smtClean="0">
                <a:solidFill>
                  <a:srgbClr val="0000FF"/>
                </a:solidFill>
                <a:latin typeface="Times New Roman" panose="02020603050405020304" pitchFamily="18" charset="0"/>
                <a:cs typeface="Times New Roman" panose="02020603050405020304" pitchFamily="18" charset="0"/>
              </a:rPr>
              <a:t>he </a:t>
            </a:r>
            <a:r>
              <a:rPr lang="en-US" sz="2000" dirty="0">
                <a:solidFill>
                  <a:srgbClr val="0000FF"/>
                </a:solidFill>
                <a:latin typeface="Times New Roman" panose="02020603050405020304" pitchFamily="18" charset="0"/>
                <a:cs typeface="Times New Roman" panose="02020603050405020304" pitchFamily="18" charset="0"/>
              </a:rPr>
              <a:t>Texas forces under Sam Houston </a:t>
            </a:r>
            <a:r>
              <a:rPr lang="en-US" sz="2000" dirty="0" smtClean="0">
                <a:solidFill>
                  <a:srgbClr val="0000FF"/>
                </a:solidFill>
                <a:latin typeface="Times New Roman" panose="02020603050405020304" pitchFamily="18" charset="0"/>
                <a:cs typeface="Times New Roman" panose="02020603050405020304" pitchFamily="18" charset="0"/>
              </a:rPr>
              <a:t>came </a:t>
            </a:r>
            <a:r>
              <a:rPr lang="en-US" sz="2000" dirty="0">
                <a:solidFill>
                  <a:srgbClr val="0000FF"/>
                </a:solidFill>
                <a:latin typeface="Times New Roman" panose="02020603050405020304" pitchFamily="18" charset="0"/>
                <a:cs typeface="Times New Roman" panose="02020603050405020304" pitchFamily="18" charset="0"/>
              </a:rPr>
              <a:t>upon Santa Anna’s encampment on the banks of San Jacinto River on April 21, </a:t>
            </a:r>
            <a:r>
              <a:rPr lang="en-US" sz="2000" dirty="0" smtClean="0">
                <a:solidFill>
                  <a:srgbClr val="0000FF"/>
                </a:solidFill>
                <a:latin typeface="Times New Roman" panose="02020603050405020304" pitchFamily="18" charset="0"/>
                <a:cs typeface="Times New Roman" panose="02020603050405020304" pitchFamily="18" charset="0"/>
              </a:rPr>
              <a:t>1836. The </a:t>
            </a:r>
            <a:r>
              <a:rPr lang="en-US" sz="2000" dirty="0">
                <a:solidFill>
                  <a:srgbClr val="0000FF"/>
                </a:solidFill>
                <a:latin typeface="Times New Roman" panose="02020603050405020304" pitchFamily="18" charset="0"/>
                <a:cs typeface="Times New Roman" panose="02020603050405020304" pitchFamily="18" charset="0"/>
              </a:rPr>
              <a:t>seven hundred men descended on a sleeping force nearly twice their number with cries of “Remember the Alamo!” Within fifteen minutes the Battle of San Jacinto was over. Approximately half the Mexican troops were killed, and the survivors, including Santa Anna, taken prisoner.</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84" y="1490454"/>
            <a:ext cx="7719016" cy="262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0077" y="4114800"/>
            <a:ext cx="7719016" cy="400110"/>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The Fall of the Alamo, painted by Theodore </a:t>
            </a:r>
            <a:r>
              <a:rPr lang="en-US" sz="1000" b="1" dirty="0" err="1">
                <a:latin typeface="Times New Roman" panose="02020603050405020304" pitchFamily="18" charset="0"/>
                <a:cs typeface="Times New Roman" panose="02020603050405020304" pitchFamily="18" charset="0"/>
              </a:rPr>
              <a:t>Gentilz</a:t>
            </a:r>
            <a:r>
              <a:rPr lang="en-US" sz="1000" b="1" dirty="0">
                <a:latin typeface="Times New Roman" panose="02020603050405020304" pitchFamily="18" charset="0"/>
                <a:cs typeface="Times New Roman" panose="02020603050405020304" pitchFamily="18" charset="0"/>
              </a:rPr>
              <a:t> fewer than ten years after this pivotal moment in the Texas Revolution, depicts the 1836 assault on the Alamo complex.</a:t>
            </a:r>
          </a:p>
        </p:txBody>
      </p:sp>
    </p:spTree>
    <p:extLst>
      <p:ext uri="{BB962C8B-B14F-4D97-AF65-F5344CB8AC3E}">
        <p14:creationId xmlns:p14="http://schemas.microsoft.com/office/powerpoint/2010/main" val="3550028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The Mexican American War and Texas Annexation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0999" y="3886200"/>
            <a:ext cx="7868093" cy="1898775"/>
          </a:xfrm>
        </p:spPr>
        <p:txBody>
          <a:bodyPr>
            <a:noAutofit/>
          </a:bodyPr>
          <a:lstStyle/>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By 1848, the United States had won the </a:t>
            </a:r>
            <a:r>
              <a:rPr lang="en-US" sz="2400" b="1" dirty="0" smtClean="0">
                <a:latin typeface="Times New Roman" panose="02020603050405020304" pitchFamily="18" charset="0"/>
                <a:cs typeface="Times New Roman" panose="02020603050405020304" pitchFamily="18" charset="0"/>
              </a:rPr>
              <a:t>Mexican-American War</a:t>
            </a:r>
            <a:r>
              <a:rPr lang="en-US" sz="2400" dirty="0" smtClean="0">
                <a:solidFill>
                  <a:srgbClr val="FF0000"/>
                </a:solidFill>
                <a:latin typeface="Times New Roman" panose="02020603050405020304" pitchFamily="18" charset="0"/>
                <a:cs typeface="Times New Roman" panose="02020603050405020304" pitchFamily="18" charset="0"/>
              </a:rPr>
              <a:t>. Winning the war was encouraging to many Americans for a variety of reasons.  </a:t>
            </a:r>
            <a:r>
              <a:rPr lang="en-US" sz="2400" b="1" dirty="0" smtClean="0">
                <a:latin typeface="Times New Roman" panose="02020603050405020304" pitchFamily="18" charset="0"/>
                <a:cs typeface="Times New Roman" panose="02020603050405020304" pitchFamily="18" charset="0"/>
              </a:rPr>
              <a:t>The victory fostered the belief that </a:t>
            </a:r>
            <a:r>
              <a:rPr lang="en-US" sz="2400" b="1" dirty="0">
                <a:latin typeface="Times New Roman" panose="02020603050405020304" pitchFamily="18" charset="0"/>
                <a:cs typeface="Times New Roman" panose="02020603050405020304" pitchFamily="18" charset="0"/>
              </a:rPr>
              <a:t>the country was accomplishing its manifest destiny of expansion.</a:t>
            </a:r>
          </a:p>
        </p:txBody>
      </p:sp>
      <p:sp>
        <p:nvSpPr>
          <p:cNvPr id="6" name="Rectangle 5"/>
          <p:cNvSpPr/>
          <p:nvPr/>
        </p:nvSpPr>
        <p:spPr>
          <a:xfrm>
            <a:off x="380999" y="1577876"/>
            <a:ext cx="7868093" cy="1938992"/>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Texas annexation was the 1845 incorporation of the Republic of Texas into the United States of America, which was admitted to the Union as the 28th state on December 29, 1845. The Republic of Texas declared independence from the Republic of Mexico on March 2, 1836.</a:t>
            </a:r>
          </a:p>
        </p:txBody>
      </p:sp>
    </p:spTree>
    <p:extLst>
      <p:ext uri="{BB962C8B-B14F-4D97-AF65-F5344CB8AC3E}">
        <p14:creationId xmlns:p14="http://schemas.microsoft.com/office/powerpoint/2010/main" val="280980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Free Soil or Slave? The Dilemma of the West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600" y="1625147"/>
            <a:ext cx="7719016" cy="2246769"/>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The 1848 treaty with Mexico did not bring the United States domestic peace. </a:t>
            </a:r>
            <a:r>
              <a:rPr lang="en-US" sz="2000" dirty="0" smtClean="0">
                <a:solidFill>
                  <a:srgbClr val="0000FF"/>
                </a:solidFill>
                <a:latin typeface="Times New Roman" panose="02020603050405020304" pitchFamily="18" charset="0"/>
                <a:cs typeface="Times New Roman" panose="02020603050405020304" pitchFamily="18" charset="0"/>
              </a:rPr>
              <a:t>Instead</a:t>
            </a:r>
            <a:r>
              <a:rPr lang="en-US" sz="2000" dirty="0">
                <a:solidFill>
                  <a:srgbClr val="0000FF"/>
                </a:solidFill>
                <a:latin typeface="Times New Roman" panose="02020603050405020304" pitchFamily="18" charset="0"/>
                <a:cs typeface="Times New Roman" panose="02020603050405020304" pitchFamily="18" charset="0"/>
              </a:rPr>
              <a:t>, the </a:t>
            </a:r>
            <a:r>
              <a:rPr lang="en-US" sz="2000" dirty="0" smtClean="0">
                <a:solidFill>
                  <a:srgbClr val="0000FF"/>
                </a:solidFill>
                <a:latin typeface="Times New Roman" panose="02020603050405020304" pitchFamily="18" charset="0"/>
                <a:cs typeface="Times New Roman" panose="02020603050405020304" pitchFamily="18" charset="0"/>
              </a:rPr>
              <a:t>acquisition </a:t>
            </a:r>
            <a:r>
              <a:rPr lang="en-US" sz="2000" dirty="0">
                <a:solidFill>
                  <a:srgbClr val="0000FF"/>
                </a:solidFill>
                <a:latin typeface="Times New Roman" panose="02020603050405020304" pitchFamily="18" charset="0"/>
                <a:cs typeface="Times New Roman" panose="02020603050405020304" pitchFamily="18" charset="0"/>
              </a:rPr>
              <a:t>of new territory revived and intensified the debate over the future of slavery in the western territories, widening the growing division between North and South and leading to the creation of new single-issue parties. Increasingly, the South came to regard itself as under attack by radical northern </a:t>
            </a:r>
            <a:r>
              <a:rPr lang="en-US" sz="2000" b="1" dirty="0" smtClean="0">
                <a:latin typeface="Times New Roman" panose="02020603050405020304" pitchFamily="18" charset="0"/>
                <a:cs typeface="Times New Roman" panose="02020603050405020304" pitchFamily="18" charset="0"/>
              </a:rPr>
              <a:t>abolitionists</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These abolitionists spoke out about slavery in great strength and number. </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33400" y="4572000"/>
            <a:ext cx="7719016" cy="369332"/>
          </a:xfrm>
          <a:prstGeom prst="rect">
            <a:avLst/>
          </a:prstGeom>
        </p:spPr>
        <p:txBody>
          <a:bodyPr wrap="square">
            <a:spAutoFit/>
          </a:bodyPr>
          <a:lstStyle/>
          <a:p>
            <a:r>
              <a:rPr lang="en-US" dirty="0" smtClean="0"/>
              <a:t> </a:t>
            </a:r>
            <a:endParaRPr lang="en-US" dirty="0">
              <a:solidFill>
                <a:srgbClr val="FF0000"/>
              </a:solidFill>
            </a:endParaRPr>
          </a:p>
        </p:txBody>
      </p:sp>
      <p:sp>
        <p:nvSpPr>
          <p:cNvPr id="7" name="Rectangle 6"/>
          <p:cNvSpPr/>
          <p:nvPr/>
        </p:nvSpPr>
        <p:spPr>
          <a:xfrm>
            <a:off x="533400" y="4018002"/>
            <a:ext cx="7795216" cy="1754326"/>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Most northerners, except members of the Free-Soil Party, favored </a:t>
            </a:r>
            <a:r>
              <a:rPr lang="en-US" b="1" dirty="0">
                <a:latin typeface="Times New Roman" panose="02020603050405020304" pitchFamily="18" charset="0"/>
                <a:cs typeface="Times New Roman" panose="02020603050405020304" pitchFamily="18" charset="0"/>
              </a:rPr>
              <a:t>popular sovereignty </a:t>
            </a:r>
            <a:r>
              <a:rPr lang="en-US" dirty="0">
                <a:solidFill>
                  <a:srgbClr val="FF0000"/>
                </a:solidFill>
                <a:latin typeface="Times New Roman" panose="02020603050405020304" pitchFamily="18" charset="0"/>
                <a:cs typeface="Times New Roman" panose="02020603050405020304" pitchFamily="18" charset="0"/>
              </a:rPr>
              <a:t>for California and the New Mexico territory. </a:t>
            </a:r>
            <a:r>
              <a:rPr lang="en-US" b="1" dirty="0" smtClean="0">
                <a:latin typeface="Times New Roman" panose="02020603050405020304" pitchFamily="18" charset="0"/>
                <a:cs typeface="Times New Roman" panose="02020603050405020304" pitchFamily="18" charset="0"/>
              </a:rPr>
              <a:t>Many people agreed that the people of these individual territories should decide the issue of slavery through their elected representatives. </a:t>
            </a:r>
            <a:r>
              <a:rPr lang="en-US" dirty="0" smtClean="0">
                <a:solidFill>
                  <a:srgbClr val="FF0000"/>
                </a:solidFill>
                <a:latin typeface="Times New Roman" panose="02020603050405020304" pitchFamily="18" charset="0"/>
                <a:cs typeface="Times New Roman" panose="02020603050405020304" pitchFamily="18" charset="0"/>
              </a:rPr>
              <a:t>Many </a:t>
            </a:r>
            <a:r>
              <a:rPr lang="en-US" dirty="0">
                <a:solidFill>
                  <a:srgbClr val="FF0000"/>
                </a:solidFill>
                <a:latin typeface="Times New Roman" panose="02020603050405020304" pitchFamily="18" charset="0"/>
                <a:cs typeface="Times New Roman" panose="02020603050405020304" pitchFamily="18" charset="0"/>
              </a:rPr>
              <a:t>southerners opposed this position, however, for they feared residents of these regions might choose to outlaw slavery. </a:t>
            </a:r>
          </a:p>
        </p:txBody>
      </p:sp>
    </p:spTree>
    <p:extLst>
      <p:ext uri="{BB962C8B-B14F-4D97-AF65-F5344CB8AC3E}">
        <p14:creationId xmlns:p14="http://schemas.microsoft.com/office/powerpoint/2010/main" val="3666522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chemeClr val="tx1"/>
                </a:solidFill>
                <a:latin typeface="Times New Roman" panose="02020603050405020304" pitchFamily="18" charset="0"/>
                <a:cs typeface="Times New Roman" panose="02020603050405020304" pitchFamily="18" charset="0"/>
              </a:rPr>
              <a:t>The Compromiser of 1850</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517451" y="1447800"/>
            <a:ext cx="7719016" cy="3693319"/>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Beginning </a:t>
            </a:r>
            <a:r>
              <a:rPr lang="en-US" dirty="0">
                <a:solidFill>
                  <a:srgbClr val="FF0000"/>
                </a:solidFill>
                <a:latin typeface="Times New Roman" panose="02020603050405020304" pitchFamily="18" charset="0"/>
                <a:cs typeface="Times New Roman" panose="02020603050405020304" pitchFamily="18" charset="0"/>
              </a:rPr>
              <a:t>in January 1850, Congress worked for eight months on a compromise that might quiet the growing sectional conflict. Led by the aged Henry Clay, members finally agreed to the following:</a:t>
            </a:r>
          </a:p>
          <a:p>
            <a:endParaRPr lang="en-US" dirty="0">
              <a:solidFill>
                <a:srgbClr val="FF0000"/>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 California, which was ready to enter the Union, was admitted as a free state in accordance with its state constitution.</a:t>
            </a:r>
          </a:p>
          <a:p>
            <a:r>
              <a:rPr lang="en-US" b="1" dirty="0" smtClean="0">
                <a:latin typeface="Times New Roman" panose="02020603050405020304" pitchFamily="18" charset="0"/>
                <a:cs typeface="Times New Roman" panose="02020603050405020304" pitchFamily="18" charset="0"/>
              </a:rPr>
              <a:t>2</a:t>
            </a:r>
            <a:r>
              <a:rPr lang="en-US" b="1" dirty="0">
                <a:latin typeface="Times New Roman" panose="02020603050405020304" pitchFamily="18" charset="0"/>
                <a:cs typeface="Times New Roman" panose="02020603050405020304" pitchFamily="18" charset="0"/>
              </a:rPr>
              <a:t>. Popular sovereignty was to determine the status of slavery in New Mexico and Utah, even though Utah and part of New Mexico were north of the Missouri Compromise line.</a:t>
            </a:r>
          </a:p>
          <a:p>
            <a:r>
              <a:rPr lang="en-US" b="1" dirty="0" smtClean="0">
                <a:latin typeface="Times New Roman" panose="02020603050405020304" pitchFamily="18" charset="0"/>
                <a:cs typeface="Times New Roman" panose="02020603050405020304" pitchFamily="18" charset="0"/>
              </a:rPr>
              <a:t>3</a:t>
            </a:r>
            <a:r>
              <a:rPr lang="en-US" b="1" dirty="0">
                <a:latin typeface="Times New Roman" panose="02020603050405020304" pitchFamily="18" charset="0"/>
                <a:cs typeface="Times New Roman" panose="02020603050405020304" pitchFamily="18" charset="0"/>
              </a:rPr>
              <a:t>. The slave trade was banned in the nation’s capital. Slavery, however, was allowed to remain.</a:t>
            </a:r>
          </a:p>
          <a:p>
            <a:r>
              <a:rPr lang="en-US" b="1" dirty="0" smtClean="0">
                <a:latin typeface="Times New Roman" panose="02020603050405020304" pitchFamily="18" charset="0"/>
                <a:cs typeface="Times New Roman" panose="02020603050405020304" pitchFamily="18" charset="0"/>
              </a:rPr>
              <a:t>4</a:t>
            </a:r>
            <a:r>
              <a:rPr lang="en-US" b="1" dirty="0">
                <a:latin typeface="Times New Roman" panose="02020603050405020304" pitchFamily="18" charset="0"/>
                <a:cs typeface="Times New Roman" panose="02020603050405020304" pitchFamily="18" charset="0"/>
              </a:rPr>
              <a:t>. Under a new fugitive slave law, those who helped runaway slaves or refused to assist in their return would be fined and possibly imprisoned</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4" name="Rectangle 3"/>
          <p:cNvSpPr/>
          <p:nvPr/>
        </p:nvSpPr>
        <p:spPr>
          <a:xfrm>
            <a:off x="457200" y="5163256"/>
            <a:ext cx="7719016"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The Compromise of 1850 brought temporary relief. </a:t>
            </a:r>
            <a:r>
              <a:rPr lang="en-US" dirty="0">
                <a:solidFill>
                  <a:srgbClr val="0000FF"/>
                </a:solidFill>
                <a:latin typeface="Times New Roman" panose="02020603050405020304" pitchFamily="18" charset="0"/>
                <a:cs typeface="Times New Roman" panose="02020603050405020304" pitchFamily="18" charset="0"/>
              </a:rPr>
              <a:t>It resolved the issue of slavery in the territories for the moment and prevented secession. The peace would not last, however. Instead of relieving tensions between North and South, it had actually made them worse.</a:t>
            </a:r>
          </a:p>
        </p:txBody>
      </p:sp>
    </p:spTree>
    <p:extLst>
      <p:ext uri="{BB962C8B-B14F-4D97-AF65-F5344CB8AC3E}">
        <p14:creationId xmlns:p14="http://schemas.microsoft.com/office/powerpoint/2010/main" val="2212527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rgbClr val="FFFFFF"/>
                </a:solidFill>
                <a:latin typeface="Times New Roman" panose="02020603050405020304" pitchFamily="18" charset="0"/>
                <a:cs typeface="Times New Roman" panose="02020603050405020304" pitchFamily="18" charset="0"/>
              </a:rPr>
              <a:t>© Jul 21, 2017 </a:t>
            </a:r>
            <a:r>
              <a:rPr lang="en-US" sz="1400" b="1" dirty="0" err="1">
                <a:solidFill>
                  <a:srgbClr val="FFFFFF"/>
                </a:solidFill>
                <a:latin typeface="Times New Roman" panose="02020603050405020304" pitchFamily="18" charset="0"/>
                <a:cs typeface="Times New Roman" panose="02020603050405020304" pitchFamily="18" charset="0"/>
              </a:rPr>
              <a:t>OpenStax</a:t>
            </a:r>
            <a:endParaRPr lang="en-US" sz="1400" b="1" dirty="0">
              <a:solidFill>
                <a:srgbClr val="FFFFFF"/>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Reflection #3</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85800" y="1834230"/>
            <a:ext cx="7719016" cy="156966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Consider the arguments over the expansion of slavery made by both northerners and southerners in the aftermath of the U.S. victory over Mexico. Who had the more compelling case? Or did each side make equally significant arguments?</a:t>
            </a:r>
          </a:p>
        </p:txBody>
      </p:sp>
    </p:spTree>
    <p:extLst>
      <p:ext uri="{BB962C8B-B14F-4D97-AF65-F5344CB8AC3E}">
        <p14:creationId xmlns:p14="http://schemas.microsoft.com/office/powerpoint/2010/main" val="4009300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a:solidFill>
                  <a:srgbClr val="FF0000"/>
                </a:solidFill>
                <a:latin typeface="Times New Roman" panose="02020603050405020304" pitchFamily="18" charset="0"/>
                <a:cs typeface="Times New Roman" panose="02020603050405020304" pitchFamily="18" charset="0"/>
              </a:rPr>
              <a:t>Learning </a:t>
            </a:r>
            <a:r>
              <a:rPr lang="en-US" sz="4400" b="1" dirty="0" smtClean="0">
                <a:solidFill>
                  <a:srgbClr val="FF0000"/>
                </a:solidFill>
                <a:latin typeface="Times New Roman" panose="02020603050405020304" pitchFamily="18" charset="0"/>
                <a:cs typeface="Times New Roman" panose="02020603050405020304" pitchFamily="18" charset="0"/>
              </a:rPr>
              <a:t>Objectives</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p:txBody>
          <a:bodyPr>
            <a:normAutofit/>
          </a:bodyPr>
          <a:lstStyle/>
          <a:p>
            <a:pPr marL="0" indent="0">
              <a:buNone/>
            </a:pPr>
            <a:r>
              <a:rPr lang="en-US" sz="3200" b="1" dirty="0">
                <a:solidFill>
                  <a:srgbClr val="0000FF"/>
                </a:solidFill>
                <a:latin typeface="Times New Roman" panose="02020603050405020304" pitchFamily="18" charset="0"/>
                <a:cs typeface="Times New Roman" panose="02020603050405020304" pitchFamily="18" charset="0"/>
              </a:rPr>
              <a:t>By the end of this section, you will be able to</a:t>
            </a:r>
            <a:r>
              <a:rPr lang="en-US" sz="3200" b="1" dirty="0" smtClean="0">
                <a:solidFill>
                  <a:srgbClr val="0000FF"/>
                </a:solidFill>
                <a:latin typeface="Times New Roman" panose="02020603050405020304" pitchFamily="18" charset="0"/>
                <a:cs typeface="Times New Roman" panose="02020603050405020304" pitchFamily="18" charset="0"/>
              </a:rPr>
              <a:t>:</a:t>
            </a:r>
          </a:p>
          <a:p>
            <a:pPr marL="0" indent="0">
              <a:buNone/>
            </a:pPr>
            <a:endParaRPr lang="en-US" b="1" dirty="0" smtClean="0">
              <a:solidFill>
                <a:srgbClr val="0000FF"/>
              </a:solidFill>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Explain the significance of the Louisiana </a:t>
            </a:r>
            <a:r>
              <a:rPr lang="en-US" sz="2000" dirty="0" smtClean="0">
                <a:solidFill>
                  <a:srgbClr val="FF0000"/>
                </a:solidFill>
                <a:latin typeface="Times New Roman" panose="02020603050405020304" pitchFamily="18" charset="0"/>
                <a:cs typeface="Times New Roman" panose="02020603050405020304" pitchFamily="18" charset="0"/>
              </a:rPr>
              <a:t>Purchase</a:t>
            </a:r>
            <a:endParaRPr lang="en-US" sz="2000" b="1" dirty="0">
              <a:solidFill>
                <a:srgbClr val="FF0000"/>
              </a:solidFill>
              <a:latin typeface="Times New Roman" panose="02020603050405020304" pitchFamily="18" charset="0"/>
              <a:cs typeface="Times New Roman" panose="02020603050405020304" pitchFamily="18" charset="0"/>
            </a:endParaRP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Analyze </a:t>
            </a:r>
            <a:r>
              <a:rPr lang="en-US" sz="2000" dirty="0">
                <a:solidFill>
                  <a:srgbClr val="FF0000"/>
                </a:solidFill>
                <a:latin typeface="Times New Roman" panose="02020603050405020304" pitchFamily="18" charset="0"/>
                <a:cs typeface="Times New Roman" panose="02020603050405020304" pitchFamily="18" charset="0"/>
              </a:rPr>
              <a:t>why the North and South differed over the admission of Missouri as a </a:t>
            </a:r>
            <a:r>
              <a:rPr lang="en-US" sz="2000" dirty="0" smtClean="0">
                <a:solidFill>
                  <a:srgbClr val="FF0000"/>
                </a:solidFill>
                <a:latin typeface="Times New Roman" panose="02020603050405020304" pitchFamily="18" charset="0"/>
                <a:cs typeface="Times New Roman" panose="02020603050405020304" pitchFamily="18" charset="0"/>
              </a:rPr>
              <a:t>state</a:t>
            </a: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Explore </a:t>
            </a:r>
            <a:r>
              <a:rPr lang="en-US" sz="2000" dirty="0">
                <a:solidFill>
                  <a:srgbClr val="FF0000"/>
                </a:solidFill>
                <a:latin typeface="Times New Roman" panose="02020603050405020304" pitchFamily="18" charset="0"/>
                <a:cs typeface="Times New Roman" panose="02020603050405020304" pitchFamily="18" charset="0"/>
              </a:rPr>
              <a:t>why American settlers in Texas sought independence from </a:t>
            </a:r>
            <a:r>
              <a:rPr lang="en-US" sz="2000" dirty="0" smtClean="0">
                <a:solidFill>
                  <a:srgbClr val="FF0000"/>
                </a:solidFill>
                <a:latin typeface="Times New Roman" panose="02020603050405020304" pitchFamily="18" charset="0"/>
                <a:cs typeface="Times New Roman" panose="02020603050405020304" pitchFamily="18" charset="0"/>
              </a:rPr>
              <a:t>Mexico</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Identify the causes of the Mexican-American War</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Describe the outcomes of the war in 1848, especially the Mexican Cession</a:t>
            </a: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Explain </a:t>
            </a:r>
            <a:r>
              <a:rPr lang="en-US" sz="2000" dirty="0">
                <a:solidFill>
                  <a:srgbClr val="FF0000"/>
                </a:solidFill>
                <a:latin typeface="Times New Roman" panose="02020603050405020304" pitchFamily="18" charset="0"/>
                <a:cs typeface="Times New Roman" panose="02020603050405020304" pitchFamily="18" charset="0"/>
              </a:rPr>
              <a:t>why sectional and political divisions in the United States grew</a:t>
            </a:r>
          </a:p>
          <a:p>
            <a:pPr>
              <a:buClr>
                <a:srgbClr val="0000FF"/>
              </a:buClr>
              <a:buFont typeface="Wingdings" panose="05000000000000000000" pitchFamily="2" charset="2"/>
              <a:buChar char="Ø"/>
            </a:pPr>
            <a:r>
              <a:rPr lang="en-US" sz="2000" dirty="0">
                <a:solidFill>
                  <a:srgbClr val="FF0000"/>
                </a:solidFill>
                <a:latin typeface="Times New Roman" panose="02020603050405020304" pitchFamily="18" charset="0"/>
                <a:cs typeface="Times New Roman" panose="02020603050405020304" pitchFamily="18" charset="0"/>
              </a:rPr>
              <a:t>Describe the terms of the Compromise of </a:t>
            </a:r>
            <a:r>
              <a:rPr lang="en-US" sz="2000" dirty="0" smtClean="0">
                <a:solidFill>
                  <a:srgbClr val="FF0000"/>
                </a:solidFill>
                <a:latin typeface="Times New Roman" panose="02020603050405020304" pitchFamily="18" charset="0"/>
                <a:cs typeface="Times New Roman" panose="02020603050405020304" pitchFamily="18" charset="0"/>
              </a:rPr>
              <a:t>1850</a:t>
            </a:r>
          </a:p>
          <a:p>
            <a:pPr>
              <a:buClr>
                <a:srgbClr val="0000FF"/>
              </a:buClr>
              <a:buFont typeface="Wingdings" panose="05000000000000000000" pitchFamily="2" charset="2"/>
              <a:buChar char="Ø"/>
            </a:pPr>
            <a:r>
              <a:rPr lang="en-US" sz="2000" dirty="0" smtClean="0">
                <a:solidFill>
                  <a:srgbClr val="FF0000"/>
                </a:solidFill>
                <a:latin typeface="Times New Roman" panose="02020603050405020304" pitchFamily="18" charset="0"/>
                <a:cs typeface="Times New Roman" panose="02020603050405020304" pitchFamily="18" charset="0"/>
              </a:rPr>
              <a:t>Describe </a:t>
            </a:r>
            <a:r>
              <a:rPr lang="en-US" sz="2000" dirty="0">
                <a:solidFill>
                  <a:srgbClr val="FF0000"/>
                </a:solidFill>
                <a:latin typeface="Times New Roman" panose="02020603050405020304" pitchFamily="18" charset="0"/>
                <a:cs typeface="Times New Roman" panose="02020603050405020304" pitchFamily="18" charset="0"/>
              </a:rPr>
              <a:t>the effect of the California Gold Rush on westward expansion</a:t>
            </a:r>
          </a:p>
        </p:txBody>
      </p:sp>
    </p:spTree>
    <p:extLst>
      <p:ext uri="{BB962C8B-B14F-4D97-AF65-F5344CB8AC3E}">
        <p14:creationId xmlns:p14="http://schemas.microsoft.com/office/powerpoint/2010/main" val="2525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Word Wall</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04800" y="1676400"/>
            <a:ext cx="8503920" cy="3502152"/>
          </a:xfrm>
        </p:spPr>
        <p:txBody>
          <a:bodyPr>
            <a:normAutofit fontScale="70000" lnSpcReduction="20000"/>
          </a:bodyPr>
          <a:lstStyle/>
          <a:p>
            <a:pPr marL="0" indent="0">
              <a:buNone/>
            </a:pPr>
            <a:r>
              <a:rPr lang="en-US" sz="2800" b="1" dirty="0">
                <a:solidFill>
                  <a:srgbClr val="0000FF"/>
                </a:solidFill>
                <a:latin typeface="Times New Roman" panose="02020603050405020304" pitchFamily="18" charset="0"/>
                <a:cs typeface="Times New Roman" panose="02020603050405020304" pitchFamily="18" charset="0"/>
              </a:rPr>
              <a:t>Manifest Destiny		</a:t>
            </a:r>
            <a:r>
              <a:rPr lang="en-US" sz="2800" b="1" dirty="0" smtClean="0">
                <a:solidFill>
                  <a:srgbClr val="0000FF"/>
                </a:solidFill>
                <a:latin typeface="Times New Roman" panose="02020603050405020304" pitchFamily="18" charset="0"/>
                <a:cs typeface="Times New Roman" panose="02020603050405020304" pitchFamily="18" charset="0"/>
              </a:rPr>
              <a:t>	Popular Sovereignty </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Corps </a:t>
            </a:r>
            <a:r>
              <a:rPr lang="en-US" sz="2800" b="1" dirty="0">
                <a:solidFill>
                  <a:srgbClr val="0000FF"/>
                </a:solidFill>
                <a:latin typeface="Times New Roman" panose="02020603050405020304" pitchFamily="18" charset="0"/>
                <a:cs typeface="Times New Roman" panose="02020603050405020304" pitchFamily="18" charset="0"/>
              </a:rPr>
              <a:t>of Discovery	</a:t>
            </a:r>
            <a:r>
              <a:rPr lang="en-US" sz="2800" b="1" dirty="0" smtClean="0">
                <a:solidFill>
                  <a:srgbClr val="0000FF"/>
                </a:solidFill>
                <a:latin typeface="Times New Roman" panose="02020603050405020304" pitchFamily="18" charset="0"/>
                <a:cs typeface="Times New Roman" panose="02020603050405020304" pitchFamily="18" charset="0"/>
              </a:rPr>
              <a:t>		Northwest Passage</a:t>
            </a:r>
          </a:p>
          <a:p>
            <a:pPr marL="0" indent="0">
              <a:buNone/>
            </a:pPr>
            <a:endParaRPr lang="en-US" sz="28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Adams-Onís </a:t>
            </a:r>
            <a:r>
              <a:rPr lang="en-US" sz="2800" b="1" dirty="0">
                <a:solidFill>
                  <a:srgbClr val="0000FF"/>
                </a:solidFill>
                <a:latin typeface="Times New Roman" panose="02020603050405020304" pitchFamily="18" charset="0"/>
                <a:cs typeface="Times New Roman" panose="02020603050405020304" pitchFamily="18" charset="0"/>
              </a:rPr>
              <a:t>T</a:t>
            </a:r>
            <a:r>
              <a:rPr lang="en-US" sz="2800" b="1" dirty="0" smtClean="0">
                <a:solidFill>
                  <a:srgbClr val="0000FF"/>
                </a:solidFill>
                <a:latin typeface="Times New Roman" panose="02020603050405020304" pitchFamily="18" charset="0"/>
                <a:cs typeface="Times New Roman" panose="02020603050405020304" pitchFamily="18" charset="0"/>
              </a:rPr>
              <a:t>reaty 			The Louisiana Purchase	</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a:solidFill>
                  <a:srgbClr val="0000FF"/>
                </a:solidFill>
                <a:latin typeface="Times New Roman" panose="02020603050405020304" pitchFamily="18" charset="0"/>
                <a:cs typeface="Times New Roman" panose="02020603050405020304" pitchFamily="18" charset="0"/>
              </a:rPr>
              <a:t>Mexican-American War</a:t>
            </a:r>
            <a:r>
              <a:rPr lang="en-US" sz="2800" b="1" dirty="0" smtClean="0">
                <a:solidFill>
                  <a:srgbClr val="0000FF"/>
                </a:solidFill>
                <a:latin typeface="Times New Roman" panose="02020603050405020304" pitchFamily="18" charset="0"/>
                <a:cs typeface="Times New Roman" panose="02020603050405020304" pitchFamily="18" charset="0"/>
              </a:rPr>
              <a:t>			The Missouri Compromise</a:t>
            </a:r>
          </a:p>
          <a:p>
            <a:pPr marL="0" indent="0">
              <a:buNone/>
            </a:pPr>
            <a:endParaRPr lang="en-US" sz="28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Tejanos					Texas Annexation</a:t>
            </a:r>
          </a:p>
          <a:p>
            <a:pPr marL="0" indent="0">
              <a:buNone/>
            </a:pPr>
            <a:endParaRPr lang="en-US" sz="28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2800" b="1" dirty="0" smtClean="0">
                <a:solidFill>
                  <a:srgbClr val="0000FF"/>
                </a:solidFill>
                <a:latin typeface="Times New Roman" panose="02020603050405020304" pitchFamily="18" charset="0"/>
                <a:cs typeface="Times New Roman" panose="02020603050405020304" pitchFamily="18" charset="0"/>
              </a:rPr>
              <a:t>Compromise of 1850			Abolitionists			</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115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4200" y="6415457"/>
            <a:ext cx="2077813" cy="307777"/>
          </a:xfrm>
          <a:prstGeom prst="rect">
            <a:avLst/>
          </a:prstGeom>
        </p:spPr>
        <p:txBody>
          <a:bodyPr wrap="none">
            <a:spAutoFit/>
          </a:bodyPr>
          <a:lstStyle/>
          <a:p>
            <a:r>
              <a:rPr lang="en-US" sz="1400" b="1" dirty="0">
                <a:solidFill>
                  <a:schemeClr val="bg1"/>
                </a:solidFill>
                <a:latin typeface="Times New Roman" panose="02020603050405020304" pitchFamily="18" charset="0"/>
                <a:cs typeface="Times New Roman" panose="02020603050405020304" pitchFamily="18" charset="0"/>
              </a:rPr>
              <a:t>© Jul 21, 2017 </a:t>
            </a:r>
            <a:r>
              <a:rPr lang="en-US" sz="1400" b="1" dirty="0" err="1">
                <a:solidFill>
                  <a:schemeClr val="bg1"/>
                </a:solidFill>
                <a:latin typeface="Times New Roman" panose="02020603050405020304" pitchFamily="18" charset="0"/>
                <a:cs typeface="Times New Roman" panose="02020603050405020304" pitchFamily="18" charset="0"/>
              </a:rPr>
              <a:t>OpenStax</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Reflection #1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381000" y="1905000"/>
            <a:ext cx="8229600" cy="3657600"/>
          </a:xfrm>
        </p:spPr>
        <p:txBody>
          <a:bodyPr>
            <a:normAutofit fontScale="40000" lnSpcReduction="20000"/>
          </a:bodyPr>
          <a:lstStyle/>
          <a:p>
            <a:pPr marL="0" indent="0">
              <a:buNone/>
            </a:pPr>
            <a:r>
              <a:rPr lang="en-US" sz="6000" dirty="0">
                <a:solidFill>
                  <a:srgbClr val="0000FF"/>
                </a:solidFill>
                <a:latin typeface="Times New Roman" panose="02020603050405020304" pitchFamily="18" charset="0"/>
                <a:cs typeface="Times New Roman" panose="02020603050405020304" pitchFamily="18" charset="0"/>
              </a:rPr>
              <a:t>Before you begin this lesson take a moment to reflect on some of your prior knowledge of </a:t>
            </a:r>
            <a:r>
              <a:rPr lang="en-US" sz="6000" dirty="0" smtClean="0">
                <a:solidFill>
                  <a:srgbClr val="0000FF"/>
                </a:solidFill>
                <a:latin typeface="Times New Roman" panose="02020603050405020304" pitchFamily="18" charset="0"/>
                <a:cs typeface="Times New Roman" panose="02020603050405020304" pitchFamily="18" charset="0"/>
              </a:rPr>
              <a:t>the westward expansion of the United States.</a:t>
            </a:r>
          </a:p>
          <a:p>
            <a:pPr marL="0" indent="0">
              <a:buNone/>
            </a:pPr>
            <a:endParaRPr lang="en-US" sz="6000"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sz="6000" dirty="0" smtClean="0">
                <a:solidFill>
                  <a:srgbClr val="0000FF"/>
                </a:solidFill>
                <a:latin typeface="Times New Roman" panose="02020603050405020304" pitchFamily="18" charset="0"/>
                <a:cs typeface="Times New Roman" panose="02020603050405020304" pitchFamily="18" charset="0"/>
              </a:rPr>
              <a:t>Do you believe the westward expansion of the United States was unavoidable? Why or why not?</a:t>
            </a:r>
          </a:p>
          <a:p>
            <a:pPr marL="0" indent="0">
              <a:buNone/>
            </a:pPr>
            <a:endParaRPr lang="en-US" sz="6000"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endParaRPr lang="en-US" sz="6000" b="1" dirty="0">
              <a:solidFill>
                <a:srgbClr val="0000FF"/>
              </a:solidFill>
              <a:latin typeface="Times New Roman" panose="02020603050405020304" pitchFamily="18" charset="0"/>
              <a:cs typeface="Times New Roman" panose="02020603050405020304" pitchFamily="18" charset="0"/>
            </a:endParaRPr>
          </a:p>
          <a:p>
            <a:pPr marL="0" indent="0">
              <a:buNone/>
            </a:pPr>
            <a:r>
              <a:rPr lang="en-US" sz="3200" b="1" dirty="0" smtClean="0">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926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4400" b="1" dirty="0">
                <a:solidFill>
                  <a:srgbClr val="FF0000"/>
                </a:solidFill>
                <a:latin typeface="Times New Roman" panose="02020603050405020304" pitchFamily="18" charset="0"/>
                <a:cs typeface="Times New Roman" panose="02020603050405020304" pitchFamily="18" charset="0"/>
              </a:rPr>
              <a:t>Introduction</a:t>
            </a:r>
          </a:p>
        </p:txBody>
      </p:sp>
      <p:sp>
        <p:nvSpPr>
          <p:cNvPr id="4" name="Rectangle 3"/>
          <p:cNvSpPr/>
          <p:nvPr/>
        </p:nvSpPr>
        <p:spPr>
          <a:xfrm>
            <a:off x="6705600" y="6374278"/>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624738"/>
            <a:ext cx="464819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68432" y="2259163"/>
            <a:ext cx="3587115" cy="1169551"/>
          </a:xfrm>
          <a:prstGeom prst="rect">
            <a:avLst/>
          </a:prstGeom>
        </p:spPr>
        <p:txBody>
          <a:bodyPr wrap="square">
            <a:spAutoFit/>
          </a:bodyPr>
          <a:lstStyle/>
          <a:p>
            <a:r>
              <a:rPr lang="en-US" sz="1000" b="1" dirty="0">
                <a:solidFill>
                  <a:srgbClr val="FF0000"/>
                </a:solidFill>
              </a:rPr>
              <a:t>In the first half of the nineteenth century, settlers began to move west of the Mississippi River in large numbers. In John </a:t>
            </a:r>
            <a:r>
              <a:rPr lang="en-US" sz="1000" b="1" dirty="0" err="1">
                <a:solidFill>
                  <a:srgbClr val="FF0000"/>
                </a:solidFill>
              </a:rPr>
              <a:t>Gast’s</a:t>
            </a:r>
            <a:r>
              <a:rPr lang="en-US" sz="1000" b="1" dirty="0">
                <a:solidFill>
                  <a:srgbClr val="FF0000"/>
                </a:solidFill>
              </a:rPr>
              <a:t> American Progress (ca. 1872), the figure of Columbia, representing the United States and the spirit of democracy, makes her way westward, literally bringing light to the darkness as she advances.</a:t>
            </a:r>
          </a:p>
        </p:txBody>
      </p:sp>
      <p:sp>
        <p:nvSpPr>
          <p:cNvPr id="7" name="Rectangle 6"/>
          <p:cNvSpPr/>
          <p:nvPr/>
        </p:nvSpPr>
        <p:spPr>
          <a:xfrm>
            <a:off x="256952" y="4065954"/>
            <a:ext cx="8550748" cy="2308324"/>
          </a:xfrm>
          <a:prstGeom prst="rect">
            <a:avLst/>
          </a:prstGeom>
        </p:spPr>
        <p:txBody>
          <a:bodyPr wrap="square">
            <a:spAutoFit/>
          </a:bodyPr>
          <a:lstStyle/>
          <a:p>
            <a:r>
              <a:rPr lang="en-US" dirty="0" smtClean="0">
                <a:solidFill>
                  <a:srgbClr val="0000FF"/>
                </a:solidFill>
                <a:latin typeface="Times New Roman" panose="02020603050405020304" pitchFamily="18" charset="0"/>
                <a:cs typeface="Times New Roman" panose="02020603050405020304" pitchFamily="18" charset="0"/>
              </a:rPr>
              <a:t>In </a:t>
            </a:r>
            <a:r>
              <a:rPr lang="en-US" dirty="0">
                <a:solidFill>
                  <a:srgbClr val="0000FF"/>
                </a:solidFill>
                <a:latin typeface="Times New Roman" panose="02020603050405020304" pitchFamily="18" charset="0"/>
                <a:cs typeface="Times New Roman" panose="02020603050405020304" pitchFamily="18" charset="0"/>
              </a:rPr>
              <a:t>the first half of the nineteenth century, the quest for </a:t>
            </a:r>
            <a:r>
              <a:rPr lang="en-US" b="1" dirty="0">
                <a:latin typeface="Times New Roman" panose="02020603050405020304" pitchFamily="18" charset="0"/>
                <a:cs typeface="Times New Roman" panose="02020603050405020304" pitchFamily="18" charset="0"/>
              </a:rPr>
              <a:t>control of the West led to the Louisiana Purchase, the annexation of Texas, and the Mexican-American War. The belief </a:t>
            </a:r>
            <a:r>
              <a:rPr lang="en-US" b="1" dirty="0" smtClean="0">
                <a:latin typeface="Times New Roman" panose="02020603050405020304" pitchFamily="18" charset="0"/>
                <a:cs typeface="Times New Roman" panose="02020603050405020304" pitchFamily="18" charset="0"/>
              </a:rPr>
              <a:t>that </a:t>
            </a:r>
            <a:r>
              <a:rPr lang="en-US" b="1" dirty="0">
                <a:latin typeface="Times New Roman" panose="02020603050405020304" pitchFamily="18" charset="0"/>
                <a:cs typeface="Times New Roman" panose="02020603050405020304" pitchFamily="18" charset="0"/>
              </a:rPr>
              <a:t>the expansion of the US throughout the American continents was both justified and </a:t>
            </a:r>
            <a:r>
              <a:rPr lang="en-US" b="1" dirty="0" smtClean="0">
                <a:latin typeface="Times New Roman" panose="02020603050405020304" pitchFamily="18" charset="0"/>
                <a:cs typeface="Times New Roman" panose="02020603050405020304" pitchFamily="18" charset="0"/>
              </a:rPr>
              <a:t>inevitable (Manifest Destiny). </a:t>
            </a:r>
            <a:r>
              <a:rPr lang="en-US" dirty="0" smtClean="0">
                <a:solidFill>
                  <a:srgbClr val="0000FF"/>
                </a:solidFill>
                <a:latin typeface="Times New Roman" panose="02020603050405020304" pitchFamily="18" charset="0"/>
                <a:cs typeface="Times New Roman" panose="02020603050405020304" pitchFamily="18" charset="0"/>
              </a:rPr>
              <a:t>Efforts </a:t>
            </a:r>
            <a:r>
              <a:rPr lang="en-US" dirty="0">
                <a:solidFill>
                  <a:srgbClr val="0000FF"/>
                </a:solidFill>
                <a:latin typeface="Times New Roman" panose="02020603050405020304" pitchFamily="18" charset="0"/>
                <a:cs typeface="Times New Roman" panose="02020603050405020304" pitchFamily="18" charset="0"/>
              </a:rPr>
              <a:t>to seize western territories from native peoples and expand the republic by warring with Mexico succeeded beyond expectations. T</a:t>
            </a:r>
            <a:r>
              <a:rPr lang="en-US" dirty="0" smtClean="0">
                <a:solidFill>
                  <a:srgbClr val="0000FF"/>
                </a:solidFill>
                <a:latin typeface="Times New Roman" panose="02020603050405020304" pitchFamily="18" charset="0"/>
                <a:cs typeface="Times New Roman" panose="02020603050405020304" pitchFamily="18" charset="0"/>
              </a:rPr>
              <a:t>his </a:t>
            </a:r>
            <a:r>
              <a:rPr lang="en-US" dirty="0">
                <a:solidFill>
                  <a:srgbClr val="0000FF"/>
                </a:solidFill>
                <a:latin typeface="Times New Roman" panose="02020603050405020304" pitchFamily="18" charset="0"/>
                <a:cs typeface="Times New Roman" panose="02020603050405020304" pitchFamily="18" charset="0"/>
              </a:rPr>
              <a:t>expansion led to debates about the fate of slavery in the West, creating tensions between North and South that ultimately led to the collapse of American democracy and a brutal c</a:t>
            </a:r>
            <a:r>
              <a:rPr lang="en-US" dirty="0" smtClean="0">
                <a:solidFill>
                  <a:srgbClr val="0000FF"/>
                </a:solidFill>
                <a:latin typeface="Times New Roman" panose="02020603050405020304" pitchFamily="18" charset="0"/>
                <a:cs typeface="Times New Roman" panose="02020603050405020304" pitchFamily="18" charset="0"/>
              </a:rPr>
              <a:t>ivil </a:t>
            </a:r>
            <a:r>
              <a:rPr lang="en-US" dirty="0">
                <a:solidFill>
                  <a:srgbClr val="0000FF"/>
                </a:solidFill>
                <a:latin typeface="Times New Roman" panose="02020603050405020304" pitchFamily="18" charset="0"/>
                <a:cs typeface="Times New Roman" panose="02020603050405020304" pitchFamily="18" charset="0"/>
              </a:rPr>
              <a:t>war.</a:t>
            </a:r>
          </a:p>
        </p:txBody>
      </p:sp>
    </p:spTree>
    <p:extLst>
      <p:ext uri="{BB962C8B-B14F-4D97-AF65-F5344CB8AC3E}">
        <p14:creationId xmlns:p14="http://schemas.microsoft.com/office/powerpoint/2010/main" val="29089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4400" b="1" dirty="0" smtClean="0">
                <a:solidFill>
                  <a:srgbClr val="FF0000"/>
                </a:solidFill>
                <a:latin typeface="Times New Roman" panose="02020603050405020304" pitchFamily="18" charset="0"/>
                <a:cs typeface="Times New Roman" panose="02020603050405020304" pitchFamily="18" charset="0"/>
              </a:rPr>
              <a:t>Northwest Passage</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4295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05600" y="6374278"/>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
        <p:nvSpPr>
          <p:cNvPr id="5" name="Rectangle 4"/>
          <p:cNvSpPr/>
          <p:nvPr/>
        </p:nvSpPr>
        <p:spPr>
          <a:xfrm>
            <a:off x="476250" y="4435555"/>
            <a:ext cx="8153400" cy="1754326"/>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For </a:t>
            </a:r>
            <a:r>
              <a:rPr lang="en-US" b="1" dirty="0">
                <a:latin typeface="Times New Roman" panose="02020603050405020304" pitchFamily="18" charset="0"/>
                <a:cs typeface="Times New Roman" panose="02020603050405020304" pitchFamily="18" charset="0"/>
              </a:rPr>
              <a:t>centuries Europeans had mistakenly believed an all-water route across the North American continent existed. This “Northwest Passage” </a:t>
            </a:r>
            <a:r>
              <a:rPr lang="en-US" dirty="0">
                <a:solidFill>
                  <a:srgbClr val="0000FF"/>
                </a:solidFill>
                <a:latin typeface="Times New Roman" panose="02020603050405020304" pitchFamily="18" charset="0"/>
                <a:cs typeface="Times New Roman" panose="02020603050405020304" pitchFamily="18" charset="0"/>
              </a:rPr>
              <a:t>would afford the country that controlled it not only access to the interior of North America but </a:t>
            </a:r>
            <a:r>
              <a:rPr lang="en-US" dirty="0" smtClean="0">
                <a:solidFill>
                  <a:srgbClr val="0000FF"/>
                </a:solidFill>
                <a:latin typeface="Times New Roman" panose="02020603050405020304" pitchFamily="18" charset="0"/>
                <a:cs typeface="Times New Roman" panose="02020603050405020304" pitchFamily="18" charset="0"/>
              </a:rPr>
              <a:t>also a </a:t>
            </a:r>
            <a:r>
              <a:rPr lang="en-US" dirty="0">
                <a:solidFill>
                  <a:srgbClr val="0000FF"/>
                </a:solidFill>
                <a:latin typeface="Times New Roman" panose="02020603050405020304" pitchFamily="18" charset="0"/>
                <a:cs typeface="Times New Roman" panose="02020603050405020304" pitchFamily="18" charset="0"/>
              </a:rPr>
              <a:t>relatively quick route to the Pacific Ocean and to trade with Asia. The Spanish, French, and British searched for years before American explorers took up the challenge of finding it. </a:t>
            </a:r>
          </a:p>
        </p:txBody>
      </p:sp>
    </p:spTree>
    <p:extLst>
      <p:ext uri="{BB962C8B-B14F-4D97-AF65-F5344CB8AC3E}">
        <p14:creationId xmlns:p14="http://schemas.microsoft.com/office/powerpoint/2010/main" val="1649278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JEFFERSON’S CORPS OF DISCOVERY HEADS WEST</a:t>
            </a:r>
          </a:p>
        </p:txBody>
      </p:sp>
      <p:sp>
        <p:nvSpPr>
          <p:cNvPr id="3" name="Content Placeholder 2"/>
          <p:cNvSpPr>
            <a:spLocks noGrp="1"/>
          </p:cNvSpPr>
          <p:nvPr>
            <p:ph sz="quarter" idx="1"/>
          </p:nvPr>
        </p:nvSpPr>
        <p:spPr>
          <a:xfrm>
            <a:off x="464288" y="1679448"/>
            <a:ext cx="8305800" cy="2282952"/>
          </a:xfrm>
        </p:spPr>
        <p:txBody>
          <a:bodyPr>
            <a:noAutofit/>
          </a:bodyPr>
          <a:lstStyle/>
          <a:p>
            <a:pPr marL="0" indent="0">
              <a:buNone/>
            </a:pPr>
            <a:r>
              <a:rPr lang="en-US" sz="2000" dirty="0">
                <a:solidFill>
                  <a:srgbClr val="0000FF"/>
                </a:solidFill>
                <a:latin typeface="Times New Roman" panose="02020603050405020304" pitchFamily="18" charset="0"/>
                <a:cs typeface="Times New Roman" panose="02020603050405020304" pitchFamily="18" charset="0"/>
              </a:rPr>
              <a:t>Many Americans also dreamed of finding a Northwest Passage and opening the Pacific to American commerce and influence, including President Thomas Jefferson. </a:t>
            </a:r>
            <a:r>
              <a:rPr lang="en-US" sz="2000" b="1" dirty="0">
                <a:latin typeface="Times New Roman" panose="02020603050405020304" pitchFamily="18" charset="0"/>
                <a:cs typeface="Times New Roman" panose="02020603050405020304" pitchFamily="18" charset="0"/>
              </a:rPr>
              <a:t>Corps of </a:t>
            </a:r>
            <a:r>
              <a:rPr lang="en-US" sz="2000" b="1" dirty="0" smtClean="0">
                <a:latin typeface="Times New Roman" panose="02020603050405020304" pitchFamily="18" charset="0"/>
                <a:cs typeface="Times New Roman" panose="02020603050405020304" pitchFamily="18" charset="0"/>
              </a:rPr>
              <a:t>Discovery was the </a:t>
            </a:r>
            <a:r>
              <a:rPr lang="en-US" sz="2000" b="1" dirty="0">
                <a:latin typeface="Times New Roman" panose="02020603050405020304" pitchFamily="18" charset="0"/>
                <a:cs typeface="Times New Roman" panose="02020603050405020304" pitchFamily="18" charset="0"/>
              </a:rPr>
              <a:t>group led by Meriwether Lewis and William Clark on the expedition to explore and map the territory acquired in the Louisiana </a:t>
            </a:r>
            <a:r>
              <a:rPr lang="en-US" sz="2000" b="1" dirty="0" smtClean="0">
                <a:latin typeface="Times New Roman" panose="02020603050405020304" pitchFamily="18" charset="0"/>
                <a:cs typeface="Times New Roman" panose="02020603050405020304" pitchFamily="18" charset="0"/>
              </a:rPr>
              <a:t>Purchase. </a:t>
            </a:r>
            <a:r>
              <a:rPr lang="en-US" sz="2000" dirty="0" smtClean="0">
                <a:solidFill>
                  <a:srgbClr val="0000FF"/>
                </a:solidFill>
                <a:latin typeface="Times New Roman" panose="02020603050405020304" pitchFamily="18" charset="0"/>
                <a:cs typeface="Times New Roman" panose="02020603050405020304" pitchFamily="18" charset="0"/>
              </a:rPr>
              <a:t>In </a:t>
            </a:r>
            <a:r>
              <a:rPr lang="en-US" sz="2000" dirty="0">
                <a:solidFill>
                  <a:srgbClr val="0000FF"/>
                </a:solidFill>
                <a:latin typeface="Times New Roman" panose="02020603050405020304" pitchFamily="18" charset="0"/>
                <a:cs typeface="Times New Roman" panose="02020603050405020304" pitchFamily="18" charset="0"/>
              </a:rPr>
              <a:t>April 1803, Jefferson achieved his goal of purchasing the Louisiana Territory from </a:t>
            </a:r>
            <a:r>
              <a:rPr lang="en-US" sz="2000" dirty="0" smtClean="0">
                <a:solidFill>
                  <a:srgbClr val="0000FF"/>
                </a:solidFill>
                <a:latin typeface="Times New Roman" panose="02020603050405020304" pitchFamily="18" charset="0"/>
                <a:cs typeface="Times New Roman" panose="02020603050405020304" pitchFamily="18" charset="0"/>
              </a:rPr>
              <a:t>France for $15 million, </a:t>
            </a:r>
            <a:r>
              <a:rPr lang="en-US" sz="2000" dirty="0">
                <a:solidFill>
                  <a:srgbClr val="0000FF"/>
                </a:solidFill>
                <a:latin typeface="Times New Roman" panose="02020603050405020304" pitchFamily="18" charset="0"/>
                <a:cs typeface="Times New Roman" panose="02020603050405020304" pitchFamily="18" charset="0"/>
              </a:rPr>
              <a:t>effectively doubling the size of the United States.</a:t>
            </a:r>
          </a:p>
          <a:p>
            <a:pPr marL="0" indent="0">
              <a:buNone/>
            </a:pPr>
            <a:endParaRPr lang="en-US" sz="2000" dirty="0"/>
          </a:p>
        </p:txBody>
      </p:sp>
      <p:sp>
        <p:nvSpPr>
          <p:cNvPr id="4" name="Rectangle 3"/>
          <p:cNvSpPr/>
          <p:nvPr/>
        </p:nvSpPr>
        <p:spPr>
          <a:xfrm>
            <a:off x="464288" y="4114800"/>
            <a:ext cx="8305800" cy="163121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President Jefferson quickly set out to learn precisely what he had bought and to assess its potential for commercial exploitation. Above all else, Jefferson wanted to exert U.S. control over the territory, an area already well known to French and British explorers. It was therefore vital for the United States to explore and map the land to pave the way for future white settlement.</a:t>
            </a:r>
          </a:p>
        </p:txBody>
      </p:sp>
      <p:sp>
        <p:nvSpPr>
          <p:cNvPr id="5" name="Rectangle 4"/>
          <p:cNvSpPr/>
          <p:nvPr/>
        </p:nvSpPr>
        <p:spPr>
          <a:xfrm>
            <a:off x="6709144" y="6397253"/>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3889217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JEFFERSON’S CORPS OF DISCOVERY HEADS WEST</a:t>
            </a:r>
          </a:p>
        </p:txBody>
      </p:sp>
      <p:sp>
        <p:nvSpPr>
          <p:cNvPr id="5" name="Rectangle 4"/>
          <p:cNvSpPr/>
          <p:nvPr/>
        </p:nvSpPr>
        <p:spPr>
          <a:xfrm>
            <a:off x="304800" y="4092476"/>
            <a:ext cx="8382000" cy="2308324"/>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Jefferson </a:t>
            </a:r>
            <a:r>
              <a:rPr lang="en-US" b="1" dirty="0" smtClean="0">
                <a:latin typeface="Times New Roman" panose="02020603050405020304" pitchFamily="18" charset="0"/>
                <a:cs typeface="Times New Roman" panose="02020603050405020304" pitchFamily="18" charset="0"/>
              </a:rPr>
              <a:t>wanted </a:t>
            </a:r>
            <a:r>
              <a:rPr lang="en-US" b="1" dirty="0">
                <a:latin typeface="Times New Roman" panose="02020603050405020304" pitchFamily="18" charset="0"/>
                <a:cs typeface="Times New Roman" panose="02020603050405020304" pitchFamily="18" charset="0"/>
              </a:rPr>
              <a:t>to legitimize American claims to the land against rivals, such as Great Britain and Spain. Lewis and Clark were thus instructed to map the territory through which they would pass and to explore all tributaries of the Missouri River. </a:t>
            </a:r>
            <a:r>
              <a:rPr lang="en-US" dirty="0">
                <a:solidFill>
                  <a:srgbClr val="0000FF"/>
                </a:solidFill>
                <a:latin typeface="Times New Roman" panose="02020603050405020304" pitchFamily="18" charset="0"/>
                <a:cs typeface="Times New Roman" panose="02020603050405020304" pitchFamily="18" charset="0"/>
              </a:rPr>
              <a:t>This part of the expedition struck fear into Spanish officials, who believed that Lewis and Clark would encroach on New Mexico, the northern part of New Spain. Spain dispatched four unsuccessful expeditions from Santa Fe to intercept the explorers. Lewis and Clark also had directives to establish friendly relationships with the western tribes, introducing them to American trade goods and encouraging warring groups to make peace.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16" y="1626164"/>
            <a:ext cx="4185684"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76800" y="2286000"/>
            <a:ext cx="3810000" cy="1384995"/>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In this idealized image, Sacagawea leads Lewis and Clark through the Montana wilderness. In reality, she was still a teenager at the time and served as interpreter; she did not actually guide the party, although legend says she did. Kidnapped as a child, she would not likely have retained detailed memories about the place where she grew up.</a:t>
            </a:r>
          </a:p>
        </p:txBody>
      </p:sp>
      <p:sp>
        <p:nvSpPr>
          <p:cNvPr id="7" name="Rectangle 6"/>
          <p:cNvSpPr/>
          <p:nvPr/>
        </p:nvSpPr>
        <p:spPr>
          <a:xfrm>
            <a:off x="6781800" y="6400799"/>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101668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34400" cy="758952"/>
          </a:xfrm>
        </p:spPr>
        <p:txBody>
          <a:bodyPr>
            <a:norm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CORPS </a:t>
            </a:r>
            <a:r>
              <a:rPr lang="en-US" sz="2400" b="1" dirty="0">
                <a:solidFill>
                  <a:srgbClr val="0000FF"/>
                </a:solidFill>
                <a:latin typeface="Times New Roman" panose="02020603050405020304" pitchFamily="18" charset="0"/>
                <a:cs typeface="Times New Roman" panose="02020603050405020304" pitchFamily="18" charset="0"/>
              </a:rPr>
              <a:t>OF </a:t>
            </a:r>
            <a:r>
              <a:rPr lang="en-US" sz="2400" b="1" dirty="0" smtClean="0">
                <a:solidFill>
                  <a:srgbClr val="0000FF"/>
                </a:solidFill>
                <a:latin typeface="Times New Roman" panose="02020603050405020304" pitchFamily="18" charset="0"/>
                <a:cs typeface="Times New Roman" panose="02020603050405020304" pitchFamily="18" charset="0"/>
              </a:rPr>
              <a:t>DISCOVERY AND THE ADAMS-ONÍS TREATY </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4800" y="3962400"/>
            <a:ext cx="8382000" cy="1631216"/>
          </a:xfrm>
          <a:prstGeom prst="rect">
            <a:avLst/>
          </a:prstGeom>
        </p:spPr>
        <p:txBody>
          <a:bodyPr wrap="square">
            <a:spAutoFit/>
          </a:bodyPr>
          <a:lstStyle/>
          <a:p>
            <a:r>
              <a:rPr lang="en-US" sz="2000" dirty="0">
                <a:solidFill>
                  <a:srgbClr val="0000FF"/>
                </a:solidFill>
                <a:latin typeface="Times New Roman" panose="02020603050405020304" pitchFamily="18" charset="0"/>
                <a:cs typeface="Times New Roman" panose="02020603050405020304" pitchFamily="18" charset="0"/>
              </a:rPr>
              <a:t>In the South, the Adams-Onís treaty legally secured Florida for the United States, though it did nothing to end the resistance of the Seminoles against American expansionists. At the same time, the treaty frustrated those Americans who considered Texas a part of the Louisiana Purchase. Taking matters into their own hands, some American settlers tried to take Texas by force.</a:t>
            </a:r>
          </a:p>
        </p:txBody>
      </p:sp>
      <p:sp>
        <p:nvSpPr>
          <p:cNvPr id="6" name="Rectangle 5"/>
          <p:cNvSpPr/>
          <p:nvPr/>
        </p:nvSpPr>
        <p:spPr>
          <a:xfrm>
            <a:off x="304800" y="1600200"/>
            <a:ext cx="8382000" cy="2246769"/>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In 1803, Thomas Jefferson appointed Meriwether Lewis to organize an expedition into the Louisiana Territory to explore and map the area but also to find an all-water route from the Missouri River to the Pacific Coast. </a:t>
            </a:r>
            <a:r>
              <a:rPr lang="en-US" sz="2000" dirty="0">
                <a:solidFill>
                  <a:srgbClr val="FF0000"/>
                </a:solidFill>
                <a:latin typeface="Times New Roman" panose="02020603050405020304" pitchFamily="18" charset="0"/>
                <a:cs typeface="Times New Roman" panose="02020603050405020304" pitchFamily="18" charset="0"/>
              </a:rPr>
              <a:t>The Louisiana Purchase and the journey of Lewis and Clark’s Corps of Discovery captured the imagination of many, who dedicated themselves to the economic exploitation of the western lands and the expansion of American influence and power.</a:t>
            </a:r>
          </a:p>
        </p:txBody>
      </p:sp>
      <p:sp>
        <p:nvSpPr>
          <p:cNvPr id="3" name="Rectangle 2"/>
          <p:cNvSpPr/>
          <p:nvPr/>
        </p:nvSpPr>
        <p:spPr>
          <a:xfrm>
            <a:off x="6781800" y="6400800"/>
            <a:ext cx="2149948" cy="307777"/>
          </a:xfrm>
          <a:prstGeom prst="rect">
            <a:avLst/>
          </a:prstGeom>
        </p:spPr>
        <p:txBody>
          <a:bodyPr wrap="none">
            <a:spAutoFit/>
          </a:bodyPr>
          <a:lstStyle/>
          <a:p>
            <a:r>
              <a:rPr lang="en-US" sz="1400" dirty="0">
                <a:solidFill>
                  <a:schemeClr val="bg1"/>
                </a:solidFill>
              </a:rPr>
              <a:t>© Jul 21, 2017 </a:t>
            </a:r>
            <a:r>
              <a:rPr lang="en-US" sz="1400" dirty="0" err="1">
                <a:solidFill>
                  <a:schemeClr val="bg1"/>
                </a:solidFill>
              </a:rPr>
              <a:t>OpenStax</a:t>
            </a:r>
            <a:endParaRPr lang="en-US" sz="1400" dirty="0">
              <a:solidFill>
                <a:schemeClr val="bg1"/>
              </a:solidFill>
            </a:endParaRPr>
          </a:p>
        </p:txBody>
      </p:sp>
    </p:spTree>
    <p:extLst>
      <p:ext uri="{BB962C8B-B14F-4D97-AF65-F5344CB8AC3E}">
        <p14:creationId xmlns:p14="http://schemas.microsoft.com/office/powerpoint/2010/main" val="2412267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697</TotalTime>
  <Words>2367</Words>
  <Application>Microsoft Office PowerPoint</Application>
  <PresentationFormat>On-screen Show (4:3)</PresentationFormat>
  <Paragraphs>120</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Georgia</vt:lpstr>
      <vt:lpstr>Times New Roman</vt:lpstr>
      <vt:lpstr>Wingdings</vt:lpstr>
      <vt:lpstr>Wingdings 2</vt:lpstr>
      <vt:lpstr>Civic</vt:lpstr>
      <vt:lpstr>U.S. History I</vt:lpstr>
      <vt:lpstr>Learning Objectives</vt:lpstr>
      <vt:lpstr>Word Wall</vt:lpstr>
      <vt:lpstr>Reflection #1</vt:lpstr>
      <vt:lpstr> Introduction</vt:lpstr>
      <vt:lpstr> Northwest Passage</vt:lpstr>
      <vt:lpstr>JEFFERSON’S CORPS OF DISCOVERY HEADS WEST</vt:lpstr>
      <vt:lpstr>JEFFERSON’S CORPS OF DISCOVERY HEADS WEST</vt:lpstr>
      <vt:lpstr>CORPS OF DISCOVERY AND THE ADAMS-ONÍS TREATY </vt:lpstr>
      <vt:lpstr>THE MISSOURI COMPROMISE</vt:lpstr>
      <vt:lpstr>THE MISSOURI COMPROMISE</vt:lpstr>
      <vt:lpstr>Reflection #2</vt:lpstr>
      <vt:lpstr>AMERICAN SETTLERS MOVE TO TEXAS</vt:lpstr>
      <vt:lpstr>THE TEXAS WAR FOR INDEPENDENCE</vt:lpstr>
      <vt:lpstr>REMEMBER THE ALAMO!</vt:lpstr>
      <vt:lpstr>The Mexican American War and Texas Annexation</vt:lpstr>
      <vt:lpstr>Free Soil or Slave? The Dilemma of the West</vt:lpstr>
      <vt:lpstr>The Compromiser of 1850</vt:lpstr>
      <vt:lpstr>Reflection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I</dc:title>
  <dc:creator>DDiCostanzo</dc:creator>
  <cp:lastModifiedBy>David DiCostanzo</cp:lastModifiedBy>
  <cp:revision>39</cp:revision>
  <dcterms:created xsi:type="dcterms:W3CDTF">2018-02-07T18:42:18Z</dcterms:created>
  <dcterms:modified xsi:type="dcterms:W3CDTF">2020-01-30T15:51:33Z</dcterms:modified>
</cp:coreProperties>
</file>