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256" r:id="rId2"/>
    <p:sldId id="270" r:id="rId3"/>
    <p:sldId id="307" r:id="rId4"/>
    <p:sldId id="271" r:id="rId5"/>
    <p:sldId id="279" r:id="rId6"/>
    <p:sldId id="305" r:id="rId7"/>
    <p:sldId id="272" r:id="rId8"/>
    <p:sldId id="273" r:id="rId9"/>
    <p:sldId id="274" r:id="rId10"/>
    <p:sldId id="318" r:id="rId11"/>
    <p:sldId id="327" r:id="rId12"/>
    <p:sldId id="320" r:id="rId13"/>
    <p:sldId id="275" r:id="rId14"/>
    <p:sldId id="321" r:id="rId15"/>
    <p:sldId id="322" r:id="rId16"/>
    <p:sldId id="338" r:id="rId17"/>
    <p:sldId id="280" r:id="rId18"/>
    <p:sldId id="328" r:id="rId19"/>
    <p:sldId id="329" r:id="rId20"/>
    <p:sldId id="281" r:id="rId21"/>
    <p:sldId id="303" r:id="rId22"/>
    <p:sldId id="308" r:id="rId23"/>
    <p:sldId id="312" r:id="rId24"/>
    <p:sldId id="282" r:id="rId25"/>
    <p:sldId id="304" r:id="rId26"/>
    <p:sldId id="315" r:id="rId27"/>
    <p:sldId id="316" r:id="rId28"/>
    <p:sldId id="313" r:id="rId29"/>
    <p:sldId id="283" r:id="rId30"/>
    <p:sldId id="317" r:id="rId31"/>
    <p:sldId id="284" r:id="rId32"/>
    <p:sldId id="332" r:id="rId33"/>
    <p:sldId id="285" r:id="rId34"/>
    <p:sldId id="347" r:id="rId35"/>
    <p:sldId id="349" r:id="rId36"/>
    <p:sldId id="351" r:id="rId37"/>
    <p:sldId id="343" r:id="rId38"/>
    <p:sldId id="310" r:id="rId39"/>
    <p:sldId id="286" r:id="rId40"/>
    <p:sldId id="340" r:id="rId41"/>
    <p:sldId id="309" r:id="rId42"/>
    <p:sldId id="287" r:id="rId43"/>
    <p:sldId id="337" r:id="rId44"/>
    <p:sldId id="336" r:id="rId45"/>
    <p:sldId id="288" r:id="rId46"/>
    <p:sldId id="314" r:id="rId47"/>
    <p:sldId id="344" r:id="rId48"/>
    <p:sldId id="289" r:id="rId49"/>
    <p:sldId id="345" r:id="rId50"/>
    <p:sldId id="346" r:id="rId51"/>
    <p:sldId id="339" r:id="rId52"/>
    <p:sldId id="341" r:id="rId53"/>
    <p:sldId id="342" r:id="rId54"/>
    <p:sldId id="290" r:id="rId55"/>
    <p:sldId id="333" r:id="rId56"/>
    <p:sldId id="335" r:id="rId5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B4A0F"/>
    <a:srgbClr val="663300"/>
    <a:srgbClr val="006600"/>
    <a:srgbClr val="66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644" autoAdjust="0"/>
  </p:normalViewPr>
  <p:slideViewPr>
    <p:cSldViewPr>
      <p:cViewPr varScale="1">
        <p:scale>
          <a:sx n="91" d="100"/>
          <a:sy n="91" d="100"/>
        </p:scale>
        <p:origin x="564" y="84"/>
      </p:cViewPr>
      <p:guideLst>
        <p:guide orient="horz" pos="2160"/>
        <p:guide pos="2880"/>
      </p:guideLst>
    </p:cSldViewPr>
  </p:slideViewPr>
  <p:notesTextViewPr>
    <p:cViewPr>
      <p:scale>
        <a:sx n="75" d="100"/>
        <a:sy n="75"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EC862087-12E4-4BAB-A559-971456432950}" type="datetimeFigureOut">
              <a:rPr lang="en-US"/>
              <a:pPr>
                <a:defRPr/>
              </a:pPr>
              <a:t>9/12/2016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A8E27EEE-3AA2-4F95-9E22-548044070227}" type="slidenum">
              <a:rPr lang="en-US"/>
              <a:pPr>
                <a:defRPr/>
              </a:pPr>
              <a:t>‹#›</a:t>
            </a:fld>
            <a:endParaRPr lang="en-US"/>
          </a:p>
        </p:txBody>
      </p:sp>
    </p:spTree>
    <p:extLst>
      <p:ext uri="{BB962C8B-B14F-4D97-AF65-F5344CB8AC3E}">
        <p14:creationId xmlns:p14="http://schemas.microsoft.com/office/powerpoint/2010/main" val="28447790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This portrait of the queen was painted to commemorate the 1588 defeat of the Spanish Armada.</a:t>
            </a:r>
          </a:p>
          <a:p>
            <a:endParaRPr lang="en-US" smtClean="0"/>
          </a:p>
        </p:txBody>
      </p:sp>
      <p:sp>
        <p:nvSpPr>
          <p:cNvPr id="4" name="Slide Number Placeholder 3"/>
          <p:cNvSpPr>
            <a:spLocks noGrp="1"/>
          </p:cNvSpPr>
          <p:nvPr>
            <p:ph type="sldNum" sz="quarter" idx="5"/>
          </p:nvPr>
        </p:nvSpPr>
        <p:spPr/>
        <p:txBody>
          <a:bodyPr/>
          <a:lstStyle/>
          <a:p>
            <a:pPr>
              <a:defRPr/>
            </a:pPr>
            <a:fld id="{E7752996-0C0F-47A4-B1D9-7C2038E0B79F}" type="slidenum">
              <a:rPr lang="en-US" smtClean="0"/>
              <a:pPr>
                <a:defRPr/>
              </a:pPr>
              <a:t>2</a:t>
            </a:fld>
            <a:endParaRPr lang="en-US"/>
          </a:p>
        </p:txBody>
      </p:sp>
    </p:spTree>
    <p:extLst>
      <p:ext uri="{BB962C8B-B14F-4D97-AF65-F5344CB8AC3E}">
        <p14:creationId xmlns:p14="http://schemas.microsoft.com/office/powerpoint/2010/main" val="23216985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*See the slide titled “Turmoil in England”</a:t>
            </a:r>
          </a:p>
        </p:txBody>
      </p:sp>
      <p:sp>
        <p:nvSpPr>
          <p:cNvPr id="4" name="Slide Number Placeholder 3"/>
          <p:cNvSpPr>
            <a:spLocks noGrp="1"/>
          </p:cNvSpPr>
          <p:nvPr>
            <p:ph type="sldNum" sz="quarter" idx="5"/>
          </p:nvPr>
        </p:nvSpPr>
        <p:spPr/>
        <p:txBody>
          <a:bodyPr/>
          <a:lstStyle/>
          <a:p>
            <a:pPr>
              <a:defRPr/>
            </a:pPr>
            <a:fld id="{F613041D-55E6-4410-BE11-840D806C1480}" type="slidenum">
              <a:rPr lang="en-US" smtClean="0"/>
              <a:pPr>
                <a:defRPr/>
              </a:pPr>
              <a:t>18</a:t>
            </a:fld>
            <a:endParaRPr lang="en-US"/>
          </a:p>
        </p:txBody>
      </p:sp>
    </p:spTree>
    <p:extLst>
      <p:ext uri="{BB962C8B-B14F-4D97-AF65-F5344CB8AC3E}">
        <p14:creationId xmlns:p14="http://schemas.microsoft.com/office/powerpoint/2010/main" val="23435264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*See the slide titled “Restoration of the Monarchy”</a:t>
            </a:r>
          </a:p>
          <a:p>
            <a:r>
              <a:rPr lang="en-US" smtClean="0"/>
              <a:t>**See the slide titled “Dominion of New England”</a:t>
            </a:r>
          </a:p>
        </p:txBody>
      </p:sp>
      <p:sp>
        <p:nvSpPr>
          <p:cNvPr id="4" name="Slide Number Placeholder 3"/>
          <p:cNvSpPr>
            <a:spLocks noGrp="1"/>
          </p:cNvSpPr>
          <p:nvPr>
            <p:ph type="sldNum" sz="quarter" idx="5"/>
          </p:nvPr>
        </p:nvSpPr>
        <p:spPr/>
        <p:txBody>
          <a:bodyPr/>
          <a:lstStyle/>
          <a:p>
            <a:pPr>
              <a:defRPr/>
            </a:pPr>
            <a:fld id="{B7DA8F7E-2AD1-4D12-AA78-FEB13E11DF56}" type="slidenum">
              <a:rPr lang="en-US" smtClean="0"/>
              <a:pPr>
                <a:defRPr/>
              </a:pPr>
              <a:t>19</a:t>
            </a:fld>
            <a:endParaRPr lang="en-US"/>
          </a:p>
        </p:txBody>
      </p:sp>
    </p:spTree>
    <p:extLst>
      <p:ext uri="{BB962C8B-B14F-4D97-AF65-F5344CB8AC3E}">
        <p14:creationId xmlns:p14="http://schemas.microsoft.com/office/powerpoint/2010/main" val="20246587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*1609 – He invested in the Virginia and East India Companies; 1620 – He bought land in Canada and began a settlement called Avalon.</a:t>
            </a:r>
          </a:p>
          <a:p>
            <a:endParaRPr lang="en-US" smtClean="0"/>
          </a:p>
        </p:txBody>
      </p:sp>
      <p:sp>
        <p:nvSpPr>
          <p:cNvPr id="4" name="Slide Number Placeholder 3"/>
          <p:cNvSpPr>
            <a:spLocks noGrp="1"/>
          </p:cNvSpPr>
          <p:nvPr>
            <p:ph type="sldNum" sz="quarter" idx="5"/>
          </p:nvPr>
        </p:nvSpPr>
        <p:spPr/>
        <p:txBody>
          <a:bodyPr/>
          <a:lstStyle/>
          <a:p>
            <a:pPr>
              <a:defRPr/>
            </a:pPr>
            <a:fld id="{180E61AE-71B9-4AB8-BC85-69C1959EABFC}" type="slidenum">
              <a:rPr lang="en-US" smtClean="0"/>
              <a:pPr>
                <a:defRPr/>
              </a:pPr>
              <a:t>20</a:t>
            </a:fld>
            <a:endParaRPr lang="en-US"/>
          </a:p>
        </p:txBody>
      </p:sp>
    </p:spTree>
    <p:extLst>
      <p:ext uri="{BB962C8B-B14F-4D97-AF65-F5344CB8AC3E}">
        <p14:creationId xmlns:p14="http://schemas.microsoft.com/office/powerpoint/2010/main" val="42491558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*This date is commemorated each year as “Maryland Day.”</a:t>
            </a:r>
          </a:p>
        </p:txBody>
      </p:sp>
      <p:sp>
        <p:nvSpPr>
          <p:cNvPr id="4" name="Slide Number Placeholder 3"/>
          <p:cNvSpPr>
            <a:spLocks noGrp="1"/>
          </p:cNvSpPr>
          <p:nvPr>
            <p:ph type="sldNum" sz="quarter" idx="5"/>
          </p:nvPr>
        </p:nvSpPr>
        <p:spPr/>
        <p:txBody>
          <a:bodyPr/>
          <a:lstStyle/>
          <a:p>
            <a:pPr>
              <a:defRPr/>
            </a:pPr>
            <a:fld id="{4F858889-84D9-4E8E-A8B1-E39B79D676CE}" type="slidenum">
              <a:rPr lang="en-US" smtClean="0"/>
              <a:pPr>
                <a:defRPr/>
              </a:pPr>
              <a:t>21</a:t>
            </a:fld>
            <a:endParaRPr lang="en-US"/>
          </a:p>
        </p:txBody>
      </p:sp>
    </p:spTree>
    <p:extLst>
      <p:ext uri="{BB962C8B-B14F-4D97-AF65-F5344CB8AC3E}">
        <p14:creationId xmlns:p14="http://schemas.microsoft.com/office/powerpoint/2010/main" val="9759149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For more information about colonial charters, watch Dr. Steve Newton’s lecture, “Colonial Charters,” available from the Video section.</a:t>
            </a:r>
          </a:p>
          <a:p>
            <a:endParaRPr lang="en-US" smtClean="0"/>
          </a:p>
        </p:txBody>
      </p:sp>
      <p:sp>
        <p:nvSpPr>
          <p:cNvPr id="4" name="Slide Number Placeholder 3"/>
          <p:cNvSpPr>
            <a:spLocks noGrp="1"/>
          </p:cNvSpPr>
          <p:nvPr>
            <p:ph type="sldNum" sz="quarter" idx="5"/>
          </p:nvPr>
        </p:nvSpPr>
        <p:spPr/>
        <p:txBody>
          <a:bodyPr/>
          <a:lstStyle/>
          <a:p>
            <a:pPr>
              <a:defRPr/>
            </a:pPr>
            <a:fld id="{6C48AFE4-3AB0-4918-A7EE-6402FC55ED1A}" type="slidenum">
              <a:rPr lang="en-US" smtClean="0"/>
              <a:pPr>
                <a:defRPr/>
              </a:pPr>
              <a:t>22</a:t>
            </a:fld>
            <a:endParaRPr lang="en-US"/>
          </a:p>
        </p:txBody>
      </p:sp>
    </p:spTree>
    <p:extLst>
      <p:ext uri="{BB962C8B-B14F-4D97-AF65-F5344CB8AC3E}">
        <p14:creationId xmlns:p14="http://schemas.microsoft.com/office/powerpoint/2010/main" val="20231374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*While this act was remarkably progressive at the time, it should be noted that the law applied to </a:t>
            </a:r>
            <a:r>
              <a:rPr lang="en-US" b="1" smtClean="0"/>
              <a:t>Christians</a:t>
            </a:r>
            <a:r>
              <a:rPr lang="en-US" smtClean="0"/>
              <a:t> only.  American Indians, Jews, and others still faced considerable discrimination.</a:t>
            </a:r>
          </a:p>
        </p:txBody>
      </p:sp>
      <p:sp>
        <p:nvSpPr>
          <p:cNvPr id="4" name="Slide Number Placeholder 3"/>
          <p:cNvSpPr>
            <a:spLocks noGrp="1"/>
          </p:cNvSpPr>
          <p:nvPr>
            <p:ph type="sldNum" sz="quarter" idx="5"/>
          </p:nvPr>
        </p:nvSpPr>
        <p:spPr/>
        <p:txBody>
          <a:bodyPr/>
          <a:lstStyle/>
          <a:p>
            <a:pPr>
              <a:defRPr/>
            </a:pPr>
            <a:fld id="{C2E7D21F-F358-4EA4-A61C-1FA0CB4FABAE}" type="slidenum">
              <a:rPr lang="en-US" smtClean="0"/>
              <a:pPr>
                <a:defRPr/>
              </a:pPr>
              <a:t>23</a:t>
            </a:fld>
            <a:endParaRPr lang="en-US"/>
          </a:p>
        </p:txBody>
      </p:sp>
    </p:spTree>
    <p:extLst>
      <p:ext uri="{BB962C8B-B14F-4D97-AF65-F5344CB8AC3E}">
        <p14:creationId xmlns:p14="http://schemas.microsoft.com/office/powerpoint/2010/main" val="35914439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*Williams believed that the Church of England was too closely tied to the government of England.</a:t>
            </a:r>
          </a:p>
          <a:p>
            <a:endParaRPr lang="en-US" smtClean="0"/>
          </a:p>
          <a:p>
            <a:r>
              <a:rPr lang="en-US" smtClean="0"/>
              <a:t>**Williams befriended the Narragansett Indians.  He studied their language and culture; he even wrote a book on the topic. He argued that colonists had no right to take their land – another view that upset many colonial leaders.</a:t>
            </a:r>
          </a:p>
          <a:p>
            <a:endParaRPr lang="en-US" smtClean="0"/>
          </a:p>
        </p:txBody>
      </p:sp>
      <p:sp>
        <p:nvSpPr>
          <p:cNvPr id="4" name="Slide Number Placeholder 3"/>
          <p:cNvSpPr>
            <a:spLocks noGrp="1"/>
          </p:cNvSpPr>
          <p:nvPr>
            <p:ph type="sldNum" sz="quarter" idx="5"/>
          </p:nvPr>
        </p:nvSpPr>
        <p:spPr/>
        <p:txBody>
          <a:bodyPr/>
          <a:lstStyle/>
          <a:p>
            <a:pPr>
              <a:defRPr/>
            </a:pPr>
            <a:fld id="{7D4B7500-376F-4602-868F-8AF9AB6F524B}" type="slidenum">
              <a:rPr lang="en-US" smtClean="0"/>
              <a:pPr>
                <a:defRPr/>
              </a:pPr>
              <a:t>24</a:t>
            </a:fld>
            <a:endParaRPr lang="en-US"/>
          </a:p>
        </p:txBody>
      </p:sp>
    </p:spTree>
    <p:extLst>
      <p:ext uri="{BB962C8B-B14F-4D97-AF65-F5344CB8AC3E}">
        <p14:creationId xmlns:p14="http://schemas.microsoft.com/office/powerpoint/2010/main" val="9585564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66F269B6-1175-4113-8AAD-3527C283BFD8}" type="slidenum">
              <a:rPr lang="en-US" smtClean="0"/>
              <a:pPr>
                <a:defRPr/>
              </a:pPr>
              <a:t>25</a:t>
            </a:fld>
            <a:endParaRPr lang="en-US"/>
          </a:p>
        </p:txBody>
      </p:sp>
    </p:spTree>
    <p:extLst>
      <p:ext uri="{BB962C8B-B14F-4D97-AF65-F5344CB8AC3E}">
        <p14:creationId xmlns:p14="http://schemas.microsoft.com/office/powerpoint/2010/main" val="4858592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8D09AA24-0684-41EE-A147-5EAB744DDE34}" type="slidenum">
              <a:rPr lang="en-US" smtClean="0"/>
              <a:pPr>
                <a:defRPr/>
              </a:pPr>
              <a:t>26</a:t>
            </a:fld>
            <a:endParaRPr lang="en-US"/>
          </a:p>
        </p:txBody>
      </p:sp>
    </p:spTree>
    <p:extLst>
      <p:ext uri="{BB962C8B-B14F-4D97-AF65-F5344CB8AC3E}">
        <p14:creationId xmlns:p14="http://schemas.microsoft.com/office/powerpoint/2010/main" val="2055715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*The Carolina Charter is one example of a charter granted to reward individuals who had supported the monarchy.</a:t>
            </a:r>
          </a:p>
        </p:txBody>
      </p:sp>
      <p:sp>
        <p:nvSpPr>
          <p:cNvPr id="4" name="Slide Number Placeholder 3"/>
          <p:cNvSpPr>
            <a:spLocks noGrp="1"/>
          </p:cNvSpPr>
          <p:nvPr>
            <p:ph type="sldNum" sz="quarter" idx="5"/>
          </p:nvPr>
        </p:nvSpPr>
        <p:spPr/>
        <p:txBody>
          <a:bodyPr/>
          <a:lstStyle/>
          <a:p>
            <a:pPr>
              <a:defRPr/>
            </a:pPr>
            <a:fld id="{F5203936-B768-470A-8075-946684B51ED2}" type="slidenum">
              <a:rPr lang="en-US" smtClean="0"/>
              <a:pPr>
                <a:defRPr/>
              </a:pPr>
              <a:t>27</a:t>
            </a:fld>
            <a:endParaRPr lang="en-US"/>
          </a:p>
        </p:txBody>
      </p:sp>
    </p:spTree>
    <p:extLst>
      <p:ext uri="{BB962C8B-B14F-4D97-AF65-F5344CB8AC3E}">
        <p14:creationId xmlns:p14="http://schemas.microsoft.com/office/powerpoint/2010/main" val="4291153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For more information about colonial charters, watch Dr. Steve Newton’s lecture, “Colonial Charters,” available from the Video section.</a:t>
            </a:r>
          </a:p>
          <a:p>
            <a:endParaRPr lang="en-US" smtClean="0"/>
          </a:p>
        </p:txBody>
      </p:sp>
      <p:sp>
        <p:nvSpPr>
          <p:cNvPr id="4" name="Slide Number Placeholder 3"/>
          <p:cNvSpPr>
            <a:spLocks noGrp="1"/>
          </p:cNvSpPr>
          <p:nvPr>
            <p:ph type="sldNum" sz="quarter" idx="5"/>
          </p:nvPr>
        </p:nvSpPr>
        <p:spPr/>
        <p:txBody>
          <a:bodyPr/>
          <a:lstStyle/>
          <a:p>
            <a:pPr>
              <a:defRPr/>
            </a:pPr>
            <a:fld id="{FDAFA8C2-CC63-402D-AA91-B7031818FD3C}" type="slidenum">
              <a:rPr lang="en-US" smtClean="0"/>
              <a:pPr>
                <a:defRPr/>
              </a:pPr>
              <a:t>3</a:t>
            </a:fld>
            <a:endParaRPr lang="en-US"/>
          </a:p>
        </p:txBody>
      </p:sp>
    </p:spTree>
    <p:extLst>
      <p:ext uri="{BB962C8B-B14F-4D97-AF65-F5344CB8AC3E}">
        <p14:creationId xmlns:p14="http://schemas.microsoft.com/office/powerpoint/2010/main" val="11521041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628130C6-22E5-4501-BD7E-558D3F1042F1}" type="slidenum">
              <a:rPr lang="en-US" smtClean="0"/>
              <a:pPr>
                <a:defRPr/>
              </a:pPr>
              <a:t>28</a:t>
            </a:fld>
            <a:endParaRPr lang="en-US"/>
          </a:p>
        </p:txBody>
      </p:sp>
    </p:spTree>
    <p:extLst>
      <p:ext uri="{BB962C8B-B14F-4D97-AF65-F5344CB8AC3E}">
        <p14:creationId xmlns:p14="http://schemas.microsoft.com/office/powerpoint/2010/main" val="41578782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Painting: </a:t>
            </a:r>
            <a:r>
              <a:rPr lang="en-US" i="1" smtClean="0"/>
              <a:t>Hooker and Company Journeying through the Wilderness from Plymouth to Hartford, in 1636</a:t>
            </a:r>
            <a:r>
              <a:rPr lang="en-US" smtClean="0"/>
              <a:t>, by Frederic Edwin Church (1846)</a:t>
            </a:r>
          </a:p>
        </p:txBody>
      </p:sp>
      <p:sp>
        <p:nvSpPr>
          <p:cNvPr id="4" name="Slide Number Placeholder 3"/>
          <p:cNvSpPr>
            <a:spLocks noGrp="1"/>
          </p:cNvSpPr>
          <p:nvPr>
            <p:ph type="sldNum" sz="quarter" idx="5"/>
          </p:nvPr>
        </p:nvSpPr>
        <p:spPr/>
        <p:txBody>
          <a:bodyPr/>
          <a:lstStyle/>
          <a:p>
            <a:pPr>
              <a:defRPr/>
            </a:pPr>
            <a:fld id="{0EAEB52C-80FB-4867-9726-E3EC928F3A06}" type="slidenum">
              <a:rPr lang="en-US" smtClean="0"/>
              <a:pPr>
                <a:defRPr/>
              </a:pPr>
              <a:t>29</a:t>
            </a:fld>
            <a:endParaRPr lang="en-US"/>
          </a:p>
        </p:txBody>
      </p:sp>
    </p:spTree>
    <p:extLst>
      <p:ext uri="{BB962C8B-B14F-4D97-AF65-F5344CB8AC3E}">
        <p14:creationId xmlns:p14="http://schemas.microsoft.com/office/powerpoint/2010/main" val="25440767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*This was probably a punishment since the New Haven settlement had harbored three of the judges who had presided over the trial that resulted in the execution of King Charles I. </a:t>
            </a:r>
          </a:p>
          <a:p>
            <a:endParaRPr lang="en-US" smtClean="0"/>
          </a:p>
        </p:txBody>
      </p:sp>
      <p:sp>
        <p:nvSpPr>
          <p:cNvPr id="4" name="Slide Number Placeholder 3"/>
          <p:cNvSpPr>
            <a:spLocks noGrp="1"/>
          </p:cNvSpPr>
          <p:nvPr>
            <p:ph type="sldNum" sz="quarter" idx="5"/>
          </p:nvPr>
        </p:nvSpPr>
        <p:spPr/>
        <p:txBody>
          <a:bodyPr/>
          <a:lstStyle/>
          <a:p>
            <a:pPr>
              <a:defRPr/>
            </a:pPr>
            <a:fld id="{BFB6E0BA-2DD3-46BA-AB57-965FC247BC01}" type="slidenum">
              <a:rPr lang="en-US" smtClean="0"/>
              <a:pPr>
                <a:defRPr/>
              </a:pPr>
              <a:t>30</a:t>
            </a:fld>
            <a:endParaRPr lang="en-US"/>
          </a:p>
        </p:txBody>
      </p:sp>
    </p:spTree>
    <p:extLst>
      <p:ext uri="{BB962C8B-B14F-4D97-AF65-F5344CB8AC3E}">
        <p14:creationId xmlns:p14="http://schemas.microsoft.com/office/powerpoint/2010/main" val="3125203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p:spPr>
      </p:sp>
      <p:sp>
        <p:nvSpPr>
          <p:cNvPr id="8294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*Most of the north was settled by poor tobacco farmers and frontiersmen. There was also a large population of Quakers; The south was settled by wealthy English plantation owners who deeply resented proprietary rule.</a:t>
            </a:r>
          </a:p>
          <a:p>
            <a:endParaRPr lang="en-US" smtClean="0"/>
          </a:p>
        </p:txBody>
      </p:sp>
      <p:sp>
        <p:nvSpPr>
          <p:cNvPr id="4" name="Slide Number Placeholder 3"/>
          <p:cNvSpPr>
            <a:spLocks noGrp="1"/>
          </p:cNvSpPr>
          <p:nvPr>
            <p:ph type="sldNum" sz="quarter" idx="5"/>
          </p:nvPr>
        </p:nvSpPr>
        <p:spPr/>
        <p:txBody>
          <a:bodyPr/>
          <a:lstStyle/>
          <a:p>
            <a:pPr>
              <a:defRPr/>
            </a:pPr>
            <a:fld id="{93386217-397F-4000-A6CE-D1E333CF9B2B}" type="slidenum">
              <a:rPr lang="en-US" smtClean="0"/>
              <a:pPr>
                <a:defRPr/>
              </a:pPr>
              <a:t>31</a:t>
            </a:fld>
            <a:endParaRPr lang="en-US"/>
          </a:p>
        </p:txBody>
      </p:sp>
    </p:spTree>
    <p:extLst>
      <p:ext uri="{BB962C8B-B14F-4D97-AF65-F5344CB8AC3E}">
        <p14:creationId xmlns:p14="http://schemas.microsoft.com/office/powerpoint/2010/main" val="15184362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85BD1814-4ACF-4856-A57F-BCA820E052E7}" type="slidenum">
              <a:rPr lang="en-US" smtClean="0"/>
              <a:pPr>
                <a:defRPr/>
              </a:pPr>
              <a:t>32</a:t>
            </a:fld>
            <a:endParaRPr lang="en-US"/>
          </a:p>
        </p:txBody>
      </p:sp>
    </p:spTree>
    <p:extLst>
      <p:ext uri="{BB962C8B-B14F-4D97-AF65-F5344CB8AC3E}">
        <p14:creationId xmlns:p14="http://schemas.microsoft.com/office/powerpoint/2010/main" val="28234457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p:spPr>
      </p:sp>
      <p:sp>
        <p:nvSpPr>
          <p:cNvPr id="8499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*England based the original claim on the explorations of John Cabot in 1497.</a:t>
            </a:r>
          </a:p>
        </p:txBody>
      </p:sp>
      <p:sp>
        <p:nvSpPr>
          <p:cNvPr id="4" name="Slide Number Placeholder 3"/>
          <p:cNvSpPr>
            <a:spLocks noGrp="1"/>
          </p:cNvSpPr>
          <p:nvPr>
            <p:ph type="sldNum" sz="quarter" idx="5"/>
          </p:nvPr>
        </p:nvSpPr>
        <p:spPr/>
        <p:txBody>
          <a:bodyPr/>
          <a:lstStyle/>
          <a:p>
            <a:pPr>
              <a:defRPr/>
            </a:pPr>
            <a:fld id="{46A31C63-15CA-40A5-BC4B-BB783EF1E458}" type="slidenum">
              <a:rPr lang="en-US" smtClean="0"/>
              <a:pPr>
                <a:defRPr/>
              </a:pPr>
              <a:t>33</a:t>
            </a:fld>
            <a:endParaRPr lang="en-US"/>
          </a:p>
        </p:txBody>
      </p:sp>
    </p:spTree>
    <p:extLst>
      <p:ext uri="{BB962C8B-B14F-4D97-AF65-F5344CB8AC3E}">
        <p14:creationId xmlns:p14="http://schemas.microsoft.com/office/powerpoint/2010/main" val="18725920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D17FB8D5-94C8-4020-AC28-9A21208315B6}" type="slidenum">
              <a:rPr lang="en-US" smtClean="0"/>
              <a:pPr>
                <a:defRPr/>
              </a:pPr>
              <a:t>34</a:t>
            </a:fld>
            <a:endParaRPr lang="en-US"/>
          </a:p>
        </p:txBody>
      </p:sp>
    </p:spTree>
    <p:extLst>
      <p:ext uri="{BB962C8B-B14F-4D97-AF65-F5344CB8AC3E}">
        <p14:creationId xmlns:p14="http://schemas.microsoft.com/office/powerpoint/2010/main" val="27697111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43067A32-59C5-4B5C-8B77-D9AA84ECF84D}" type="slidenum">
              <a:rPr lang="en-US" smtClean="0"/>
              <a:pPr>
                <a:defRPr/>
              </a:pPr>
              <a:t>35</a:t>
            </a:fld>
            <a:endParaRPr lang="en-US"/>
          </a:p>
        </p:txBody>
      </p:sp>
    </p:spTree>
    <p:extLst>
      <p:ext uri="{BB962C8B-B14F-4D97-AF65-F5344CB8AC3E}">
        <p14:creationId xmlns:p14="http://schemas.microsoft.com/office/powerpoint/2010/main" val="22128497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p:spPr>
      </p:sp>
      <p:sp>
        <p:nvSpPr>
          <p:cNvPr id="880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0A7FBD44-6C42-428E-B737-B557731F0017}" type="slidenum">
              <a:rPr lang="en-US" smtClean="0"/>
              <a:pPr>
                <a:defRPr/>
              </a:pPr>
              <a:t>36</a:t>
            </a:fld>
            <a:endParaRPr lang="en-US"/>
          </a:p>
        </p:txBody>
      </p:sp>
    </p:spTree>
    <p:extLst>
      <p:ext uri="{BB962C8B-B14F-4D97-AF65-F5344CB8AC3E}">
        <p14:creationId xmlns:p14="http://schemas.microsoft.com/office/powerpoint/2010/main" val="24430483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p:spPr>
      </p:sp>
      <p:sp>
        <p:nvSpPr>
          <p:cNvPr id="890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9F6A62F9-06A2-41EF-B4A2-01584C48A9E2}" type="slidenum">
              <a:rPr lang="en-US" smtClean="0"/>
              <a:pPr>
                <a:defRPr/>
              </a:pPr>
              <a:t>43</a:t>
            </a:fld>
            <a:endParaRPr lang="en-US"/>
          </a:p>
        </p:txBody>
      </p:sp>
    </p:spTree>
    <p:extLst>
      <p:ext uri="{BB962C8B-B14F-4D97-AF65-F5344CB8AC3E}">
        <p14:creationId xmlns:p14="http://schemas.microsoft.com/office/powerpoint/2010/main" val="15540949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Top Image: </a:t>
            </a:r>
            <a:r>
              <a:rPr lang="en-US" i="1" smtClean="0"/>
              <a:t>The Baptism of Virginia Dare</a:t>
            </a:r>
            <a:r>
              <a:rPr lang="en-US" smtClean="0"/>
              <a:t>. Born on August 18, 1587, Virginia Dare was the first English child born in the New World.  Governor John White was her grandfather.</a:t>
            </a:r>
          </a:p>
          <a:p>
            <a:endParaRPr lang="en-US" smtClean="0"/>
          </a:p>
          <a:p>
            <a:r>
              <a:rPr lang="en-US" smtClean="0"/>
              <a:t>Bottom Image: </a:t>
            </a:r>
            <a:r>
              <a:rPr lang="en-US" i="1" smtClean="0"/>
              <a:t>CROATOAN</a:t>
            </a:r>
            <a:r>
              <a:rPr lang="en-US" smtClean="0"/>
              <a:t>. According to one report, the Roanoke settlers left behind some clues. The word the name of the local Indians and a nearby island (Croatoan) had been carved into a wooden post and the letters "CRO" were carved into the trunk of a tree. Before leaving the colony, White instructed the settlers to  carve a cross on a tree nearby if they were ever forced to flee. However, there was no cross and all of the buildings were disassembled.  This led White to believe that their departure was voluntary.  He thought that the carving may have indicated that they moved to Croatoan Island. However, a storm was approaching and the crew refused to continue the search.  They departed the area the following day.   </a:t>
            </a:r>
          </a:p>
          <a:p>
            <a:endParaRPr lang="en-US" smtClean="0"/>
          </a:p>
        </p:txBody>
      </p:sp>
      <p:sp>
        <p:nvSpPr>
          <p:cNvPr id="4" name="Slide Number Placeholder 3"/>
          <p:cNvSpPr>
            <a:spLocks noGrp="1"/>
          </p:cNvSpPr>
          <p:nvPr>
            <p:ph type="sldNum" sz="quarter" idx="5"/>
          </p:nvPr>
        </p:nvSpPr>
        <p:spPr/>
        <p:txBody>
          <a:bodyPr/>
          <a:lstStyle/>
          <a:p>
            <a:pPr>
              <a:defRPr/>
            </a:pPr>
            <a:fld id="{542F7166-F64B-4871-A78F-36910BA7ACB4}" type="slidenum">
              <a:rPr lang="en-US" smtClean="0"/>
              <a:pPr>
                <a:defRPr/>
              </a:pPr>
              <a:t>5</a:t>
            </a:fld>
            <a:endParaRPr lang="en-US"/>
          </a:p>
        </p:txBody>
      </p:sp>
    </p:spTree>
    <p:extLst>
      <p:ext uri="{BB962C8B-B14F-4D97-AF65-F5344CB8AC3E}">
        <p14:creationId xmlns:p14="http://schemas.microsoft.com/office/powerpoint/2010/main" val="31531643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p:spPr>
      </p:sp>
      <p:sp>
        <p:nvSpPr>
          <p:cNvPr id="9011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*See the slide titled “Dominion of Mew England.”</a:t>
            </a:r>
          </a:p>
        </p:txBody>
      </p:sp>
      <p:sp>
        <p:nvSpPr>
          <p:cNvPr id="4" name="Slide Number Placeholder 3"/>
          <p:cNvSpPr>
            <a:spLocks noGrp="1"/>
          </p:cNvSpPr>
          <p:nvPr>
            <p:ph type="sldNum" sz="quarter" idx="5"/>
          </p:nvPr>
        </p:nvSpPr>
        <p:spPr/>
        <p:txBody>
          <a:bodyPr/>
          <a:lstStyle/>
          <a:p>
            <a:pPr>
              <a:defRPr/>
            </a:pPr>
            <a:fld id="{ACE16E5D-4A43-429A-B909-D0FD72705268}" type="slidenum">
              <a:rPr lang="en-US" smtClean="0"/>
              <a:pPr>
                <a:defRPr/>
              </a:pPr>
              <a:t>44</a:t>
            </a:fld>
            <a:endParaRPr lang="en-US"/>
          </a:p>
        </p:txBody>
      </p:sp>
    </p:spTree>
    <p:extLst>
      <p:ext uri="{BB962C8B-B14F-4D97-AF65-F5344CB8AC3E}">
        <p14:creationId xmlns:p14="http://schemas.microsoft.com/office/powerpoint/2010/main" val="27878666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p:spPr>
      </p:sp>
      <p:sp>
        <p:nvSpPr>
          <p:cNvPr id="9113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When his father died, William Penn inherited his family’s fortune which included a claim on the English crown for £16,000. He convinced the king to grant him land in America in exchange for the money he was owed.</a:t>
            </a:r>
          </a:p>
          <a:p>
            <a:endParaRPr lang="en-US" smtClean="0"/>
          </a:p>
        </p:txBody>
      </p:sp>
      <p:sp>
        <p:nvSpPr>
          <p:cNvPr id="4" name="Slide Number Placeholder 3"/>
          <p:cNvSpPr>
            <a:spLocks noGrp="1"/>
          </p:cNvSpPr>
          <p:nvPr>
            <p:ph type="sldNum" sz="quarter" idx="5"/>
          </p:nvPr>
        </p:nvSpPr>
        <p:spPr/>
        <p:txBody>
          <a:bodyPr/>
          <a:lstStyle/>
          <a:p>
            <a:pPr>
              <a:defRPr/>
            </a:pPr>
            <a:fld id="{E848B587-C226-4DE2-A09D-82F8BD4B6A83}" type="slidenum">
              <a:rPr lang="en-US" smtClean="0"/>
              <a:pPr>
                <a:defRPr/>
              </a:pPr>
              <a:t>45</a:t>
            </a:fld>
            <a:endParaRPr lang="en-US"/>
          </a:p>
        </p:txBody>
      </p:sp>
    </p:spTree>
    <p:extLst>
      <p:ext uri="{BB962C8B-B14F-4D97-AF65-F5344CB8AC3E}">
        <p14:creationId xmlns:p14="http://schemas.microsoft.com/office/powerpoint/2010/main" val="31050702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p:spPr>
      </p:sp>
      <p:sp>
        <p:nvSpPr>
          <p:cNvPr id="921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2733C787-DA08-42BC-A900-946F60E5E352}" type="slidenum">
              <a:rPr lang="en-US" smtClean="0"/>
              <a:pPr>
                <a:defRPr/>
              </a:pPr>
              <a:t>50</a:t>
            </a:fld>
            <a:endParaRPr lang="en-US"/>
          </a:p>
        </p:txBody>
      </p:sp>
    </p:spTree>
    <p:extLst>
      <p:ext uri="{BB962C8B-B14F-4D97-AF65-F5344CB8AC3E}">
        <p14:creationId xmlns:p14="http://schemas.microsoft.com/office/powerpoint/2010/main" val="19255663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*This process began under King Charles II and was completed by his successor, James II.</a:t>
            </a:r>
          </a:p>
          <a:p>
            <a:r>
              <a:rPr lang="en-US" smtClean="0"/>
              <a:t>**By September, Rhode Island and Connecticut were added and in 1688, New York and East and West Jersey were added.</a:t>
            </a:r>
          </a:p>
          <a:p>
            <a:endParaRPr lang="en-US" smtClean="0"/>
          </a:p>
        </p:txBody>
      </p:sp>
      <p:sp>
        <p:nvSpPr>
          <p:cNvPr id="4" name="Slide Number Placeholder 3"/>
          <p:cNvSpPr>
            <a:spLocks noGrp="1"/>
          </p:cNvSpPr>
          <p:nvPr>
            <p:ph type="sldNum" sz="quarter" idx="5"/>
          </p:nvPr>
        </p:nvSpPr>
        <p:spPr/>
        <p:txBody>
          <a:bodyPr/>
          <a:lstStyle/>
          <a:p>
            <a:pPr>
              <a:defRPr/>
            </a:pPr>
            <a:fld id="{800C16C0-4BA4-4E69-B065-79BA2D2B97F7}" type="slidenum">
              <a:rPr lang="en-US" smtClean="0"/>
              <a:pPr>
                <a:defRPr/>
              </a:pPr>
              <a:t>51</a:t>
            </a:fld>
            <a:endParaRPr lang="en-US"/>
          </a:p>
        </p:txBody>
      </p:sp>
    </p:spTree>
    <p:extLst>
      <p:ext uri="{BB962C8B-B14F-4D97-AF65-F5344CB8AC3E}">
        <p14:creationId xmlns:p14="http://schemas.microsoft.com/office/powerpoint/2010/main" val="36565040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p:spPr>
      </p:sp>
      <p:sp>
        <p:nvSpPr>
          <p:cNvPr id="9421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*They had to agree to rule in partnership with Parliament and accept laws limiting their power.  They were forced to sign the English Bill of Rights. England had become a Constitutional Monarchy.</a:t>
            </a:r>
          </a:p>
        </p:txBody>
      </p:sp>
      <p:sp>
        <p:nvSpPr>
          <p:cNvPr id="4" name="Slide Number Placeholder 3"/>
          <p:cNvSpPr>
            <a:spLocks noGrp="1"/>
          </p:cNvSpPr>
          <p:nvPr>
            <p:ph type="sldNum" sz="quarter" idx="5"/>
          </p:nvPr>
        </p:nvSpPr>
        <p:spPr/>
        <p:txBody>
          <a:bodyPr/>
          <a:lstStyle/>
          <a:p>
            <a:pPr>
              <a:defRPr/>
            </a:pPr>
            <a:fld id="{90A94BB0-0880-4D65-A91C-A5363B1D3A00}" type="slidenum">
              <a:rPr lang="en-US" smtClean="0"/>
              <a:pPr>
                <a:defRPr/>
              </a:pPr>
              <a:t>53</a:t>
            </a:fld>
            <a:endParaRPr lang="en-US"/>
          </a:p>
        </p:txBody>
      </p:sp>
    </p:spTree>
    <p:extLst>
      <p:ext uri="{BB962C8B-B14F-4D97-AF65-F5344CB8AC3E}">
        <p14:creationId xmlns:p14="http://schemas.microsoft.com/office/powerpoint/2010/main" val="17891953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p:spPr>
      </p:sp>
      <p:sp>
        <p:nvSpPr>
          <p:cNvPr id="952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A5296E15-F474-4CBE-B2D3-2E288A8C9F0D}" type="slidenum">
              <a:rPr lang="en-US" smtClean="0"/>
              <a:pPr>
                <a:defRPr/>
              </a:pPr>
              <a:t>54</a:t>
            </a:fld>
            <a:endParaRPr lang="en-US"/>
          </a:p>
        </p:txBody>
      </p:sp>
    </p:spTree>
    <p:extLst>
      <p:ext uri="{BB962C8B-B14F-4D97-AF65-F5344CB8AC3E}">
        <p14:creationId xmlns:p14="http://schemas.microsoft.com/office/powerpoint/2010/main" val="177711038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p:spPr>
      </p:sp>
      <p:sp>
        <p:nvSpPr>
          <p:cNvPr id="9625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*Colonists who could afford to support themselves as well as indentured servants could request larger grants. However, the grants were still limited to fifty acre lots.  One additional lot would be granted for each  indentured servant the grantee supported. Servants were also eligible for a land grant once they completed their term of service.</a:t>
            </a:r>
          </a:p>
        </p:txBody>
      </p:sp>
      <p:sp>
        <p:nvSpPr>
          <p:cNvPr id="4" name="Slide Number Placeholder 3"/>
          <p:cNvSpPr>
            <a:spLocks noGrp="1"/>
          </p:cNvSpPr>
          <p:nvPr>
            <p:ph type="sldNum" sz="quarter" idx="5"/>
          </p:nvPr>
        </p:nvSpPr>
        <p:spPr/>
        <p:txBody>
          <a:bodyPr/>
          <a:lstStyle/>
          <a:p>
            <a:pPr>
              <a:defRPr/>
            </a:pPr>
            <a:fld id="{01796982-CD8E-4CE9-80A1-1FCEDD9AFF65}" type="slidenum">
              <a:rPr lang="en-US" smtClean="0"/>
              <a:pPr>
                <a:defRPr/>
              </a:pPr>
              <a:t>55</a:t>
            </a:fld>
            <a:endParaRPr lang="en-US"/>
          </a:p>
        </p:txBody>
      </p:sp>
    </p:spTree>
    <p:extLst>
      <p:ext uri="{BB962C8B-B14F-4D97-AF65-F5344CB8AC3E}">
        <p14:creationId xmlns:p14="http://schemas.microsoft.com/office/powerpoint/2010/main" val="31420881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*These companies are sometimes referred to as the Virginia Company of London and the Virginia Company of Plymouth.</a:t>
            </a:r>
          </a:p>
          <a:p>
            <a:r>
              <a:rPr lang="en-US" smtClean="0"/>
              <a:t>**Notice that these areas overlap between the 38</a:t>
            </a:r>
            <a:r>
              <a:rPr lang="en-US" baseline="30000" smtClean="0"/>
              <a:t>th</a:t>
            </a:r>
            <a:r>
              <a:rPr lang="en-US" smtClean="0"/>
              <a:t> and 41</a:t>
            </a:r>
            <a:r>
              <a:rPr lang="en-US" baseline="30000" smtClean="0"/>
              <a:t>st</a:t>
            </a:r>
            <a:r>
              <a:rPr lang="en-US" smtClean="0"/>
              <a:t> Parallels. The combined area stretched from the northern border of present-day North Carolina to the northern border of present-day Maine. </a:t>
            </a:r>
          </a:p>
        </p:txBody>
      </p:sp>
      <p:sp>
        <p:nvSpPr>
          <p:cNvPr id="4" name="Slide Number Placeholder 3"/>
          <p:cNvSpPr>
            <a:spLocks noGrp="1"/>
          </p:cNvSpPr>
          <p:nvPr>
            <p:ph type="sldNum" sz="quarter" idx="5"/>
          </p:nvPr>
        </p:nvSpPr>
        <p:spPr/>
        <p:txBody>
          <a:bodyPr/>
          <a:lstStyle/>
          <a:p>
            <a:pPr>
              <a:defRPr/>
            </a:pPr>
            <a:fld id="{B1608076-021F-456F-B7A8-01D75AD75659}" type="slidenum">
              <a:rPr lang="en-US" smtClean="0"/>
              <a:pPr>
                <a:defRPr/>
              </a:pPr>
              <a:t>6</a:t>
            </a:fld>
            <a:endParaRPr lang="en-US"/>
          </a:p>
        </p:txBody>
      </p:sp>
    </p:spTree>
    <p:extLst>
      <p:ext uri="{BB962C8B-B14F-4D97-AF65-F5344CB8AC3E}">
        <p14:creationId xmlns:p14="http://schemas.microsoft.com/office/powerpoint/2010/main" val="23391764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The map shown here was drawn by one of the Popham colonists, John Hunt.</a:t>
            </a:r>
          </a:p>
        </p:txBody>
      </p:sp>
      <p:sp>
        <p:nvSpPr>
          <p:cNvPr id="4" name="Slide Number Placeholder 3"/>
          <p:cNvSpPr>
            <a:spLocks noGrp="1"/>
          </p:cNvSpPr>
          <p:nvPr>
            <p:ph type="sldNum" sz="quarter" idx="5"/>
          </p:nvPr>
        </p:nvSpPr>
        <p:spPr/>
        <p:txBody>
          <a:bodyPr/>
          <a:lstStyle/>
          <a:p>
            <a:pPr>
              <a:defRPr/>
            </a:pPr>
            <a:fld id="{82476EB2-68B7-45D1-AE1A-756ED1D2195C}" type="slidenum">
              <a:rPr lang="en-US" smtClean="0"/>
              <a:pPr>
                <a:defRPr/>
              </a:pPr>
              <a:t>8</a:t>
            </a:fld>
            <a:endParaRPr lang="en-US"/>
          </a:p>
        </p:txBody>
      </p:sp>
    </p:spTree>
    <p:extLst>
      <p:ext uri="{BB962C8B-B14F-4D97-AF65-F5344CB8AC3E}">
        <p14:creationId xmlns:p14="http://schemas.microsoft.com/office/powerpoint/2010/main" val="12393293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This includes Roman Catholics as well as Separatists. </a:t>
            </a:r>
          </a:p>
        </p:txBody>
      </p:sp>
      <p:sp>
        <p:nvSpPr>
          <p:cNvPr id="4" name="Slide Number Placeholder 3"/>
          <p:cNvSpPr>
            <a:spLocks noGrp="1"/>
          </p:cNvSpPr>
          <p:nvPr>
            <p:ph type="sldNum" sz="quarter" idx="5"/>
          </p:nvPr>
        </p:nvSpPr>
        <p:spPr/>
        <p:txBody>
          <a:bodyPr/>
          <a:lstStyle/>
          <a:p>
            <a:pPr>
              <a:defRPr/>
            </a:pPr>
            <a:fld id="{7FE53AB8-0B55-49A4-A80F-1135B572EA07}" type="slidenum">
              <a:rPr lang="en-US" smtClean="0"/>
              <a:pPr>
                <a:defRPr/>
              </a:pPr>
              <a:t>12</a:t>
            </a:fld>
            <a:endParaRPr lang="en-US"/>
          </a:p>
        </p:txBody>
      </p:sp>
    </p:spTree>
    <p:extLst>
      <p:ext uri="{BB962C8B-B14F-4D97-AF65-F5344CB8AC3E}">
        <p14:creationId xmlns:p14="http://schemas.microsoft.com/office/powerpoint/2010/main" val="28544587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*The Anglican Church is also referred to as the Church of England.</a:t>
            </a:r>
          </a:p>
          <a:p>
            <a:r>
              <a:rPr lang="en-US" smtClean="0"/>
              <a:t>**They were also known as Congregationalists, Independents, and later, Pilgrims. </a:t>
            </a:r>
          </a:p>
          <a:p>
            <a:r>
              <a:rPr lang="en-US" smtClean="0"/>
              <a:t>***This also applied to Roman Catholics.</a:t>
            </a:r>
          </a:p>
        </p:txBody>
      </p:sp>
      <p:sp>
        <p:nvSpPr>
          <p:cNvPr id="4" name="Slide Number Placeholder 3"/>
          <p:cNvSpPr>
            <a:spLocks noGrp="1"/>
          </p:cNvSpPr>
          <p:nvPr>
            <p:ph type="sldNum" sz="quarter" idx="5"/>
          </p:nvPr>
        </p:nvSpPr>
        <p:spPr/>
        <p:txBody>
          <a:bodyPr/>
          <a:lstStyle/>
          <a:p>
            <a:pPr>
              <a:defRPr/>
            </a:pPr>
            <a:fld id="{083AAC6C-25F5-44F9-BAC3-788A5AA6BCCE}" type="slidenum">
              <a:rPr lang="en-US" smtClean="0"/>
              <a:pPr>
                <a:defRPr/>
              </a:pPr>
              <a:t>13</a:t>
            </a:fld>
            <a:endParaRPr lang="en-US"/>
          </a:p>
        </p:txBody>
      </p:sp>
    </p:spTree>
    <p:extLst>
      <p:ext uri="{BB962C8B-B14F-4D97-AF65-F5344CB8AC3E}">
        <p14:creationId xmlns:p14="http://schemas.microsoft.com/office/powerpoint/2010/main" val="29773731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*For more information, read the biography of Metacom, available from CICERO/Unit 3/Heroes.</a:t>
            </a:r>
          </a:p>
          <a:p>
            <a:r>
              <a:rPr lang="en-US" smtClean="0"/>
              <a:t>**See the slide titled “Dominion of New England”</a:t>
            </a:r>
          </a:p>
        </p:txBody>
      </p:sp>
      <p:sp>
        <p:nvSpPr>
          <p:cNvPr id="4" name="Slide Number Placeholder 3"/>
          <p:cNvSpPr>
            <a:spLocks noGrp="1"/>
          </p:cNvSpPr>
          <p:nvPr>
            <p:ph type="sldNum" sz="quarter" idx="5"/>
          </p:nvPr>
        </p:nvSpPr>
        <p:spPr/>
        <p:txBody>
          <a:bodyPr/>
          <a:lstStyle/>
          <a:p>
            <a:pPr>
              <a:defRPr/>
            </a:pPr>
            <a:fld id="{5B360DBB-92B0-4FE6-A1CE-98DEF3C994E9}" type="slidenum">
              <a:rPr lang="en-US" smtClean="0"/>
              <a:pPr>
                <a:defRPr/>
              </a:pPr>
              <a:t>15</a:t>
            </a:fld>
            <a:endParaRPr lang="en-US"/>
          </a:p>
        </p:txBody>
      </p:sp>
    </p:spTree>
    <p:extLst>
      <p:ext uri="{BB962C8B-B14F-4D97-AF65-F5344CB8AC3E}">
        <p14:creationId xmlns:p14="http://schemas.microsoft.com/office/powerpoint/2010/main" val="10028316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*Also known as the Plymouth Council for New England.</a:t>
            </a:r>
          </a:p>
        </p:txBody>
      </p:sp>
      <p:sp>
        <p:nvSpPr>
          <p:cNvPr id="4" name="Slide Number Placeholder 3"/>
          <p:cNvSpPr>
            <a:spLocks noGrp="1"/>
          </p:cNvSpPr>
          <p:nvPr>
            <p:ph type="sldNum" sz="quarter" idx="5"/>
          </p:nvPr>
        </p:nvSpPr>
        <p:spPr/>
        <p:txBody>
          <a:bodyPr/>
          <a:lstStyle/>
          <a:p>
            <a:pPr>
              <a:defRPr/>
            </a:pPr>
            <a:fld id="{3792B377-B615-4EE9-8F0E-61BDD781F572}" type="slidenum">
              <a:rPr lang="en-US" smtClean="0"/>
              <a:pPr>
                <a:defRPr/>
              </a:pPr>
              <a:t>16</a:t>
            </a:fld>
            <a:endParaRPr lang="en-US"/>
          </a:p>
        </p:txBody>
      </p:sp>
    </p:spTree>
    <p:extLst>
      <p:ext uri="{BB962C8B-B14F-4D97-AF65-F5344CB8AC3E}">
        <p14:creationId xmlns:p14="http://schemas.microsoft.com/office/powerpoint/2010/main" val="30479807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63624A07-E6D9-4BD6-A8EE-2273AAC5630A}" type="datetime1">
              <a:rPr lang="en-US" smtClean="0"/>
              <a:t>9/12/2016</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CICERO © 2012</a:t>
            </a:r>
            <a:endParaRPr lang="en-US"/>
          </a:p>
        </p:txBody>
      </p:sp>
      <p:sp>
        <p:nvSpPr>
          <p:cNvPr id="6" name="Slide Number Placeholder 5"/>
          <p:cNvSpPr>
            <a:spLocks noGrp="1"/>
          </p:cNvSpPr>
          <p:nvPr>
            <p:ph type="sldNum" sz="quarter" idx="12"/>
          </p:nvPr>
        </p:nvSpPr>
        <p:spPr/>
        <p:txBody>
          <a:bodyPr/>
          <a:lstStyle>
            <a:lvl1pPr>
              <a:defRPr/>
            </a:lvl1pPr>
          </a:lstStyle>
          <a:p>
            <a:pPr>
              <a:defRPr/>
            </a:pPr>
            <a:fld id="{C434AD71-72CC-4031-AB4F-F94ABEEB655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282878C-3083-417A-9729-C39E95463811}" type="datetime1">
              <a:rPr lang="en-US" smtClean="0"/>
              <a:t>9/12/2016</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CICERO © 2012</a:t>
            </a:r>
            <a:endParaRPr lang="en-US"/>
          </a:p>
        </p:txBody>
      </p:sp>
      <p:sp>
        <p:nvSpPr>
          <p:cNvPr id="6" name="Slide Number Placeholder 5"/>
          <p:cNvSpPr>
            <a:spLocks noGrp="1"/>
          </p:cNvSpPr>
          <p:nvPr>
            <p:ph type="sldNum" sz="quarter" idx="12"/>
          </p:nvPr>
        </p:nvSpPr>
        <p:spPr/>
        <p:txBody>
          <a:bodyPr/>
          <a:lstStyle>
            <a:lvl1pPr>
              <a:defRPr/>
            </a:lvl1pPr>
          </a:lstStyle>
          <a:p>
            <a:pPr>
              <a:defRPr/>
            </a:pPr>
            <a:fld id="{28442432-3147-43AB-B35B-23DCB0C323A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6B790ED-71D8-421C-92ED-EADD4AE1B611}" type="datetime1">
              <a:rPr lang="en-US" smtClean="0"/>
              <a:t>9/12/2016</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CICERO © 2012</a:t>
            </a:r>
            <a:endParaRPr lang="en-US"/>
          </a:p>
        </p:txBody>
      </p:sp>
      <p:sp>
        <p:nvSpPr>
          <p:cNvPr id="6" name="Slide Number Placeholder 5"/>
          <p:cNvSpPr>
            <a:spLocks noGrp="1"/>
          </p:cNvSpPr>
          <p:nvPr>
            <p:ph type="sldNum" sz="quarter" idx="12"/>
          </p:nvPr>
        </p:nvSpPr>
        <p:spPr/>
        <p:txBody>
          <a:bodyPr/>
          <a:lstStyle>
            <a:lvl1pPr>
              <a:defRPr/>
            </a:lvl1pPr>
          </a:lstStyle>
          <a:p>
            <a:pPr>
              <a:defRPr/>
            </a:pPr>
            <a:fld id="{B118D3C2-D717-40FA-8919-C6834D31E83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0E5283E0-437B-48D7-BADA-6B32D80F8A3D}" type="datetime1">
              <a:rPr lang="en-US" smtClean="0"/>
              <a:t>9/12/2016</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CICERO © 2012</a:t>
            </a:r>
            <a:endParaRPr lang="en-US"/>
          </a:p>
        </p:txBody>
      </p:sp>
      <p:sp>
        <p:nvSpPr>
          <p:cNvPr id="6" name="Slide Number Placeholder 5"/>
          <p:cNvSpPr>
            <a:spLocks noGrp="1"/>
          </p:cNvSpPr>
          <p:nvPr>
            <p:ph type="sldNum" sz="quarter" idx="12"/>
          </p:nvPr>
        </p:nvSpPr>
        <p:spPr/>
        <p:txBody>
          <a:bodyPr/>
          <a:lstStyle>
            <a:lvl1pPr>
              <a:defRPr/>
            </a:lvl1pPr>
          </a:lstStyle>
          <a:p>
            <a:pPr>
              <a:defRPr/>
            </a:pPr>
            <a:fld id="{72ED6E89-19ED-4420-AF70-4F6BBEC64E27}"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7D16D02-E30B-461D-9CF7-8E8A16192F5D}" type="datetime1">
              <a:rPr lang="en-US" smtClean="0"/>
              <a:t>9/12/2016</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CICERO © 2012</a:t>
            </a:r>
            <a:endParaRPr lang="en-US"/>
          </a:p>
        </p:txBody>
      </p:sp>
      <p:sp>
        <p:nvSpPr>
          <p:cNvPr id="6" name="Slide Number Placeholder 5"/>
          <p:cNvSpPr>
            <a:spLocks noGrp="1"/>
          </p:cNvSpPr>
          <p:nvPr>
            <p:ph type="sldNum" sz="quarter" idx="12"/>
          </p:nvPr>
        </p:nvSpPr>
        <p:spPr/>
        <p:txBody>
          <a:bodyPr/>
          <a:lstStyle>
            <a:lvl1pPr>
              <a:defRPr/>
            </a:lvl1pPr>
          </a:lstStyle>
          <a:p>
            <a:pPr>
              <a:defRPr/>
            </a:pPr>
            <a:fld id="{BC2D923C-449A-4ABD-BDEE-8A3738AC6E2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94BB86F-CC0D-48E2-A9E6-D8E7C4B492F8}" type="datetime1">
              <a:rPr lang="en-US" smtClean="0"/>
              <a:t>9/12/2016</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CICERO © 2012</a:t>
            </a:r>
            <a:endParaRPr lang="en-US"/>
          </a:p>
        </p:txBody>
      </p:sp>
      <p:sp>
        <p:nvSpPr>
          <p:cNvPr id="7" name="Slide Number Placeholder 5"/>
          <p:cNvSpPr>
            <a:spLocks noGrp="1"/>
          </p:cNvSpPr>
          <p:nvPr>
            <p:ph type="sldNum" sz="quarter" idx="12"/>
          </p:nvPr>
        </p:nvSpPr>
        <p:spPr/>
        <p:txBody>
          <a:bodyPr/>
          <a:lstStyle>
            <a:lvl1pPr>
              <a:defRPr/>
            </a:lvl1pPr>
          </a:lstStyle>
          <a:p>
            <a:pPr>
              <a:defRPr/>
            </a:pPr>
            <a:fld id="{14829EF7-BA3F-4AB7-939D-D156A7E7557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EB68D2C-EF91-4B23-BD22-AFC72C8EFF4B}" type="datetime1">
              <a:rPr lang="en-US" smtClean="0"/>
              <a:t>9/12/2016</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CICERO © 2012</a:t>
            </a:r>
            <a:endParaRPr lang="en-US"/>
          </a:p>
        </p:txBody>
      </p:sp>
      <p:sp>
        <p:nvSpPr>
          <p:cNvPr id="9" name="Slide Number Placeholder 5"/>
          <p:cNvSpPr>
            <a:spLocks noGrp="1"/>
          </p:cNvSpPr>
          <p:nvPr>
            <p:ph type="sldNum" sz="quarter" idx="12"/>
          </p:nvPr>
        </p:nvSpPr>
        <p:spPr/>
        <p:txBody>
          <a:bodyPr/>
          <a:lstStyle>
            <a:lvl1pPr>
              <a:defRPr/>
            </a:lvl1pPr>
          </a:lstStyle>
          <a:p>
            <a:pPr>
              <a:defRPr/>
            </a:pPr>
            <a:fld id="{49493251-A607-4F04-9ADD-7C4E4150544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6B0C1BE-1F7E-4962-83F5-73EF1575241B}" type="datetime1">
              <a:rPr lang="en-US" smtClean="0"/>
              <a:t>9/12/2016</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CICERO © 2012</a:t>
            </a:r>
            <a:endParaRPr lang="en-US"/>
          </a:p>
        </p:txBody>
      </p:sp>
      <p:sp>
        <p:nvSpPr>
          <p:cNvPr id="5" name="Slide Number Placeholder 5"/>
          <p:cNvSpPr>
            <a:spLocks noGrp="1"/>
          </p:cNvSpPr>
          <p:nvPr>
            <p:ph type="sldNum" sz="quarter" idx="12"/>
          </p:nvPr>
        </p:nvSpPr>
        <p:spPr/>
        <p:txBody>
          <a:bodyPr/>
          <a:lstStyle>
            <a:lvl1pPr>
              <a:defRPr/>
            </a:lvl1pPr>
          </a:lstStyle>
          <a:p>
            <a:pPr>
              <a:defRPr/>
            </a:pPr>
            <a:fld id="{F7D6305C-9C08-485F-BC05-33484ACE6FD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9CB9C1F-0E2A-456A-B650-288222516C5F}" type="datetime1">
              <a:rPr lang="en-US" smtClean="0"/>
              <a:t>9/12/2016</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smtClean="0"/>
              <a:t>CICERO © 2012</a:t>
            </a:r>
            <a:endParaRPr lang="en-US"/>
          </a:p>
        </p:txBody>
      </p:sp>
      <p:sp>
        <p:nvSpPr>
          <p:cNvPr id="4" name="Slide Number Placeholder 5"/>
          <p:cNvSpPr>
            <a:spLocks noGrp="1"/>
          </p:cNvSpPr>
          <p:nvPr>
            <p:ph type="sldNum" sz="quarter" idx="12"/>
          </p:nvPr>
        </p:nvSpPr>
        <p:spPr/>
        <p:txBody>
          <a:bodyPr/>
          <a:lstStyle>
            <a:lvl1pPr>
              <a:defRPr/>
            </a:lvl1pPr>
          </a:lstStyle>
          <a:p>
            <a:pPr>
              <a:defRPr/>
            </a:pPr>
            <a:fld id="{13A84B6B-ED6B-4516-9362-F6A86EE992F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19CE7DB-62F3-4A47-AA2F-F3184832DD15}" type="datetime1">
              <a:rPr lang="en-US" smtClean="0"/>
              <a:t>9/12/2016</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CICERO © 2012</a:t>
            </a:r>
            <a:endParaRPr lang="en-US"/>
          </a:p>
        </p:txBody>
      </p:sp>
      <p:sp>
        <p:nvSpPr>
          <p:cNvPr id="7" name="Slide Number Placeholder 5"/>
          <p:cNvSpPr>
            <a:spLocks noGrp="1"/>
          </p:cNvSpPr>
          <p:nvPr>
            <p:ph type="sldNum" sz="quarter" idx="12"/>
          </p:nvPr>
        </p:nvSpPr>
        <p:spPr/>
        <p:txBody>
          <a:bodyPr/>
          <a:lstStyle>
            <a:lvl1pPr>
              <a:defRPr/>
            </a:lvl1pPr>
          </a:lstStyle>
          <a:p>
            <a:pPr>
              <a:defRPr/>
            </a:pPr>
            <a:fld id="{D055B05D-80B3-4E74-B660-53AFD1AA651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E396556-84AE-49CE-98C3-25E3384A6824}" type="datetime1">
              <a:rPr lang="en-US" smtClean="0"/>
              <a:t>9/12/2016</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CICERO © 2012</a:t>
            </a:r>
            <a:endParaRPr lang="en-US"/>
          </a:p>
        </p:txBody>
      </p:sp>
      <p:sp>
        <p:nvSpPr>
          <p:cNvPr id="7" name="Slide Number Placeholder 5"/>
          <p:cNvSpPr>
            <a:spLocks noGrp="1"/>
          </p:cNvSpPr>
          <p:nvPr>
            <p:ph type="sldNum" sz="quarter" idx="12"/>
          </p:nvPr>
        </p:nvSpPr>
        <p:spPr/>
        <p:txBody>
          <a:bodyPr/>
          <a:lstStyle>
            <a:lvl1pPr>
              <a:defRPr/>
            </a:lvl1pPr>
          </a:lstStyle>
          <a:p>
            <a:pPr>
              <a:defRPr/>
            </a:pPr>
            <a:fld id="{F3D62A40-C8B5-4B30-9E50-32EC5CE4B0A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9EC7B2F5-3717-4874-B40A-81171ED28FA2}" type="datetime1">
              <a:rPr lang="en-US" smtClean="0"/>
              <a:t>9/12/2016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bg2">
                    <a:lumMod val="10000"/>
                  </a:schemeClr>
                </a:solidFill>
                <a:latin typeface="+mn-lt"/>
                <a:cs typeface="+mn-cs"/>
              </a:defRPr>
            </a:lvl1pPr>
          </a:lstStyle>
          <a:p>
            <a:pPr>
              <a:defRPr/>
            </a:pPr>
            <a:r>
              <a:rPr lang="en-US" dirty="0" smtClean="0"/>
              <a:t>CICERO © 2012</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655D3EE9-63C1-4FF8-9A30-DBFE97CE9D00}" type="slidenum">
              <a:rPr lang="en-US"/>
              <a:pPr>
                <a:defRPr/>
              </a:pPr>
              <a:t>‹#›</a:t>
            </a:fld>
            <a:endParaRPr lang="en-US"/>
          </a:p>
        </p:txBody>
      </p:sp>
      <p:pic>
        <p:nvPicPr>
          <p:cNvPr id="1031" name="Picture 6" descr="CICERO_small.png"/>
          <p:cNvPicPr>
            <a:picLocks noChangeAspect="1"/>
          </p:cNvPicPr>
          <p:nvPr/>
        </p:nvPicPr>
        <p:blipFill>
          <a:blip r:embed="rId13" cstate="screen"/>
          <a:srcRect/>
          <a:stretch>
            <a:fillRect/>
          </a:stretch>
        </p:blipFill>
        <p:spPr bwMode="auto">
          <a:xfrm>
            <a:off x="381000" y="6324600"/>
            <a:ext cx="1252538" cy="4572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rtl="0" eaLnBrk="0" fontAlgn="base" hangingPunct="0">
        <a:spcBef>
          <a:spcPct val="0"/>
        </a:spcBef>
        <a:spcAft>
          <a:spcPct val="0"/>
        </a:spcAft>
        <a:defRPr sz="4400" b="1" kern="1200">
          <a:solidFill>
            <a:schemeClr val="tx1"/>
          </a:solidFill>
          <a:latin typeface="+mj-lt"/>
          <a:ea typeface="+mj-ea"/>
          <a:cs typeface="+mj-cs"/>
        </a:defRPr>
      </a:lvl1pPr>
      <a:lvl2pPr algn="ctr" rtl="0" eaLnBrk="0" fontAlgn="base" hangingPunct="0">
        <a:spcBef>
          <a:spcPct val="0"/>
        </a:spcBef>
        <a:spcAft>
          <a:spcPct val="0"/>
        </a:spcAft>
        <a:defRPr sz="4400" b="1">
          <a:solidFill>
            <a:schemeClr val="tx1"/>
          </a:solidFill>
          <a:latin typeface="Century Gothic" pitchFamily="34" charset="0"/>
        </a:defRPr>
      </a:lvl2pPr>
      <a:lvl3pPr algn="ctr" rtl="0" eaLnBrk="0" fontAlgn="base" hangingPunct="0">
        <a:spcBef>
          <a:spcPct val="0"/>
        </a:spcBef>
        <a:spcAft>
          <a:spcPct val="0"/>
        </a:spcAft>
        <a:defRPr sz="4400" b="1">
          <a:solidFill>
            <a:schemeClr val="tx1"/>
          </a:solidFill>
          <a:latin typeface="Century Gothic" pitchFamily="34" charset="0"/>
        </a:defRPr>
      </a:lvl3pPr>
      <a:lvl4pPr algn="ctr" rtl="0" eaLnBrk="0" fontAlgn="base" hangingPunct="0">
        <a:spcBef>
          <a:spcPct val="0"/>
        </a:spcBef>
        <a:spcAft>
          <a:spcPct val="0"/>
        </a:spcAft>
        <a:defRPr sz="4400" b="1">
          <a:solidFill>
            <a:schemeClr val="tx1"/>
          </a:solidFill>
          <a:latin typeface="Century Gothic" pitchFamily="34" charset="0"/>
        </a:defRPr>
      </a:lvl4pPr>
      <a:lvl5pPr algn="ctr" rtl="0" eaLnBrk="0" fontAlgn="base" hangingPunct="0">
        <a:spcBef>
          <a:spcPct val="0"/>
        </a:spcBef>
        <a:spcAft>
          <a:spcPct val="0"/>
        </a:spcAft>
        <a:defRPr sz="4400" b="1">
          <a:solidFill>
            <a:schemeClr val="tx1"/>
          </a:solidFill>
          <a:latin typeface="Century Gothic" pitchFamily="34" charset="0"/>
        </a:defRPr>
      </a:lvl5pPr>
      <a:lvl6pPr marL="457200" algn="ctr" rtl="0" eaLnBrk="1" fontAlgn="base" hangingPunct="1">
        <a:spcBef>
          <a:spcPct val="0"/>
        </a:spcBef>
        <a:spcAft>
          <a:spcPct val="0"/>
        </a:spcAft>
        <a:defRPr sz="4400" b="1">
          <a:solidFill>
            <a:schemeClr val="tx1"/>
          </a:solidFill>
          <a:latin typeface="Century Gothic" pitchFamily="34" charset="0"/>
        </a:defRPr>
      </a:lvl6pPr>
      <a:lvl7pPr marL="914400" algn="ctr" rtl="0" eaLnBrk="1" fontAlgn="base" hangingPunct="1">
        <a:spcBef>
          <a:spcPct val="0"/>
        </a:spcBef>
        <a:spcAft>
          <a:spcPct val="0"/>
        </a:spcAft>
        <a:defRPr sz="4400" b="1">
          <a:solidFill>
            <a:schemeClr val="tx1"/>
          </a:solidFill>
          <a:latin typeface="Century Gothic" pitchFamily="34" charset="0"/>
        </a:defRPr>
      </a:lvl7pPr>
      <a:lvl8pPr marL="1371600" algn="ctr" rtl="0" eaLnBrk="1" fontAlgn="base" hangingPunct="1">
        <a:spcBef>
          <a:spcPct val="0"/>
        </a:spcBef>
        <a:spcAft>
          <a:spcPct val="0"/>
        </a:spcAft>
        <a:defRPr sz="4400" b="1">
          <a:solidFill>
            <a:schemeClr val="tx1"/>
          </a:solidFill>
          <a:latin typeface="Century Gothic" pitchFamily="34" charset="0"/>
        </a:defRPr>
      </a:lvl8pPr>
      <a:lvl9pPr marL="1828800" algn="ctr" rtl="0" eaLnBrk="1" fontAlgn="base" hangingPunct="1">
        <a:spcBef>
          <a:spcPct val="0"/>
        </a:spcBef>
        <a:spcAft>
          <a:spcPct val="0"/>
        </a:spcAft>
        <a:defRPr sz="4400" b="1">
          <a:solidFill>
            <a:schemeClr val="tx1"/>
          </a:solidFill>
          <a:latin typeface="Century Gothic" pitchFamily="34" charset="0"/>
        </a:defRPr>
      </a:lvl9pPr>
    </p:titleStyle>
    <p:bodyStyle>
      <a:lvl1pPr marL="227013" indent="-227013" algn="l" rtl="0" eaLnBrk="0" fontAlgn="base" hangingPunct="0">
        <a:spcBef>
          <a:spcPct val="20000"/>
        </a:spcBef>
        <a:spcAft>
          <a:spcPts val="60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ts val="60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ts val="60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ts val="60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ts val="60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slide" Target="slide14.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upload.wikimedia.org/wikipedia/commons/6/63/The_Mayflower_Compact_1620_cph.3g07155.jpg" TargetMode="Externa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slide" Target="slide17.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slide" Target="slide13.xml"/><Relationship Id="rId1" Type="http://schemas.openxmlformats.org/officeDocument/2006/relationships/slideLayout" Target="../slideLayouts/slideLayout4.xml"/><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slide" Target="slide4.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slide" Target="slide24.xml"/><Relationship Id="rId5" Type="http://schemas.openxmlformats.org/officeDocument/2006/relationships/image" Target="../media/image22.jpeg"/><Relationship Id="rId4" Type="http://schemas.openxmlformats.org/officeDocument/2006/relationships/slide" Target="slide2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24.jpeg"/></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notesSlide" Target="../notesSlides/notesSlide25.xml"/><Relationship Id="rId1" Type="http://schemas.openxmlformats.org/officeDocument/2006/relationships/slideLayout" Target="../slideLayouts/slideLayout4.xml"/><Relationship Id="rId5" Type="http://schemas.openxmlformats.org/officeDocument/2006/relationships/slide" Target="slide37.xml"/><Relationship Id="rId4" Type="http://schemas.openxmlformats.org/officeDocument/2006/relationships/image" Target="../media/image30.jpeg"/></Relationships>
</file>

<file path=ppt/slides/_rels/slide3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slide" Target="slide33.xml"/></Relationships>
</file>

<file path=ppt/slides/_rels/slide3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 Target="slide16.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image" Target="../media/image42.jpeg"/></Relationships>
</file>

<file path=ppt/slides/_rels/slide4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5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slide" Target="slide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pPr eaLnBrk="1" hangingPunct="1"/>
            <a:r>
              <a:rPr lang="en-US" dirty="0" smtClean="0"/>
              <a:t>British Settlements </a:t>
            </a:r>
            <a:br>
              <a:rPr lang="en-US" dirty="0" smtClean="0"/>
            </a:br>
            <a:r>
              <a:rPr lang="en-US" dirty="0" smtClean="0"/>
              <a:t>in North America</a:t>
            </a:r>
          </a:p>
        </p:txBody>
      </p:sp>
      <p:sp>
        <p:nvSpPr>
          <p:cNvPr id="3" name="Subtitle 2"/>
          <p:cNvSpPr>
            <a:spLocks noGrp="1"/>
          </p:cNvSpPr>
          <p:nvPr>
            <p:ph type="subTitle" idx="1"/>
          </p:nvPr>
        </p:nvSpPr>
        <p:spPr/>
        <p:txBody>
          <a:bodyPr rtlCol="0">
            <a:normAutofit/>
          </a:bodyPr>
          <a:lstStyle/>
          <a:p>
            <a:pPr eaLnBrk="1" fontAlgn="auto" hangingPunct="1">
              <a:buFont typeface="Arial" pitchFamily="34" charset="0"/>
              <a:buNone/>
              <a:defRPr/>
            </a:pPr>
            <a:endParaRPr lang="en-US" dirty="0"/>
          </a:p>
        </p:txBody>
      </p:sp>
      <p:sp>
        <p:nvSpPr>
          <p:cNvPr id="4" name="Footer Placeholder 3"/>
          <p:cNvSpPr>
            <a:spLocks noGrp="1"/>
          </p:cNvSpPr>
          <p:nvPr>
            <p:ph type="ftr" sz="quarter" idx="11"/>
          </p:nvPr>
        </p:nvSpPr>
        <p:spPr/>
        <p:txBody>
          <a:bodyPr/>
          <a:lstStyle/>
          <a:p>
            <a:pPr>
              <a:defRPr/>
            </a:pPr>
            <a:r>
              <a:rPr lang="en-US" smtClean="0"/>
              <a:t>CICERO © 2012</a:t>
            </a:r>
            <a:endParaRPr lang="en-US"/>
          </a:p>
        </p:txBody>
      </p:sp>
      <p:pic>
        <p:nvPicPr>
          <p:cNvPr id="6" name="Picture 5" descr="CiceroHistoryBeyondTheTextbook(SmallHorizontal).png"/>
          <p:cNvPicPr>
            <a:picLocks noChangeAspect="1"/>
          </p:cNvPicPr>
          <p:nvPr/>
        </p:nvPicPr>
        <p:blipFill>
          <a:blip r:embed="rId2" cstate="print"/>
          <a:stretch>
            <a:fillRect/>
          </a:stretch>
        </p:blipFill>
        <p:spPr>
          <a:xfrm>
            <a:off x="2514600" y="533400"/>
            <a:ext cx="4050794" cy="914286"/>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smtClean="0"/>
              <a:t>Jamestown (Virginia)</a:t>
            </a:r>
          </a:p>
        </p:txBody>
      </p:sp>
      <p:sp>
        <p:nvSpPr>
          <p:cNvPr id="11267" name="Content Placeholder 7"/>
          <p:cNvSpPr>
            <a:spLocks noGrp="1"/>
          </p:cNvSpPr>
          <p:nvPr>
            <p:ph sz="half" idx="1"/>
          </p:nvPr>
        </p:nvSpPr>
        <p:spPr/>
        <p:txBody>
          <a:bodyPr/>
          <a:lstStyle/>
          <a:p>
            <a:pPr>
              <a:spcAft>
                <a:spcPts val="300"/>
              </a:spcAft>
            </a:pPr>
            <a:r>
              <a:rPr lang="en-US" sz="2000" smtClean="0"/>
              <a:t>Unfortunately, Smith was injured and had to return to England. </a:t>
            </a:r>
          </a:p>
          <a:p>
            <a:pPr>
              <a:spcAft>
                <a:spcPts val="300"/>
              </a:spcAft>
            </a:pPr>
            <a:r>
              <a:rPr lang="en-US" sz="2000" smtClean="0"/>
              <a:t>The winter that followed was especially brutal.</a:t>
            </a:r>
          </a:p>
          <a:p>
            <a:pPr>
              <a:spcAft>
                <a:spcPts val="300"/>
              </a:spcAft>
            </a:pPr>
            <a:r>
              <a:rPr lang="en-US" sz="2000" smtClean="0"/>
              <a:t>The settlers decided it was time to abandon Jamestown. </a:t>
            </a:r>
          </a:p>
          <a:p>
            <a:pPr>
              <a:spcAft>
                <a:spcPts val="300"/>
              </a:spcAft>
            </a:pPr>
            <a:r>
              <a:rPr lang="en-US" sz="2000" smtClean="0"/>
              <a:t>Suddenly, British ships arrived led by Lord de la Warr.</a:t>
            </a:r>
          </a:p>
          <a:p>
            <a:pPr>
              <a:spcAft>
                <a:spcPts val="300"/>
              </a:spcAft>
            </a:pPr>
            <a:r>
              <a:rPr lang="en-US" sz="2000" smtClean="0"/>
              <a:t>De la Warr forced the settlers tough it out. </a:t>
            </a:r>
          </a:p>
          <a:p>
            <a:pPr>
              <a:spcAft>
                <a:spcPts val="300"/>
              </a:spcAft>
            </a:pPr>
            <a:endParaRPr lang="en-US" sz="2000" smtClean="0"/>
          </a:p>
          <a:p>
            <a:pPr>
              <a:spcAft>
                <a:spcPts val="300"/>
              </a:spcAft>
            </a:pPr>
            <a:endParaRPr lang="en-US" sz="2000" smtClean="0"/>
          </a:p>
        </p:txBody>
      </p:sp>
      <p:sp>
        <p:nvSpPr>
          <p:cNvPr id="4" name="Footer Placeholder 3"/>
          <p:cNvSpPr>
            <a:spLocks noGrp="1"/>
          </p:cNvSpPr>
          <p:nvPr>
            <p:ph type="ftr" sz="quarter" idx="11"/>
          </p:nvPr>
        </p:nvSpPr>
        <p:spPr/>
        <p:txBody>
          <a:bodyPr/>
          <a:lstStyle/>
          <a:p>
            <a:pPr>
              <a:defRPr/>
            </a:pPr>
            <a:r>
              <a:rPr lang="en-US" smtClean="0"/>
              <a:t>CICERO © 2012</a:t>
            </a:r>
            <a:endParaRPr lang="en-US" dirty="0"/>
          </a:p>
        </p:txBody>
      </p:sp>
      <p:sp>
        <p:nvSpPr>
          <p:cNvPr id="8" name="Action Button: Forward or Next 7">
            <a:hlinkClick r:id="" action="ppaction://hlinkshowjump?jump=nextslide" highlightClick="1"/>
          </p:cNvPr>
          <p:cNvSpPr/>
          <p:nvPr/>
        </p:nvSpPr>
        <p:spPr>
          <a:xfrm>
            <a:off x="8458200" y="6096000"/>
            <a:ext cx="548640" cy="548640"/>
          </a:xfrm>
          <a:prstGeom prst="actionButtonForwardNext">
            <a:avLst/>
          </a:prstGeom>
          <a:solidFill>
            <a:schemeClr val="accent4">
              <a:lumMod val="75000"/>
            </a:schemeClr>
          </a:solidFill>
          <a:ln>
            <a:solidFill>
              <a:schemeClr val="accent4">
                <a:lumMod val="5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1272" name="Picture 13" descr="http://upload.wikimedia.org/wikipedia/commons/4/4f/3rdLordDeLaWarr.jpg"/>
          <p:cNvPicPr>
            <a:picLocks noChangeAspect="1" noChangeArrowheads="1"/>
          </p:cNvPicPr>
          <p:nvPr/>
        </p:nvPicPr>
        <p:blipFill>
          <a:blip r:embed="rId2" cstate="screen"/>
          <a:srcRect/>
          <a:stretch>
            <a:fillRect/>
          </a:stretch>
        </p:blipFill>
        <p:spPr bwMode="auto">
          <a:xfrm>
            <a:off x="4876800" y="1600200"/>
            <a:ext cx="3429000" cy="4243388"/>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US" smtClean="0"/>
              <a:t>Jamestown (Virginia)</a:t>
            </a:r>
          </a:p>
        </p:txBody>
      </p:sp>
      <p:sp>
        <p:nvSpPr>
          <p:cNvPr id="12291" name="Content Placeholder 7"/>
          <p:cNvSpPr>
            <a:spLocks noGrp="1"/>
          </p:cNvSpPr>
          <p:nvPr>
            <p:ph sz="half" idx="1"/>
          </p:nvPr>
        </p:nvSpPr>
        <p:spPr/>
        <p:txBody>
          <a:bodyPr/>
          <a:lstStyle/>
          <a:p>
            <a:pPr>
              <a:spcAft>
                <a:spcPts val="300"/>
              </a:spcAft>
            </a:pPr>
            <a:r>
              <a:rPr lang="en-US" sz="2000" smtClean="0"/>
              <a:t>In 1612, a settler named John Rolfe harvested tobacco grown in the rich Virginia soil.</a:t>
            </a:r>
          </a:p>
          <a:p>
            <a:pPr>
              <a:spcAft>
                <a:spcPts val="300"/>
              </a:spcAft>
            </a:pPr>
            <a:r>
              <a:rPr lang="en-US" sz="2000" smtClean="0"/>
              <a:t>Soon, Virginia tobacco was in high demand. </a:t>
            </a:r>
          </a:p>
          <a:p>
            <a:pPr>
              <a:spcAft>
                <a:spcPts val="300"/>
              </a:spcAft>
            </a:pPr>
            <a:r>
              <a:rPr lang="en-US" sz="2000" smtClean="0"/>
              <a:t>Tobacco became an important cash crop that made the Virginia Colony extremely prosperous.</a:t>
            </a:r>
          </a:p>
          <a:p>
            <a:pPr>
              <a:spcAft>
                <a:spcPts val="300"/>
              </a:spcAft>
            </a:pPr>
            <a:r>
              <a:rPr lang="en-US" sz="2000" smtClean="0"/>
              <a:t>Jamestown had survived; it was the first permanent English settlement in the New World.</a:t>
            </a:r>
          </a:p>
          <a:p>
            <a:pPr>
              <a:spcAft>
                <a:spcPts val="300"/>
              </a:spcAft>
            </a:pPr>
            <a:endParaRPr lang="en-US" sz="2000" smtClean="0"/>
          </a:p>
          <a:p>
            <a:pPr>
              <a:spcAft>
                <a:spcPts val="300"/>
              </a:spcAft>
            </a:pPr>
            <a:endParaRPr lang="en-US" sz="2000" smtClean="0"/>
          </a:p>
        </p:txBody>
      </p:sp>
      <p:pic>
        <p:nvPicPr>
          <p:cNvPr id="12292" name="Content Placeholder 8" descr="Tobacco Farm.jpg"/>
          <p:cNvPicPr>
            <a:picLocks noGrp="1" noChangeAspect="1"/>
          </p:cNvPicPr>
          <p:nvPr>
            <p:ph sz="half" idx="2"/>
          </p:nvPr>
        </p:nvPicPr>
        <p:blipFill>
          <a:blip r:embed="rId2" cstate="screen"/>
          <a:srcRect/>
          <a:stretch>
            <a:fillRect/>
          </a:stretch>
        </p:blipFill>
        <p:spPr>
          <a:xfrm>
            <a:off x="5181600" y="3657600"/>
            <a:ext cx="3657600" cy="2152650"/>
          </a:xfrm>
        </p:spPr>
      </p:pic>
      <p:sp>
        <p:nvSpPr>
          <p:cNvPr id="4" name="Footer Placeholder 3"/>
          <p:cNvSpPr>
            <a:spLocks noGrp="1"/>
          </p:cNvSpPr>
          <p:nvPr>
            <p:ph type="ftr" sz="quarter" idx="11"/>
          </p:nvPr>
        </p:nvSpPr>
        <p:spPr/>
        <p:txBody>
          <a:bodyPr/>
          <a:lstStyle/>
          <a:p>
            <a:pPr>
              <a:defRPr/>
            </a:pPr>
            <a:r>
              <a:rPr lang="en-US" smtClean="0"/>
              <a:t>CICERO © 2012</a:t>
            </a:r>
            <a:endParaRPr lang="en-US"/>
          </a:p>
        </p:txBody>
      </p:sp>
      <p:sp>
        <p:nvSpPr>
          <p:cNvPr id="8" name="Action Button: Forward or Next 7">
            <a:hlinkClick r:id="" action="ppaction://hlinkshowjump?jump=nextslide" highlightClick="1"/>
          </p:cNvPr>
          <p:cNvSpPr/>
          <p:nvPr/>
        </p:nvSpPr>
        <p:spPr>
          <a:xfrm>
            <a:off x="8458200" y="6096000"/>
            <a:ext cx="548640" cy="548640"/>
          </a:xfrm>
          <a:prstGeom prst="actionButtonForwardNext">
            <a:avLst/>
          </a:prstGeom>
          <a:solidFill>
            <a:schemeClr val="accent4">
              <a:lumMod val="75000"/>
            </a:schemeClr>
          </a:solidFill>
          <a:ln>
            <a:solidFill>
              <a:schemeClr val="accent4">
                <a:lumMod val="5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2297" name="Picture 2" descr="http://upload.wikimedia.org/wikipedia/en/d/d7/Pocahontas_Rolfe_crop.jpg"/>
          <p:cNvPicPr>
            <a:picLocks noChangeAspect="1" noChangeArrowheads="1"/>
          </p:cNvPicPr>
          <p:nvPr/>
        </p:nvPicPr>
        <p:blipFill>
          <a:blip r:embed="rId3" cstate="screen"/>
          <a:srcRect/>
          <a:stretch>
            <a:fillRect/>
          </a:stretch>
        </p:blipFill>
        <p:spPr bwMode="auto">
          <a:xfrm>
            <a:off x="4800600" y="1600200"/>
            <a:ext cx="2057400" cy="2870200"/>
          </a:xfrm>
          <a:prstGeom prst="rect">
            <a:avLst/>
          </a:prstGeom>
          <a:noFill/>
          <a:ln w="9525">
            <a:noFill/>
            <a:miter lim="800000"/>
            <a:headEnd/>
            <a:tailEnd/>
          </a:ln>
        </p:spPr>
      </p:pic>
      <p:sp>
        <p:nvSpPr>
          <p:cNvPr id="10" name="TextBox 9"/>
          <p:cNvSpPr txBox="1"/>
          <p:nvPr/>
        </p:nvSpPr>
        <p:spPr>
          <a:xfrm>
            <a:off x="6858000" y="2057400"/>
            <a:ext cx="1905000" cy="1600200"/>
          </a:xfrm>
          <a:prstGeom prst="rect">
            <a:avLst/>
          </a:prstGeom>
          <a:noFill/>
        </p:spPr>
        <p:txBody>
          <a:bodyPr>
            <a:spAutoFit/>
          </a:bodyPr>
          <a:lstStyle/>
          <a:p>
            <a:pPr>
              <a:defRPr/>
            </a:pPr>
            <a:r>
              <a:rPr lang="en-US" sz="1400" dirty="0">
                <a:latin typeface="+mn-lt"/>
              </a:rPr>
              <a:t>(Left) John Rolfe with wife Pocahontas.</a:t>
            </a:r>
          </a:p>
          <a:p>
            <a:pPr>
              <a:defRPr/>
            </a:pPr>
            <a:endParaRPr lang="en-US" sz="1400" dirty="0">
              <a:latin typeface="+mn-lt"/>
            </a:endParaRPr>
          </a:p>
          <a:p>
            <a:pPr>
              <a:defRPr/>
            </a:pPr>
            <a:endParaRPr lang="en-US" sz="1400" dirty="0">
              <a:latin typeface="+mn-lt"/>
            </a:endParaRPr>
          </a:p>
          <a:p>
            <a:pPr>
              <a:defRPr/>
            </a:pPr>
            <a:r>
              <a:rPr lang="en-US" sz="1400" dirty="0">
                <a:latin typeface="+mn-lt"/>
              </a:rPr>
              <a:t>(Bottom) A Tobacco crop.</a:t>
            </a:r>
          </a:p>
        </p:txBody>
      </p:sp>
    </p:spTree>
  </p:cSld>
  <p:clrMapOvr>
    <a:masterClrMapping/>
  </p:clrMapOvr>
  <p:transition advClick="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7"/>
          <p:cNvSpPr>
            <a:spLocks noGrp="1"/>
          </p:cNvSpPr>
          <p:nvPr>
            <p:ph sz="half" idx="2"/>
          </p:nvPr>
        </p:nvSpPr>
        <p:spPr>
          <a:xfrm>
            <a:off x="4876800" y="4495800"/>
            <a:ext cx="3733800" cy="914400"/>
          </a:xfrm>
        </p:spPr>
        <p:txBody>
          <a:bodyPr/>
          <a:lstStyle/>
          <a:p>
            <a:pPr marL="0" indent="0" algn="ctr">
              <a:buFont typeface="Arial" charset="0"/>
              <a:buNone/>
              <a:defRPr/>
            </a:pPr>
            <a:r>
              <a:rPr lang="en-US" sz="1400" dirty="0" smtClean="0"/>
              <a:t>Less than 40 of the 102 passengers  aboard the </a:t>
            </a:r>
            <a:r>
              <a:rPr lang="en-US" sz="1400" i="1" dirty="0" smtClean="0"/>
              <a:t>Mayflower </a:t>
            </a:r>
            <a:r>
              <a:rPr lang="en-US" sz="1400" dirty="0" smtClean="0"/>
              <a:t>were Separatists. </a:t>
            </a:r>
          </a:p>
          <a:p>
            <a:pPr>
              <a:defRPr/>
            </a:pPr>
            <a:endParaRPr lang="en-US" dirty="0" smtClean="0"/>
          </a:p>
        </p:txBody>
      </p:sp>
      <p:sp>
        <p:nvSpPr>
          <p:cNvPr id="13315" name="Title 1"/>
          <p:cNvSpPr>
            <a:spLocks noGrp="1"/>
          </p:cNvSpPr>
          <p:nvPr>
            <p:ph type="title"/>
          </p:nvPr>
        </p:nvSpPr>
        <p:spPr/>
        <p:txBody>
          <a:bodyPr/>
          <a:lstStyle/>
          <a:p>
            <a:pPr eaLnBrk="1" hangingPunct="1"/>
            <a:r>
              <a:rPr lang="en-US" smtClean="0"/>
              <a:t>Plymouth</a:t>
            </a:r>
          </a:p>
        </p:txBody>
      </p:sp>
      <p:sp>
        <p:nvSpPr>
          <p:cNvPr id="13316" name="Content Placeholder 6"/>
          <p:cNvSpPr>
            <a:spLocks noGrp="1"/>
          </p:cNvSpPr>
          <p:nvPr>
            <p:ph sz="half" idx="1"/>
          </p:nvPr>
        </p:nvSpPr>
        <p:spPr>
          <a:xfrm>
            <a:off x="457200" y="1600200"/>
            <a:ext cx="4343400" cy="4525963"/>
          </a:xfrm>
        </p:spPr>
        <p:txBody>
          <a:bodyPr/>
          <a:lstStyle/>
          <a:p>
            <a:r>
              <a:rPr lang="en-US" sz="2000" smtClean="0"/>
              <a:t>In 1619, English </a:t>
            </a:r>
            <a:r>
              <a:rPr lang="en-US" sz="2000" b="1" smtClean="0">
                <a:hlinkClick r:id="rId3" action="ppaction://hlinksldjump"/>
              </a:rPr>
              <a:t>Separatists</a:t>
            </a:r>
            <a:r>
              <a:rPr lang="en-US" sz="2000" smtClean="0"/>
              <a:t> received a grant from the London Company. </a:t>
            </a:r>
          </a:p>
          <a:p>
            <a:r>
              <a:rPr lang="en-US" sz="2000" smtClean="0"/>
              <a:t>They were to establish a colony near the Hudson River.</a:t>
            </a:r>
          </a:p>
          <a:p>
            <a:r>
              <a:rPr lang="en-US" sz="2000" smtClean="0"/>
              <a:t>To raise money, they formed a </a:t>
            </a:r>
            <a:r>
              <a:rPr lang="en-US" sz="2000" b="1" smtClean="0"/>
              <a:t>joint-stock company </a:t>
            </a:r>
            <a:r>
              <a:rPr lang="en-US" sz="2000" smtClean="0"/>
              <a:t>with other prospective colonists and a group of London investors.</a:t>
            </a:r>
          </a:p>
          <a:p>
            <a:r>
              <a:rPr lang="en-US" sz="2000" smtClean="0"/>
              <a:t>On September 6, 1620, they set sail from England aboard the </a:t>
            </a:r>
            <a:r>
              <a:rPr lang="en-US" sz="2000" i="1" smtClean="0"/>
              <a:t>Mayflower</a:t>
            </a:r>
            <a:r>
              <a:rPr lang="en-US" sz="2000" smtClean="0"/>
              <a:t>.</a:t>
            </a:r>
          </a:p>
          <a:p>
            <a:endParaRPr lang="en-US" sz="2000" smtClean="0"/>
          </a:p>
          <a:p>
            <a:endParaRPr lang="en-US" smtClean="0"/>
          </a:p>
        </p:txBody>
      </p:sp>
      <p:sp>
        <p:nvSpPr>
          <p:cNvPr id="4" name="Footer Placeholder 3"/>
          <p:cNvSpPr>
            <a:spLocks noGrp="1"/>
          </p:cNvSpPr>
          <p:nvPr>
            <p:ph type="ftr" sz="quarter" idx="11"/>
          </p:nvPr>
        </p:nvSpPr>
        <p:spPr/>
        <p:txBody>
          <a:bodyPr/>
          <a:lstStyle/>
          <a:p>
            <a:pPr>
              <a:defRPr/>
            </a:pPr>
            <a:r>
              <a:rPr lang="en-US" smtClean="0"/>
              <a:t>CICERO © 2012</a:t>
            </a:r>
            <a:endParaRPr lang="en-US"/>
          </a:p>
        </p:txBody>
      </p:sp>
      <p:pic>
        <p:nvPicPr>
          <p:cNvPr id="13318" name="Picture 14" descr="http://upload.wikimedia.org/wikipedia/commons/d/db/Embarkation-Weir.PNG"/>
          <p:cNvPicPr>
            <a:picLocks noChangeAspect="1" noChangeArrowheads="1"/>
          </p:cNvPicPr>
          <p:nvPr/>
        </p:nvPicPr>
        <p:blipFill>
          <a:blip r:embed="rId4" cstate="screen"/>
          <a:srcRect/>
          <a:stretch>
            <a:fillRect/>
          </a:stretch>
        </p:blipFill>
        <p:spPr bwMode="auto">
          <a:xfrm>
            <a:off x="4846638" y="1752600"/>
            <a:ext cx="3840162" cy="2743200"/>
          </a:xfrm>
          <a:prstGeom prst="rect">
            <a:avLst/>
          </a:prstGeom>
          <a:noFill/>
          <a:ln w="9525">
            <a:noFill/>
            <a:miter lim="800000"/>
            <a:headEnd/>
            <a:tailEnd/>
          </a:ln>
        </p:spPr>
      </p:pic>
      <p:sp>
        <p:nvSpPr>
          <p:cNvPr id="9" name="Action Button: Forward or Next 8">
            <a:hlinkClick r:id="rId5" action="ppaction://hlinksldjump" highlightClick="1"/>
          </p:cNvPr>
          <p:cNvSpPr/>
          <p:nvPr/>
        </p:nvSpPr>
        <p:spPr>
          <a:xfrm>
            <a:off x="8458200" y="6096000"/>
            <a:ext cx="548640" cy="548640"/>
          </a:xfrm>
          <a:prstGeom prst="actionButtonForwardNext">
            <a:avLst/>
          </a:prstGeom>
          <a:solidFill>
            <a:schemeClr val="accent4">
              <a:lumMod val="75000"/>
            </a:schemeClr>
          </a:solidFill>
          <a:ln>
            <a:solidFill>
              <a:schemeClr val="accent4">
                <a:lumMod val="5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advClick="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smtClean="0"/>
              <a:t>The Puritans</a:t>
            </a:r>
          </a:p>
        </p:txBody>
      </p:sp>
      <p:sp>
        <p:nvSpPr>
          <p:cNvPr id="38915" name="Content Placeholder 6"/>
          <p:cNvSpPr>
            <a:spLocks noGrp="1"/>
          </p:cNvSpPr>
          <p:nvPr>
            <p:ph idx="1"/>
          </p:nvPr>
        </p:nvSpPr>
        <p:spPr>
          <a:xfrm>
            <a:off x="457200" y="1295400"/>
            <a:ext cx="8229600" cy="5029200"/>
          </a:xfrm>
        </p:spPr>
        <p:txBody>
          <a:bodyPr/>
          <a:lstStyle/>
          <a:p>
            <a:pPr>
              <a:spcAft>
                <a:spcPts val="300"/>
              </a:spcAft>
              <a:defRPr/>
            </a:pPr>
            <a:r>
              <a:rPr lang="en-US" sz="2000" dirty="0" smtClean="0"/>
              <a:t>Beginning in the 16</a:t>
            </a:r>
            <a:r>
              <a:rPr lang="en-US" sz="2000" baseline="30000" dirty="0" smtClean="0"/>
              <a:t>th</a:t>
            </a:r>
            <a:r>
              <a:rPr lang="en-US" sz="2000" dirty="0" smtClean="0"/>
              <a:t> Century, the Anglican Church broke away from the Roman Catholic Church, becoming the official church of England*.</a:t>
            </a:r>
          </a:p>
          <a:p>
            <a:pPr>
              <a:spcAft>
                <a:spcPts val="300"/>
              </a:spcAft>
              <a:defRPr/>
            </a:pPr>
            <a:r>
              <a:rPr lang="en-US" sz="2000" dirty="0" smtClean="0"/>
              <a:t>A group known as the Puritans soon emerged:</a:t>
            </a:r>
          </a:p>
          <a:p>
            <a:pPr marL="581025" lvl="1" indent="-169863">
              <a:spcAft>
                <a:spcPts val="300"/>
              </a:spcAft>
              <a:defRPr/>
            </a:pPr>
            <a:r>
              <a:rPr lang="en-US" sz="1600" dirty="0" smtClean="0"/>
              <a:t>They were Calvinists who believed that the Anglican Church was still too much like the Roman Catholic Church.</a:t>
            </a:r>
          </a:p>
          <a:p>
            <a:pPr>
              <a:spcAft>
                <a:spcPts val="300"/>
              </a:spcAft>
              <a:defRPr/>
            </a:pPr>
            <a:r>
              <a:rPr lang="en-US" sz="2000" dirty="0" smtClean="0"/>
              <a:t>By the end of the century, the Puritans split into two factions:</a:t>
            </a:r>
          </a:p>
          <a:p>
            <a:pPr marL="528638" lvl="1" indent="-169863">
              <a:spcAft>
                <a:spcPts val="300"/>
              </a:spcAft>
              <a:defRPr/>
            </a:pPr>
            <a:r>
              <a:rPr lang="en-US" sz="1600" dirty="0" smtClean="0"/>
              <a:t>Those who believed that the Anglican Church could be reformed.</a:t>
            </a:r>
          </a:p>
          <a:p>
            <a:pPr marL="528638" lvl="1" indent="-169863">
              <a:spcAft>
                <a:spcPts val="300"/>
              </a:spcAft>
              <a:defRPr/>
            </a:pPr>
            <a:r>
              <a:rPr lang="en-US" sz="1600" dirty="0" smtClean="0"/>
              <a:t>Those who rejected the Anglican Church completely and wanted the freedom to form their own churches; this more radical faction were known as </a:t>
            </a:r>
            <a:r>
              <a:rPr lang="en-US" sz="1600" b="1" dirty="0" smtClean="0"/>
              <a:t>Separatists</a:t>
            </a:r>
            <a:r>
              <a:rPr lang="en-US" sz="1600" dirty="0" smtClean="0"/>
              <a:t>**.</a:t>
            </a:r>
          </a:p>
          <a:p>
            <a:pPr>
              <a:spcAft>
                <a:spcPts val="300"/>
              </a:spcAft>
              <a:defRPr/>
            </a:pPr>
            <a:r>
              <a:rPr lang="en-US" sz="2000" dirty="0" smtClean="0"/>
              <a:t>By the 17</a:t>
            </a:r>
            <a:r>
              <a:rPr lang="en-US" sz="2000" baseline="30000" dirty="0" smtClean="0"/>
              <a:t>th</a:t>
            </a:r>
            <a:r>
              <a:rPr lang="en-US" sz="2000" dirty="0" smtClean="0"/>
              <a:t> century, those who rejected the Church of England had two choices***:</a:t>
            </a:r>
          </a:p>
          <a:p>
            <a:pPr marL="508000" lvl="1" indent="-168275">
              <a:spcAft>
                <a:spcPts val="300"/>
              </a:spcAft>
              <a:defRPr/>
            </a:pPr>
            <a:r>
              <a:rPr lang="en-US" sz="1600" dirty="0" smtClean="0"/>
              <a:t>Practice their religion in secrecy</a:t>
            </a:r>
          </a:p>
          <a:p>
            <a:pPr marL="508000" lvl="1" indent="-168275">
              <a:spcAft>
                <a:spcPts val="300"/>
              </a:spcAft>
              <a:defRPr/>
            </a:pPr>
            <a:r>
              <a:rPr lang="en-US" sz="1600" dirty="0" smtClean="0"/>
              <a:t>Leave England</a:t>
            </a:r>
            <a:endParaRPr lang="en-US" sz="2000" dirty="0" smtClean="0"/>
          </a:p>
          <a:p>
            <a:pPr>
              <a:defRPr/>
            </a:pPr>
            <a:endParaRPr lang="en-US" sz="2000" dirty="0" smtClean="0"/>
          </a:p>
        </p:txBody>
      </p:sp>
      <p:sp>
        <p:nvSpPr>
          <p:cNvPr id="4" name="Footer Placeholder 3"/>
          <p:cNvSpPr>
            <a:spLocks noGrp="1"/>
          </p:cNvSpPr>
          <p:nvPr>
            <p:ph type="ftr" sz="quarter" idx="11"/>
          </p:nvPr>
        </p:nvSpPr>
        <p:spPr/>
        <p:txBody>
          <a:bodyPr/>
          <a:lstStyle/>
          <a:p>
            <a:pPr>
              <a:defRPr/>
            </a:pPr>
            <a:r>
              <a:rPr lang="en-US" smtClean="0"/>
              <a:t>CICERO © 2012</a:t>
            </a:r>
            <a:endParaRPr lang="en-US" dirty="0"/>
          </a:p>
        </p:txBody>
      </p:sp>
      <p:sp>
        <p:nvSpPr>
          <p:cNvPr id="7" name="Action Button: Back or Previous 6">
            <a:hlinkClick r:id="" action="ppaction://hlinkshowjump?jump=lastslideviewed" highlightClick="1"/>
          </p:cNvPr>
          <p:cNvSpPr/>
          <p:nvPr/>
        </p:nvSpPr>
        <p:spPr>
          <a:xfrm>
            <a:off x="8458200" y="6096000"/>
            <a:ext cx="548640" cy="548640"/>
          </a:xfrm>
          <a:prstGeom prst="actionButtonBackPrevious">
            <a:avLst/>
          </a:prstGeom>
          <a:solidFill>
            <a:schemeClr val="accent4">
              <a:lumMod val="75000"/>
            </a:schemeClr>
          </a:solidFill>
          <a:ln>
            <a:solidFill>
              <a:schemeClr val="accent4">
                <a:lumMod val="5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p:nvSpPr>
        <p:spPr>
          <a:xfrm>
            <a:off x="5953704" y="0"/>
            <a:ext cx="3190296" cy="400110"/>
          </a:xfrm>
          <a:prstGeom prst="rect">
            <a:avLst/>
          </a:prstGeom>
          <a:noFill/>
        </p:spPr>
        <p:txBody>
          <a:bodyPr wrap="none">
            <a:spAutoFit/>
          </a:bodyPr>
          <a:lstStyle/>
          <a:p>
            <a:pPr algn="ctr">
              <a:defRPr/>
            </a:pPr>
            <a:r>
              <a:rPr lang="en-US" sz="2000" b="1" dirty="0">
                <a:ln w="18000">
                  <a:solidFill>
                    <a:schemeClr val="accent2">
                      <a:satMod val="140000"/>
                    </a:schemeClr>
                  </a:solidFill>
                  <a:prstDash val="solid"/>
                  <a:miter lim="800000"/>
                </a:ln>
                <a:solidFill>
                  <a:srgbClr val="663300"/>
                </a:solidFill>
                <a:effectLst>
                  <a:outerShdw blurRad="25500" dist="23000" dir="7020000" algn="tl">
                    <a:srgbClr val="000000">
                      <a:alpha val="50000"/>
                    </a:srgbClr>
                  </a:outerShdw>
                </a:effectLst>
                <a:latin typeface="Century Gothic" pitchFamily="34" charset="0"/>
              </a:rPr>
              <a:t>Background Information</a:t>
            </a:r>
          </a:p>
        </p:txBody>
      </p:sp>
    </p:spTree>
  </p:cSld>
  <p:clrMapOvr>
    <a:masterClrMapping/>
  </p:clrMapOvr>
  <p:transition advClick="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smtClean="0"/>
              <a:t>Plymouth</a:t>
            </a:r>
          </a:p>
        </p:txBody>
      </p:sp>
      <p:sp>
        <p:nvSpPr>
          <p:cNvPr id="15363" name="Content Placeholder 6"/>
          <p:cNvSpPr>
            <a:spLocks noGrp="1"/>
          </p:cNvSpPr>
          <p:nvPr>
            <p:ph sz="half" idx="1"/>
          </p:nvPr>
        </p:nvSpPr>
        <p:spPr/>
        <p:txBody>
          <a:bodyPr/>
          <a:lstStyle/>
          <a:p>
            <a:r>
              <a:rPr lang="en-US" sz="2000" smtClean="0"/>
              <a:t>The </a:t>
            </a:r>
            <a:r>
              <a:rPr lang="en-US" sz="2000" i="1" smtClean="0"/>
              <a:t>Mayflower</a:t>
            </a:r>
            <a:r>
              <a:rPr lang="en-US" sz="2000" smtClean="0"/>
              <a:t> landed nearly 400 miles farther north than intended.</a:t>
            </a:r>
          </a:p>
          <a:p>
            <a:r>
              <a:rPr lang="en-US" sz="2000" smtClean="0"/>
              <a:t>Before leaving the ship on November 11, the colonists established a government by signing the </a:t>
            </a:r>
            <a:r>
              <a:rPr lang="en-US" sz="2000" i="1" smtClean="0"/>
              <a:t>Mayflower Compact</a:t>
            </a:r>
            <a:r>
              <a:rPr lang="en-US" sz="2000" smtClean="0"/>
              <a:t>.</a:t>
            </a:r>
          </a:p>
          <a:p>
            <a:endParaRPr lang="en-US" sz="2000" smtClean="0"/>
          </a:p>
          <a:p>
            <a:endParaRPr lang="en-US" sz="2000" smtClean="0"/>
          </a:p>
        </p:txBody>
      </p:sp>
      <p:sp>
        <p:nvSpPr>
          <p:cNvPr id="15364" name="Content Placeholder 7"/>
          <p:cNvSpPr>
            <a:spLocks noGrp="1"/>
          </p:cNvSpPr>
          <p:nvPr>
            <p:ph sz="half" idx="2"/>
          </p:nvPr>
        </p:nvSpPr>
        <p:spPr>
          <a:xfrm>
            <a:off x="457200" y="4343400"/>
            <a:ext cx="8229600" cy="1782763"/>
          </a:xfrm>
        </p:spPr>
        <p:txBody>
          <a:bodyPr/>
          <a:lstStyle/>
          <a:p>
            <a:r>
              <a:rPr lang="en-US" sz="2000" smtClean="0"/>
              <a:t>The first winter was harsh; luckily, they met an English-speaking Indian named Squanto:</a:t>
            </a:r>
          </a:p>
          <a:p>
            <a:pPr marL="508000" lvl="1" indent="-168275"/>
            <a:r>
              <a:rPr lang="en-US" sz="1600" smtClean="0"/>
              <a:t>He taught the colonists what to plant and where to fish.</a:t>
            </a:r>
          </a:p>
          <a:p>
            <a:pPr marL="508000" lvl="1" indent="-168275"/>
            <a:r>
              <a:rPr lang="en-US" sz="1600" smtClean="0"/>
              <a:t>He also helped negotiate a peace treaty with Massasoit, chief of the  Wampanoag Indians.</a:t>
            </a:r>
          </a:p>
        </p:txBody>
      </p:sp>
      <p:sp>
        <p:nvSpPr>
          <p:cNvPr id="4" name="Footer Placeholder 3"/>
          <p:cNvSpPr>
            <a:spLocks noGrp="1"/>
          </p:cNvSpPr>
          <p:nvPr>
            <p:ph type="ftr" sz="quarter" idx="11"/>
          </p:nvPr>
        </p:nvSpPr>
        <p:spPr/>
        <p:txBody>
          <a:bodyPr/>
          <a:lstStyle/>
          <a:p>
            <a:pPr>
              <a:defRPr/>
            </a:pPr>
            <a:r>
              <a:rPr lang="en-US" smtClean="0"/>
              <a:t>CICERO © 2012</a:t>
            </a:r>
            <a:endParaRPr lang="en-US"/>
          </a:p>
        </p:txBody>
      </p:sp>
      <p:pic>
        <p:nvPicPr>
          <p:cNvPr id="15366" name="Picture 12" descr="File:The Mayflower Compact 1620 cph.3g07155.jpg">
            <a:hlinkClick r:id="rId2"/>
          </p:cNvPr>
          <p:cNvPicPr>
            <a:picLocks noChangeAspect="1" noChangeArrowheads="1"/>
          </p:cNvPicPr>
          <p:nvPr/>
        </p:nvPicPr>
        <p:blipFill>
          <a:blip r:embed="rId3" cstate="screen"/>
          <a:srcRect/>
          <a:stretch>
            <a:fillRect/>
          </a:stretch>
        </p:blipFill>
        <p:spPr bwMode="auto">
          <a:xfrm>
            <a:off x="4953000" y="1676400"/>
            <a:ext cx="3478213" cy="1828800"/>
          </a:xfrm>
          <a:prstGeom prst="rect">
            <a:avLst/>
          </a:prstGeom>
          <a:noFill/>
          <a:ln w="9525">
            <a:noFill/>
            <a:miter lim="800000"/>
            <a:headEnd/>
            <a:tailEnd/>
          </a:ln>
        </p:spPr>
      </p:pic>
      <p:sp>
        <p:nvSpPr>
          <p:cNvPr id="9" name="Action Button: Forward or Next 8">
            <a:hlinkClick r:id="" action="ppaction://hlinkshowjump?jump=nextslide" highlightClick="1"/>
          </p:cNvPr>
          <p:cNvSpPr/>
          <p:nvPr/>
        </p:nvSpPr>
        <p:spPr>
          <a:xfrm>
            <a:off x="8458200" y="6096000"/>
            <a:ext cx="548640" cy="548640"/>
          </a:xfrm>
          <a:prstGeom prst="actionButtonForwardNext">
            <a:avLst/>
          </a:prstGeom>
          <a:solidFill>
            <a:schemeClr val="accent4">
              <a:lumMod val="75000"/>
            </a:schemeClr>
          </a:solidFill>
          <a:ln>
            <a:solidFill>
              <a:schemeClr val="accent4">
                <a:lumMod val="5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TextBox 7"/>
          <p:cNvSpPr txBox="1"/>
          <p:nvPr/>
        </p:nvSpPr>
        <p:spPr>
          <a:xfrm>
            <a:off x="4953000" y="3505200"/>
            <a:ext cx="3505200" cy="1292225"/>
          </a:xfrm>
          <a:prstGeom prst="rect">
            <a:avLst/>
          </a:prstGeom>
          <a:noFill/>
        </p:spPr>
        <p:txBody>
          <a:bodyPr>
            <a:spAutoFit/>
          </a:bodyPr>
          <a:lstStyle/>
          <a:p>
            <a:pPr algn="ctr">
              <a:buFont typeface="Arial" charset="0"/>
              <a:buNone/>
              <a:defRPr/>
            </a:pPr>
            <a:r>
              <a:rPr lang="en-US" sz="1400" dirty="0">
                <a:latin typeface="+mn-lt"/>
              </a:rPr>
              <a:t>Signers of the </a:t>
            </a:r>
            <a:r>
              <a:rPr lang="en-US" sz="1400" i="1" dirty="0">
                <a:latin typeface="+mn-lt"/>
              </a:rPr>
              <a:t>Mayflower Compact </a:t>
            </a:r>
            <a:r>
              <a:rPr lang="en-US" sz="1400" dirty="0">
                <a:latin typeface="+mn-lt"/>
              </a:rPr>
              <a:t>agreed to establish “just and equal laws” for “the general good.”</a:t>
            </a:r>
          </a:p>
          <a:p>
            <a:pPr algn="ctr">
              <a:defRPr/>
            </a:pPr>
            <a:endParaRPr lang="en-US" dirty="0"/>
          </a:p>
          <a:p>
            <a:pPr>
              <a:defRPr/>
            </a:pPr>
            <a:endParaRPr lang="en-US" dirty="0"/>
          </a:p>
        </p:txBody>
      </p:sp>
    </p:spTree>
  </p:cSld>
  <p:clrMapOvr>
    <a:masterClrMapping/>
  </p:clrMapOvr>
  <p:transition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7"/>
          <p:cNvSpPr>
            <a:spLocks noGrp="1"/>
          </p:cNvSpPr>
          <p:nvPr>
            <p:ph sz="half" idx="2"/>
          </p:nvPr>
        </p:nvSpPr>
        <p:spPr>
          <a:xfrm>
            <a:off x="6781800" y="1828800"/>
            <a:ext cx="1905000" cy="1371600"/>
          </a:xfrm>
        </p:spPr>
        <p:txBody>
          <a:bodyPr/>
          <a:lstStyle/>
          <a:p>
            <a:pPr marL="0" indent="0">
              <a:buFont typeface="Arial" charset="0"/>
              <a:buNone/>
            </a:pPr>
            <a:r>
              <a:rPr lang="en-US" sz="1400" smtClean="0"/>
              <a:t>It is believed that Squanto was one of the guests at the first Thanksgiving, held in Plymouth in 1621.</a:t>
            </a:r>
          </a:p>
        </p:txBody>
      </p:sp>
      <p:sp>
        <p:nvSpPr>
          <p:cNvPr id="16387" name="Title 1"/>
          <p:cNvSpPr>
            <a:spLocks noGrp="1"/>
          </p:cNvSpPr>
          <p:nvPr>
            <p:ph type="title"/>
          </p:nvPr>
        </p:nvSpPr>
        <p:spPr/>
        <p:txBody>
          <a:bodyPr/>
          <a:lstStyle/>
          <a:p>
            <a:pPr eaLnBrk="1" hangingPunct="1"/>
            <a:r>
              <a:rPr lang="en-US" smtClean="0"/>
              <a:t>Plymouth</a:t>
            </a:r>
          </a:p>
        </p:txBody>
      </p:sp>
      <p:sp>
        <p:nvSpPr>
          <p:cNvPr id="16388" name="Content Placeholder 6"/>
          <p:cNvSpPr>
            <a:spLocks noGrp="1"/>
          </p:cNvSpPr>
          <p:nvPr>
            <p:ph sz="half" idx="1"/>
          </p:nvPr>
        </p:nvSpPr>
        <p:spPr>
          <a:xfrm>
            <a:off x="457200" y="1600200"/>
            <a:ext cx="4343400" cy="4525963"/>
          </a:xfrm>
        </p:spPr>
        <p:txBody>
          <a:bodyPr/>
          <a:lstStyle/>
          <a:p>
            <a:pPr>
              <a:spcAft>
                <a:spcPts val="300"/>
              </a:spcAft>
            </a:pPr>
            <a:r>
              <a:rPr lang="en-US" sz="2000" smtClean="0"/>
              <a:t>Relations between the settlers and the natives remained peaceful until 1662.</a:t>
            </a:r>
          </a:p>
          <a:p>
            <a:pPr>
              <a:spcAft>
                <a:spcPts val="300"/>
              </a:spcAft>
            </a:pPr>
            <a:r>
              <a:rPr lang="en-US" sz="2000" smtClean="0"/>
              <a:t>Settlers’ actions eventually provoked a war that ended with a crushing defeat of the Wampanoag and their allies*.</a:t>
            </a:r>
          </a:p>
          <a:p>
            <a:pPr>
              <a:spcAft>
                <a:spcPts val="300"/>
              </a:spcAft>
            </a:pPr>
            <a:r>
              <a:rPr lang="en-US" sz="2000" smtClean="0"/>
              <a:t>In 1686, Plymouth and 4 other colonies were united under the rule of one royally appointed governor**.</a:t>
            </a:r>
          </a:p>
          <a:p>
            <a:pPr>
              <a:spcAft>
                <a:spcPts val="300"/>
              </a:spcAft>
            </a:pPr>
            <a:r>
              <a:rPr lang="en-US" sz="2000" smtClean="0"/>
              <a:t>In 1691, new charters were granted; Plymouth became part of Massachusetts Bay.  </a:t>
            </a:r>
          </a:p>
          <a:p>
            <a:pPr>
              <a:spcAft>
                <a:spcPts val="300"/>
              </a:spcAft>
            </a:pPr>
            <a:endParaRPr lang="en-US" sz="2000" smtClean="0"/>
          </a:p>
        </p:txBody>
      </p:sp>
      <p:sp>
        <p:nvSpPr>
          <p:cNvPr id="4" name="Footer Placeholder 3"/>
          <p:cNvSpPr>
            <a:spLocks noGrp="1"/>
          </p:cNvSpPr>
          <p:nvPr>
            <p:ph type="ftr" sz="quarter" idx="11"/>
          </p:nvPr>
        </p:nvSpPr>
        <p:spPr/>
        <p:txBody>
          <a:bodyPr/>
          <a:lstStyle/>
          <a:p>
            <a:pPr>
              <a:defRPr/>
            </a:pPr>
            <a:r>
              <a:rPr lang="en-US" smtClean="0"/>
              <a:t>CICERO © 2012</a:t>
            </a:r>
            <a:endParaRPr lang="en-US"/>
          </a:p>
        </p:txBody>
      </p:sp>
      <p:pic>
        <p:nvPicPr>
          <p:cNvPr id="16390" name="Picture 2" descr="http://upload.wikimedia.org/wikipedia/commons/9/98/Thanksgiving-Brownscombe.jpg"/>
          <p:cNvPicPr>
            <a:picLocks noChangeAspect="1" noChangeArrowheads="1"/>
          </p:cNvPicPr>
          <p:nvPr/>
        </p:nvPicPr>
        <p:blipFill>
          <a:blip r:embed="rId3" cstate="screen"/>
          <a:srcRect/>
          <a:stretch>
            <a:fillRect/>
          </a:stretch>
        </p:blipFill>
        <p:spPr bwMode="auto">
          <a:xfrm>
            <a:off x="4953000" y="3505200"/>
            <a:ext cx="3825875" cy="2390775"/>
          </a:xfrm>
          <a:prstGeom prst="rect">
            <a:avLst/>
          </a:prstGeom>
          <a:noFill/>
          <a:ln w="9525">
            <a:noFill/>
            <a:miter lim="800000"/>
            <a:headEnd/>
            <a:tailEnd/>
          </a:ln>
        </p:spPr>
      </p:pic>
      <p:pic>
        <p:nvPicPr>
          <p:cNvPr id="16391" name="Picture 4" descr="http://upload.wikimedia.org/wikipedia/commons/b/bc/Squantoteaching.png"/>
          <p:cNvPicPr>
            <a:picLocks noChangeAspect="1" noChangeArrowheads="1"/>
          </p:cNvPicPr>
          <p:nvPr/>
        </p:nvPicPr>
        <p:blipFill>
          <a:blip r:embed="rId4" cstate="screen"/>
          <a:srcRect l="6288" r="8385"/>
          <a:stretch>
            <a:fillRect/>
          </a:stretch>
        </p:blipFill>
        <p:spPr bwMode="auto">
          <a:xfrm>
            <a:off x="4953000" y="1600200"/>
            <a:ext cx="1814513" cy="1828800"/>
          </a:xfrm>
          <a:prstGeom prst="rect">
            <a:avLst/>
          </a:prstGeom>
          <a:noFill/>
          <a:ln w="9525">
            <a:noFill/>
            <a:miter lim="800000"/>
            <a:headEnd/>
            <a:tailEnd/>
          </a:ln>
        </p:spPr>
      </p:pic>
      <p:sp>
        <p:nvSpPr>
          <p:cNvPr id="10" name="Action Button: Forward or Next 9">
            <a:hlinkClick r:id="rId5" action="ppaction://hlinksldjump" highlightClick="1"/>
          </p:cNvPr>
          <p:cNvSpPr/>
          <p:nvPr/>
        </p:nvSpPr>
        <p:spPr>
          <a:xfrm>
            <a:off x="8458200" y="6096000"/>
            <a:ext cx="548640" cy="548640"/>
          </a:xfrm>
          <a:prstGeom prst="actionButtonForwardNext">
            <a:avLst/>
          </a:prstGeom>
          <a:solidFill>
            <a:schemeClr val="accent4">
              <a:lumMod val="75000"/>
            </a:schemeClr>
          </a:solidFill>
          <a:ln>
            <a:solidFill>
              <a:schemeClr val="accent4">
                <a:lumMod val="5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advClick="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381000"/>
            <a:ext cx="8229600" cy="1143000"/>
          </a:xfrm>
        </p:spPr>
        <p:txBody>
          <a:bodyPr/>
          <a:lstStyle/>
          <a:p>
            <a:r>
              <a:rPr lang="en-US" smtClean="0"/>
              <a:t>The Council for New England</a:t>
            </a:r>
            <a:r>
              <a:rPr lang="en-US" sz="4000" b="0" smtClean="0"/>
              <a:t>*</a:t>
            </a:r>
          </a:p>
        </p:txBody>
      </p:sp>
      <p:sp>
        <p:nvSpPr>
          <p:cNvPr id="17411" name="Content Placeholder 2"/>
          <p:cNvSpPr>
            <a:spLocks noGrp="1"/>
          </p:cNvSpPr>
          <p:nvPr>
            <p:ph idx="1"/>
          </p:nvPr>
        </p:nvSpPr>
        <p:spPr/>
        <p:txBody>
          <a:bodyPr/>
          <a:lstStyle/>
          <a:p>
            <a:pPr>
              <a:spcBef>
                <a:spcPts val="600"/>
              </a:spcBef>
            </a:pPr>
            <a:r>
              <a:rPr lang="en-US" sz="2000" smtClean="0"/>
              <a:t>This joint-stock company was a reincarnation of the Plymouth Company created in 1606 by the First Charter of Virginia. </a:t>
            </a:r>
          </a:p>
          <a:p>
            <a:r>
              <a:rPr lang="en-US" sz="2000" smtClean="0"/>
              <a:t>The new charter, granted in 1620, gave the council the right to establish settlements between the 40</a:t>
            </a:r>
            <a:r>
              <a:rPr lang="en-US" sz="2000" baseline="30000" smtClean="0"/>
              <a:t>th</a:t>
            </a:r>
            <a:r>
              <a:rPr lang="en-US" sz="2000" smtClean="0"/>
              <a:t> and 48</a:t>
            </a:r>
            <a:r>
              <a:rPr lang="en-US" sz="2000" baseline="30000" smtClean="0"/>
              <a:t>th</a:t>
            </a:r>
            <a:r>
              <a:rPr lang="en-US" sz="2000" smtClean="0"/>
              <a:t> parallels.</a:t>
            </a:r>
          </a:p>
          <a:p>
            <a:r>
              <a:rPr lang="en-US" sz="2000" smtClean="0"/>
              <a:t>The Plymouth Colony became the council’s first settlement, despite the fact that the Plymouth colonists originally gained their charter from the London Company.</a:t>
            </a:r>
          </a:p>
          <a:p>
            <a:r>
              <a:rPr lang="en-US" sz="2000" smtClean="0"/>
              <a:t>Three years after the Plymouth Colony was established, the council granted sections of its territory to other proprietors and joint stock companies including:</a:t>
            </a:r>
          </a:p>
          <a:p>
            <a:pPr lvl="1">
              <a:spcAft>
                <a:spcPts val="300"/>
              </a:spcAft>
            </a:pPr>
            <a:r>
              <a:rPr lang="en-US" sz="1600" smtClean="0"/>
              <a:t>Captain John Mason (New Hampshire)</a:t>
            </a:r>
          </a:p>
          <a:p>
            <a:pPr lvl="1">
              <a:spcAft>
                <a:spcPts val="300"/>
              </a:spcAft>
            </a:pPr>
            <a:r>
              <a:rPr lang="en-US" sz="1600" smtClean="0"/>
              <a:t>Sir Ferdinando Gorges (Maine)</a:t>
            </a:r>
          </a:p>
          <a:p>
            <a:pPr lvl="1">
              <a:spcAft>
                <a:spcPts val="300"/>
              </a:spcAft>
            </a:pPr>
            <a:r>
              <a:rPr lang="en-US" sz="1600" smtClean="0"/>
              <a:t>Massachusetts Bay Company (Massachusetts)</a:t>
            </a:r>
          </a:p>
        </p:txBody>
      </p:sp>
      <p:sp>
        <p:nvSpPr>
          <p:cNvPr id="5" name="Footer Placeholder 4"/>
          <p:cNvSpPr>
            <a:spLocks noGrp="1"/>
          </p:cNvSpPr>
          <p:nvPr>
            <p:ph type="ftr" sz="quarter" idx="11"/>
          </p:nvPr>
        </p:nvSpPr>
        <p:spPr/>
        <p:txBody>
          <a:bodyPr/>
          <a:lstStyle/>
          <a:p>
            <a:pPr>
              <a:defRPr/>
            </a:pPr>
            <a:r>
              <a:rPr lang="en-US" smtClean="0"/>
              <a:t>CICERO © 2012</a:t>
            </a:r>
            <a:endParaRPr lang="en-US"/>
          </a:p>
        </p:txBody>
      </p:sp>
      <p:sp>
        <p:nvSpPr>
          <p:cNvPr id="6" name="Rectangle 5"/>
          <p:cNvSpPr/>
          <p:nvPr/>
        </p:nvSpPr>
        <p:spPr>
          <a:xfrm>
            <a:off x="5953704" y="0"/>
            <a:ext cx="3190296" cy="400110"/>
          </a:xfrm>
          <a:prstGeom prst="rect">
            <a:avLst/>
          </a:prstGeom>
          <a:noFill/>
        </p:spPr>
        <p:txBody>
          <a:bodyPr wrap="none">
            <a:spAutoFit/>
          </a:bodyPr>
          <a:lstStyle/>
          <a:p>
            <a:pPr algn="ctr">
              <a:defRPr/>
            </a:pPr>
            <a:r>
              <a:rPr lang="en-US" sz="2000" b="1" dirty="0">
                <a:ln w="18000">
                  <a:solidFill>
                    <a:schemeClr val="accent2">
                      <a:satMod val="140000"/>
                    </a:schemeClr>
                  </a:solidFill>
                  <a:prstDash val="solid"/>
                  <a:miter lim="800000"/>
                </a:ln>
                <a:solidFill>
                  <a:srgbClr val="663300"/>
                </a:solidFill>
                <a:effectLst>
                  <a:outerShdw blurRad="25500" dist="23000" dir="7020000" algn="tl">
                    <a:srgbClr val="000000">
                      <a:alpha val="50000"/>
                    </a:srgbClr>
                  </a:outerShdw>
                </a:effectLst>
                <a:latin typeface="Century Gothic" pitchFamily="34" charset="0"/>
              </a:rPr>
              <a:t>Background Information</a:t>
            </a:r>
          </a:p>
        </p:txBody>
      </p:sp>
      <p:sp>
        <p:nvSpPr>
          <p:cNvPr id="7" name="Action Button: Back or Previous 6">
            <a:hlinkClick r:id="" action="ppaction://hlinkshowjump?jump=lastslideviewed" highlightClick="1"/>
          </p:cNvPr>
          <p:cNvSpPr/>
          <p:nvPr/>
        </p:nvSpPr>
        <p:spPr>
          <a:xfrm>
            <a:off x="8458200" y="6096000"/>
            <a:ext cx="548640" cy="548640"/>
          </a:xfrm>
          <a:prstGeom prst="actionButtonBackPrevious">
            <a:avLst/>
          </a:prstGeom>
          <a:solidFill>
            <a:schemeClr val="accent4">
              <a:lumMod val="75000"/>
            </a:schemeClr>
          </a:solidFill>
          <a:ln>
            <a:solidFill>
              <a:schemeClr val="accent4">
                <a:lumMod val="5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smtClean="0"/>
              <a:t>Massachusetts Bay</a:t>
            </a:r>
          </a:p>
        </p:txBody>
      </p:sp>
      <p:sp>
        <p:nvSpPr>
          <p:cNvPr id="18435" name="Content Placeholder 6"/>
          <p:cNvSpPr>
            <a:spLocks noGrp="1"/>
          </p:cNvSpPr>
          <p:nvPr>
            <p:ph sz="half" idx="1"/>
          </p:nvPr>
        </p:nvSpPr>
        <p:spPr>
          <a:xfrm>
            <a:off x="457200" y="1600200"/>
            <a:ext cx="4343400" cy="4525963"/>
          </a:xfrm>
        </p:spPr>
        <p:txBody>
          <a:bodyPr/>
          <a:lstStyle/>
          <a:p>
            <a:r>
              <a:rPr lang="en-US" sz="2000" smtClean="0"/>
              <a:t>In 1629, the Massachusetts Bay Company was formed to fund the settlement of a </a:t>
            </a:r>
            <a:r>
              <a:rPr lang="en-US" sz="2000" b="1" smtClean="0">
                <a:hlinkClick r:id="rId2" action="ppaction://hlinksldjump"/>
              </a:rPr>
              <a:t>Puritan</a:t>
            </a:r>
            <a:r>
              <a:rPr lang="en-US" sz="2000" smtClean="0"/>
              <a:t> colony in North America. </a:t>
            </a:r>
          </a:p>
          <a:p>
            <a:r>
              <a:rPr lang="en-US" sz="2000" smtClean="0"/>
              <a:t>The Puritans hoped to create a society that would serve as a model for England and all of Europe – a “City Upon the Hill.”</a:t>
            </a:r>
          </a:p>
          <a:p>
            <a:r>
              <a:rPr lang="en-US" sz="2000" smtClean="0"/>
              <a:t>In the summer of 1630, John Winthrop and about 1,000 fellow Puritans settled in Massachusetts. </a:t>
            </a:r>
          </a:p>
          <a:p>
            <a:endParaRPr lang="en-US" sz="2000" smtClean="0"/>
          </a:p>
          <a:p>
            <a:endParaRPr lang="en-US" sz="2000" smtClean="0"/>
          </a:p>
          <a:p>
            <a:endParaRPr lang="en-US" sz="2000" smtClean="0"/>
          </a:p>
        </p:txBody>
      </p:sp>
      <p:sp>
        <p:nvSpPr>
          <p:cNvPr id="18436" name="Content Placeholder 11"/>
          <p:cNvSpPr>
            <a:spLocks noGrp="1"/>
          </p:cNvSpPr>
          <p:nvPr>
            <p:ph sz="half" idx="2"/>
          </p:nvPr>
        </p:nvSpPr>
        <p:spPr>
          <a:xfrm>
            <a:off x="4953000" y="4953000"/>
            <a:ext cx="3581400" cy="868363"/>
          </a:xfrm>
        </p:spPr>
        <p:txBody>
          <a:bodyPr/>
          <a:lstStyle/>
          <a:p>
            <a:pPr marL="0" indent="0" algn="ctr">
              <a:buFont typeface="Arial" charset="0"/>
              <a:buNone/>
            </a:pPr>
            <a:r>
              <a:rPr lang="en-US" sz="1400" smtClean="0"/>
              <a:t>John Winthrop served 12 terms as governor of the Massachusetts Bay colony.</a:t>
            </a:r>
          </a:p>
        </p:txBody>
      </p:sp>
      <p:sp>
        <p:nvSpPr>
          <p:cNvPr id="4" name="Footer Placeholder 3"/>
          <p:cNvSpPr>
            <a:spLocks noGrp="1"/>
          </p:cNvSpPr>
          <p:nvPr>
            <p:ph type="ftr" sz="quarter" idx="11"/>
          </p:nvPr>
        </p:nvSpPr>
        <p:spPr/>
        <p:txBody>
          <a:bodyPr/>
          <a:lstStyle/>
          <a:p>
            <a:pPr>
              <a:defRPr/>
            </a:pPr>
            <a:r>
              <a:rPr lang="en-US" smtClean="0"/>
              <a:t>CICERO © 2012</a:t>
            </a:r>
            <a:endParaRPr lang="en-US"/>
          </a:p>
        </p:txBody>
      </p:sp>
      <p:sp>
        <p:nvSpPr>
          <p:cNvPr id="9" name="Action Button: Forward or Next 8">
            <a:hlinkClick r:id="rId3" action="ppaction://hlinksldjump" highlightClick="1"/>
          </p:cNvPr>
          <p:cNvSpPr/>
          <p:nvPr/>
        </p:nvSpPr>
        <p:spPr>
          <a:xfrm>
            <a:off x="8458200" y="6096000"/>
            <a:ext cx="548640" cy="548640"/>
          </a:xfrm>
          <a:prstGeom prst="actionButtonForwardNext">
            <a:avLst/>
          </a:prstGeom>
          <a:solidFill>
            <a:schemeClr val="accent4">
              <a:lumMod val="75000"/>
            </a:schemeClr>
          </a:solidFill>
          <a:ln>
            <a:solidFill>
              <a:schemeClr val="accent4">
                <a:lumMod val="5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8441" name="Picture 12" descr="http://upload.wikimedia.org/wikipedia/commons/a/a2/JohnWinthropColorPortrait.jpg"/>
          <p:cNvPicPr>
            <a:picLocks noChangeAspect="1" noChangeArrowheads="1"/>
          </p:cNvPicPr>
          <p:nvPr/>
        </p:nvPicPr>
        <p:blipFill>
          <a:blip r:embed="rId4" cstate="screen"/>
          <a:srcRect/>
          <a:stretch>
            <a:fillRect/>
          </a:stretch>
        </p:blipFill>
        <p:spPr bwMode="auto">
          <a:xfrm>
            <a:off x="4953000" y="1600200"/>
            <a:ext cx="3581400" cy="3389313"/>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9"/>
          <p:cNvSpPr>
            <a:spLocks noGrp="1"/>
          </p:cNvSpPr>
          <p:nvPr>
            <p:ph sz="half" idx="2"/>
          </p:nvPr>
        </p:nvSpPr>
        <p:spPr>
          <a:xfrm>
            <a:off x="4953000" y="4572000"/>
            <a:ext cx="3733800" cy="1143000"/>
          </a:xfrm>
        </p:spPr>
        <p:txBody>
          <a:bodyPr/>
          <a:lstStyle/>
          <a:p>
            <a:pPr marL="0" indent="0" algn="ctr">
              <a:buFont typeface="Arial" charset="0"/>
              <a:buNone/>
            </a:pPr>
            <a:r>
              <a:rPr lang="en-US" sz="1400" smtClean="0"/>
              <a:t>In 1636, colonists provoked the “Pequot War.” Militia from Massachusetts, Plymouth, and Connecticut, along with native allies, crushed the Pequot nation. </a:t>
            </a:r>
            <a:endParaRPr lang="en-US" smtClean="0"/>
          </a:p>
        </p:txBody>
      </p:sp>
      <p:sp>
        <p:nvSpPr>
          <p:cNvPr id="19459" name="Title 1"/>
          <p:cNvSpPr>
            <a:spLocks noGrp="1"/>
          </p:cNvSpPr>
          <p:nvPr>
            <p:ph type="title"/>
          </p:nvPr>
        </p:nvSpPr>
        <p:spPr/>
        <p:txBody>
          <a:bodyPr/>
          <a:lstStyle/>
          <a:p>
            <a:pPr eaLnBrk="1" hangingPunct="1"/>
            <a:r>
              <a:rPr lang="en-US" smtClean="0"/>
              <a:t>Massachusetts Bay</a:t>
            </a:r>
          </a:p>
        </p:txBody>
      </p:sp>
      <p:sp>
        <p:nvSpPr>
          <p:cNvPr id="2" name="Content Placeholder 6"/>
          <p:cNvSpPr>
            <a:spLocks noGrp="1"/>
          </p:cNvSpPr>
          <p:nvPr>
            <p:ph sz="half" idx="1"/>
          </p:nvPr>
        </p:nvSpPr>
        <p:spPr>
          <a:xfrm>
            <a:off x="457200" y="1600200"/>
            <a:ext cx="4267200" cy="4525963"/>
          </a:xfrm>
        </p:spPr>
        <p:txBody>
          <a:bodyPr/>
          <a:lstStyle/>
          <a:p>
            <a:pPr>
              <a:spcAft>
                <a:spcPts val="300"/>
              </a:spcAft>
              <a:defRPr/>
            </a:pPr>
            <a:r>
              <a:rPr lang="en-US" sz="2000" dirty="0" smtClean="0"/>
              <a:t>Unlike earlier colonies, the Puritans brought their charter with them: </a:t>
            </a:r>
          </a:p>
          <a:p>
            <a:pPr marL="508000" lvl="1" indent="-168275">
              <a:spcAft>
                <a:spcPts val="300"/>
              </a:spcAft>
              <a:defRPr/>
            </a:pPr>
            <a:r>
              <a:rPr lang="en-US" sz="1600" dirty="0" smtClean="0"/>
              <a:t>A General Court made up of “freemen” was established;</a:t>
            </a:r>
          </a:p>
          <a:p>
            <a:pPr marL="508000" lvl="1" indent="-168275">
              <a:defRPr/>
            </a:pPr>
            <a:r>
              <a:rPr lang="en-US" sz="1600" dirty="0" smtClean="0"/>
              <a:t>Though still under English rule, the General Court and geographic distance gave them substantial religious and political control.</a:t>
            </a:r>
          </a:p>
          <a:p>
            <a:pPr marL="285750" lvl="1" indent="-273050">
              <a:buFont typeface="Arial" pitchFamily="34" charset="0"/>
              <a:buChar char="•"/>
              <a:defRPr/>
            </a:pPr>
            <a:r>
              <a:rPr lang="en-US" sz="2000" dirty="0" smtClean="0"/>
              <a:t>Massachusetts Bay often used its status as a </a:t>
            </a:r>
            <a:r>
              <a:rPr lang="en-US" sz="2000" b="1" dirty="0" smtClean="0">
                <a:hlinkClick r:id="rId3" action="ppaction://hlinksldjump"/>
              </a:rPr>
              <a:t>corporate colony </a:t>
            </a:r>
            <a:r>
              <a:rPr lang="en-US" sz="2000" dirty="0" smtClean="0"/>
              <a:t>to defy British law.</a:t>
            </a:r>
          </a:p>
          <a:p>
            <a:pPr marL="285750" lvl="1" indent="-273050">
              <a:buFont typeface="Arial" pitchFamily="34" charset="0"/>
              <a:buChar char="•"/>
              <a:defRPr/>
            </a:pPr>
            <a:r>
              <a:rPr lang="en-US" sz="2000" dirty="0" smtClean="0"/>
              <a:t>After the </a:t>
            </a:r>
            <a:r>
              <a:rPr lang="en-US" sz="2000" b="1" dirty="0" smtClean="0"/>
              <a:t>English Civil War</a:t>
            </a:r>
            <a:r>
              <a:rPr lang="en-US" sz="2000" dirty="0" smtClean="0"/>
              <a:t>*, they were even more defiant.</a:t>
            </a:r>
          </a:p>
          <a:p>
            <a:pPr marL="508000" lvl="1" indent="-168275">
              <a:defRPr/>
            </a:pPr>
            <a:endParaRPr lang="en-US" sz="1600" dirty="0" smtClean="0"/>
          </a:p>
        </p:txBody>
      </p:sp>
      <p:sp>
        <p:nvSpPr>
          <p:cNvPr id="4" name="Footer Placeholder 3"/>
          <p:cNvSpPr>
            <a:spLocks noGrp="1"/>
          </p:cNvSpPr>
          <p:nvPr>
            <p:ph type="ftr" sz="quarter" idx="11"/>
          </p:nvPr>
        </p:nvSpPr>
        <p:spPr/>
        <p:txBody>
          <a:bodyPr/>
          <a:lstStyle/>
          <a:p>
            <a:pPr>
              <a:defRPr/>
            </a:pPr>
            <a:r>
              <a:rPr lang="en-US" smtClean="0"/>
              <a:t>CICERO © 2012</a:t>
            </a:r>
            <a:endParaRPr lang="en-US"/>
          </a:p>
        </p:txBody>
      </p:sp>
      <p:sp>
        <p:nvSpPr>
          <p:cNvPr id="9" name="Action Button: Forward or Next 8">
            <a:hlinkClick r:id="" action="ppaction://hlinkshowjump?jump=nextslide" highlightClick="1"/>
          </p:cNvPr>
          <p:cNvSpPr/>
          <p:nvPr/>
        </p:nvSpPr>
        <p:spPr>
          <a:xfrm>
            <a:off x="8458200" y="6096000"/>
            <a:ext cx="548640" cy="548640"/>
          </a:xfrm>
          <a:prstGeom prst="actionButtonForwardNext">
            <a:avLst/>
          </a:prstGeom>
          <a:solidFill>
            <a:schemeClr val="accent4">
              <a:lumMod val="75000"/>
            </a:schemeClr>
          </a:solidFill>
          <a:ln>
            <a:solidFill>
              <a:schemeClr val="accent4">
                <a:lumMod val="5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9465" name="Picture 2" descr="http://upload.wikimedia.org/wikipedia/commons/b/b8/Pequot_war.jpg"/>
          <p:cNvPicPr>
            <a:picLocks noChangeAspect="1" noChangeArrowheads="1"/>
          </p:cNvPicPr>
          <p:nvPr/>
        </p:nvPicPr>
        <p:blipFill>
          <a:blip r:embed="rId4" cstate="screen"/>
          <a:srcRect l="876" t="1216" r="876" b="1216"/>
          <a:stretch>
            <a:fillRect/>
          </a:stretch>
        </p:blipFill>
        <p:spPr bwMode="auto">
          <a:xfrm>
            <a:off x="4953000" y="1905000"/>
            <a:ext cx="3743325" cy="2678113"/>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smtClean="0"/>
              <a:t>Massachusetts Bay</a:t>
            </a:r>
          </a:p>
        </p:txBody>
      </p:sp>
      <p:sp>
        <p:nvSpPr>
          <p:cNvPr id="20483" name="Content Placeholder 6"/>
          <p:cNvSpPr>
            <a:spLocks noGrp="1"/>
          </p:cNvSpPr>
          <p:nvPr>
            <p:ph sz="half" idx="1"/>
          </p:nvPr>
        </p:nvSpPr>
        <p:spPr>
          <a:xfrm>
            <a:off x="457200" y="1600200"/>
            <a:ext cx="4343400" cy="4525963"/>
          </a:xfrm>
        </p:spPr>
        <p:txBody>
          <a:bodyPr/>
          <a:lstStyle/>
          <a:p>
            <a:pPr>
              <a:spcAft>
                <a:spcPts val="300"/>
              </a:spcAft>
            </a:pPr>
            <a:r>
              <a:rPr lang="en-US" sz="2000" smtClean="0"/>
              <a:t>Once the </a:t>
            </a:r>
            <a:r>
              <a:rPr lang="en-US" sz="2000" b="1" smtClean="0"/>
              <a:t>monarchy was restored</a:t>
            </a:r>
            <a:r>
              <a:rPr lang="en-US" sz="2000" smtClean="0"/>
              <a:t>*</a:t>
            </a:r>
            <a:r>
              <a:rPr lang="en-US" sz="2000" b="1" smtClean="0"/>
              <a:t> </a:t>
            </a:r>
            <a:r>
              <a:rPr lang="en-US" sz="2000" smtClean="0"/>
              <a:t>in 1660, their defiance would no longer be tolerated:</a:t>
            </a:r>
          </a:p>
          <a:p>
            <a:pPr marL="508000" lvl="1" indent="-168275">
              <a:spcAft>
                <a:spcPts val="300"/>
              </a:spcAft>
            </a:pPr>
            <a:r>
              <a:rPr lang="en-US" sz="1600" smtClean="0"/>
              <a:t>In 1684, their charter was revoked.</a:t>
            </a:r>
          </a:p>
          <a:p>
            <a:pPr marL="508000" lvl="1" indent="-168275">
              <a:spcAft>
                <a:spcPts val="300"/>
              </a:spcAft>
            </a:pPr>
            <a:r>
              <a:rPr lang="en-US" sz="1600" smtClean="0"/>
              <a:t>In 1686, all of New England was placed under the authority of a royally appointed governor**.  </a:t>
            </a:r>
          </a:p>
          <a:p>
            <a:pPr>
              <a:spcAft>
                <a:spcPts val="300"/>
              </a:spcAft>
            </a:pPr>
            <a:r>
              <a:rPr lang="en-US" sz="2000" smtClean="0"/>
              <a:t>The Massachusetts Bay charter was restored in 1691 with some revisions:</a:t>
            </a:r>
          </a:p>
          <a:p>
            <a:pPr marL="508000" lvl="1" indent="-168275">
              <a:spcAft>
                <a:spcPts val="300"/>
              </a:spcAft>
            </a:pPr>
            <a:r>
              <a:rPr lang="en-US" sz="1600" smtClean="0"/>
              <a:t>The king would still appoint the  governor;</a:t>
            </a:r>
          </a:p>
          <a:p>
            <a:pPr marL="508000" lvl="1" indent="-168275"/>
            <a:r>
              <a:rPr lang="en-US" sz="1600" smtClean="0"/>
              <a:t>the colonial assembly was required to increase non-Puritan representation. </a:t>
            </a:r>
          </a:p>
        </p:txBody>
      </p:sp>
      <p:sp>
        <p:nvSpPr>
          <p:cNvPr id="4" name="Footer Placeholder 3"/>
          <p:cNvSpPr>
            <a:spLocks noGrp="1"/>
          </p:cNvSpPr>
          <p:nvPr>
            <p:ph type="ftr" sz="quarter" idx="11"/>
          </p:nvPr>
        </p:nvSpPr>
        <p:spPr/>
        <p:txBody>
          <a:bodyPr/>
          <a:lstStyle/>
          <a:p>
            <a:pPr>
              <a:defRPr/>
            </a:pPr>
            <a:r>
              <a:rPr lang="en-US" smtClean="0"/>
              <a:t>CICERO © 2012</a:t>
            </a:r>
            <a:endParaRPr lang="en-US"/>
          </a:p>
        </p:txBody>
      </p:sp>
      <p:sp>
        <p:nvSpPr>
          <p:cNvPr id="9" name="Action Button: Forward or Next 8">
            <a:hlinkClick r:id="" action="ppaction://hlinkshowjump?jump=nextslide" highlightClick="1"/>
          </p:cNvPr>
          <p:cNvSpPr/>
          <p:nvPr/>
        </p:nvSpPr>
        <p:spPr>
          <a:xfrm>
            <a:off x="8458200" y="6096000"/>
            <a:ext cx="548640" cy="548640"/>
          </a:xfrm>
          <a:prstGeom prst="actionButtonForwardNext">
            <a:avLst/>
          </a:prstGeom>
          <a:solidFill>
            <a:schemeClr val="accent4">
              <a:lumMod val="75000"/>
            </a:schemeClr>
          </a:solidFill>
          <a:ln>
            <a:solidFill>
              <a:schemeClr val="accent4">
                <a:lumMod val="5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Content Placeholder 7"/>
          <p:cNvSpPr txBox="1">
            <a:spLocks/>
          </p:cNvSpPr>
          <p:nvPr/>
        </p:nvSpPr>
        <p:spPr bwMode="auto">
          <a:xfrm>
            <a:off x="5257800" y="5181600"/>
            <a:ext cx="2667000" cy="563563"/>
          </a:xfrm>
          <a:prstGeom prst="rect">
            <a:avLst/>
          </a:prstGeom>
          <a:noFill/>
          <a:ln w="9525">
            <a:noFill/>
            <a:miter lim="800000"/>
            <a:headEnd/>
            <a:tailEnd/>
          </a:ln>
        </p:spPr>
        <p:txBody>
          <a:bodyPr/>
          <a:lstStyle/>
          <a:p>
            <a:pPr algn="ctr" eaLnBrk="0" hangingPunct="0">
              <a:spcBef>
                <a:spcPct val="20000"/>
              </a:spcBef>
              <a:spcAft>
                <a:spcPts val="600"/>
              </a:spcAft>
              <a:buFont typeface="Arial" charset="0"/>
              <a:buNone/>
              <a:defRPr/>
            </a:pPr>
            <a:r>
              <a:rPr lang="en-US" sz="1400" dirty="0">
                <a:latin typeface="+mn-lt"/>
                <a:cs typeface="+mn-cs"/>
              </a:rPr>
              <a:t>In 1692, a mass panic in Salem Village resulted in the infamous Salem Witch Trials. </a:t>
            </a:r>
          </a:p>
        </p:txBody>
      </p:sp>
      <p:pic>
        <p:nvPicPr>
          <p:cNvPr id="120834" name="Picture 2" descr="http://upload.wikimedia.org/wikipedia/commons/2/26/WondersoftheInvisibleWorld-1693.jpg"/>
          <p:cNvPicPr>
            <a:picLocks noChangeAspect="1" noChangeArrowheads="1"/>
          </p:cNvPicPr>
          <p:nvPr/>
        </p:nvPicPr>
        <p:blipFill>
          <a:blip r:embed="rId3" cstate="screen"/>
          <a:srcRect/>
          <a:stretch>
            <a:fillRect/>
          </a:stretch>
        </p:blipFill>
        <p:spPr bwMode="auto">
          <a:xfrm>
            <a:off x="5334000" y="1652588"/>
            <a:ext cx="2538413" cy="347662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eaLnBrk="1" hangingPunct="1"/>
            <a:r>
              <a:rPr lang="en-US" smtClean="0"/>
              <a:t>The English in North America</a:t>
            </a:r>
          </a:p>
        </p:txBody>
      </p:sp>
      <p:sp>
        <p:nvSpPr>
          <p:cNvPr id="17411" name="Content Placeholder 2"/>
          <p:cNvSpPr>
            <a:spLocks noGrp="1"/>
          </p:cNvSpPr>
          <p:nvPr>
            <p:ph sz="half" idx="1"/>
          </p:nvPr>
        </p:nvSpPr>
        <p:spPr/>
        <p:txBody>
          <a:bodyPr/>
          <a:lstStyle/>
          <a:p>
            <a:pPr eaLnBrk="1" hangingPunct="1">
              <a:defRPr/>
            </a:pPr>
            <a:r>
              <a:rPr lang="en-US" sz="2000" dirty="0" smtClean="0"/>
              <a:t>In 1497, John Cabot led the first expedition to the New World financed by England.</a:t>
            </a:r>
          </a:p>
          <a:p>
            <a:pPr marL="350838" lvl="1" indent="-223838" eaLnBrk="1" hangingPunct="1">
              <a:defRPr/>
            </a:pPr>
            <a:r>
              <a:rPr lang="en-US" sz="1600" dirty="0" smtClean="0"/>
              <a:t>His objective was to find the </a:t>
            </a:r>
            <a:r>
              <a:rPr lang="en-US" sz="1600" b="1" dirty="0" smtClean="0"/>
              <a:t>Northwest Passage</a:t>
            </a:r>
            <a:r>
              <a:rPr lang="en-US" sz="1600" dirty="0" smtClean="0"/>
              <a:t>.</a:t>
            </a:r>
          </a:p>
          <a:p>
            <a:pPr marL="350838" lvl="1" indent="-223838" eaLnBrk="1" hangingPunct="1">
              <a:defRPr/>
            </a:pPr>
            <a:r>
              <a:rPr lang="en-US" sz="1600" dirty="0" smtClean="0"/>
              <a:t>At the time, England was not interested in establishing settlements.</a:t>
            </a:r>
          </a:p>
          <a:p>
            <a:pPr marL="350838" lvl="1" indent="-223838" eaLnBrk="1" hangingPunct="1">
              <a:defRPr/>
            </a:pPr>
            <a:r>
              <a:rPr lang="en-US" sz="1600" dirty="0" smtClean="0"/>
              <a:t>Conflict with Spain, however, would soon reshape England’s policies.</a:t>
            </a:r>
          </a:p>
          <a:p>
            <a:pPr eaLnBrk="1" hangingPunct="1">
              <a:defRPr/>
            </a:pPr>
            <a:r>
              <a:rPr lang="en-US" sz="1800" dirty="0" smtClean="0"/>
              <a:t>In 1584, Queen Elizabeth I granted a </a:t>
            </a:r>
            <a:r>
              <a:rPr lang="en-US" sz="1800" b="1" dirty="0" smtClean="0">
                <a:solidFill>
                  <a:srgbClr val="0070C0"/>
                </a:solidFill>
                <a:hlinkClick r:id="rId3" action="ppaction://hlinksldjump"/>
              </a:rPr>
              <a:t>charter</a:t>
            </a:r>
            <a:r>
              <a:rPr lang="en-US" sz="1800" dirty="0" smtClean="0">
                <a:solidFill>
                  <a:srgbClr val="0070C0"/>
                </a:solidFill>
              </a:rPr>
              <a:t> </a:t>
            </a:r>
            <a:r>
              <a:rPr lang="en-US" sz="1800" dirty="0" smtClean="0"/>
              <a:t>to Sir Walter Raleigh to establish  the first English settlement.</a:t>
            </a:r>
          </a:p>
          <a:p>
            <a:pPr marL="514350" lvl="1" indent="-171450" eaLnBrk="1" hangingPunct="1">
              <a:spcAft>
                <a:spcPts val="300"/>
              </a:spcAft>
              <a:defRPr/>
            </a:pPr>
            <a:endParaRPr lang="en-US" sz="1600" dirty="0" smtClean="0"/>
          </a:p>
        </p:txBody>
      </p:sp>
      <p:sp>
        <p:nvSpPr>
          <p:cNvPr id="3076" name="Content Placeholder 9"/>
          <p:cNvSpPr>
            <a:spLocks noGrp="1"/>
          </p:cNvSpPr>
          <p:nvPr>
            <p:ph sz="half" idx="2"/>
          </p:nvPr>
        </p:nvSpPr>
        <p:spPr>
          <a:xfrm>
            <a:off x="4572000" y="4800600"/>
            <a:ext cx="4191000" cy="1249363"/>
          </a:xfrm>
        </p:spPr>
        <p:txBody>
          <a:bodyPr/>
          <a:lstStyle/>
          <a:p>
            <a:pPr marL="0" indent="0" algn="ctr">
              <a:buFont typeface="Arial" charset="0"/>
              <a:buNone/>
            </a:pPr>
            <a:r>
              <a:rPr lang="en-US" sz="1400" smtClean="0"/>
              <a:t>The Queen had hoped that New World settlements would generate wealth  and  provide a base from which English </a:t>
            </a:r>
            <a:r>
              <a:rPr lang="en-US" sz="1400" b="1" smtClean="0"/>
              <a:t>privateers</a:t>
            </a:r>
            <a:r>
              <a:rPr lang="en-US" sz="1400" smtClean="0"/>
              <a:t> could attack Spanish treasure ships. </a:t>
            </a:r>
          </a:p>
        </p:txBody>
      </p:sp>
      <p:sp>
        <p:nvSpPr>
          <p:cNvPr id="4" name="Footer Placeholder 3"/>
          <p:cNvSpPr>
            <a:spLocks noGrp="1"/>
          </p:cNvSpPr>
          <p:nvPr>
            <p:ph type="ftr" sz="quarter" idx="11"/>
          </p:nvPr>
        </p:nvSpPr>
        <p:spPr/>
        <p:txBody>
          <a:bodyPr/>
          <a:lstStyle/>
          <a:p>
            <a:pPr>
              <a:defRPr/>
            </a:pPr>
            <a:r>
              <a:rPr lang="en-US" smtClean="0"/>
              <a:t>CICERO © 2012</a:t>
            </a:r>
            <a:endParaRPr lang="en-US"/>
          </a:p>
        </p:txBody>
      </p:sp>
      <p:pic>
        <p:nvPicPr>
          <p:cNvPr id="3078" name="Picture 15" descr="File:Elizabeth I (Armada Portrait).jpg"/>
          <p:cNvPicPr>
            <a:picLocks noChangeAspect="1" noChangeArrowheads="1"/>
          </p:cNvPicPr>
          <p:nvPr/>
        </p:nvPicPr>
        <p:blipFill>
          <a:blip r:embed="rId4" cstate="screen"/>
          <a:srcRect/>
          <a:stretch>
            <a:fillRect/>
          </a:stretch>
        </p:blipFill>
        <p:spPr bwMode="auto">
          <a:xfrm>
            <a:off x="4648200" y="1676400"/>
            <a:ext cx="3921125" cy="3124200"/>
          </a:xfrm>
          <a:prstGeom prst="rect">
            <a:avLst/>
          </a:prstGeom>
          <a:noFill/>
          <a:ln w="9525">
            <a:noFill/>
            <a:miter lim="800000"/>
            <a:headEnd/>
            <a:tailEnd/>
          </a:ln>
        </p:spPr>
      </p:pic>
      <p:sp>
        <p:nvSpPr>
          <p:cNvPr id="10" name="Action Button: Forward or Next 9">
            <a:hlinkClick r:id="rId5" action="ppaction://hlinksldjump" highlightClick="1"/>
          </p:cNvPr>
          <p:cNvSpPr/>
          <p:nvPr/>
        </p:nvSpPr>
        <p:spPr>
          <a:xfrm>
            <a:off x="8458200" y="6096000"/>
            <a:ext cx="548640" cy="548640"/>
          </a:xfrm>
          <a:prstGeom prst="actionButtonForwardNext">
            <a:avLst/>
          </a:prstGeom>
          <a:solidFill>
            <a:schemeClr val="accent4">
              <a:lumMod val="75000"/>
            </a:schemeClr>
          </a:solidFill>
          <a:ln>
            <a:solidFill>
              <a:schemeClr val="accent4">
                <a:lumMod val="5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advClick="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smtClean="0"/>
              <a:t>Maryland</a:t>
            </a:r>
          </a:p>
        </p:txBody>
      </p:sp>
      <p:sp>
        <p:nvSpPr>
          <p:cNvPr id="21507" name="Content Placeholder 6"/>
          <p:cNvSpPr>
            <a:spLocks noGrp="1"/>
          </p:cNvSpPr>
          <p:nvPr>
            <p:ph sz="half" idx="1"/>
          </p:nvPr>
        </p:nvSpPr>
        <p:spPr>
          <a:xfrm>
            <a:off x="457200" y="1600200"/>
            <a:ext cx="4495800" cy="4525963"/>
          </a:xfrm>
        </p:spPr>
        <p:txBody>
          <a:bodyPr/>
          <a:lstStyle/>
          <a:p>
            <a:r>
              <a:rPr lang="en-US" sz="2000" smtClean="0"/>
              <a:t>Lord Baltimore recognized early on that New World settlement could generate huge profits*.</a:t>
            </a:r>
          </a:p>
          <a:p>
            <a:r>
              <a:rPr lang="en-US" sz="2000" smtClean="0"/>
              <a:t>After becoming Catholic, he realized that the New World may offer more than financial gain:</a:t>
            </a:r>
          </a:p>
          <a:p>
            <a:pPr marL="455613" lvl="1" indent="-168275"/>
            <a:r>
              <a:rPr lang="en-US" sz="1600" smtClean="0"/>
              <a:t>At the time, anyone who rejected the Church of England faced persecution.</a:t>
            </a:r>
          </a:p>
          <a:p>
            <a:pPr marL="455613" lvl="1" indent="-168275"/>
            <a:r>
              <a:rPr lang="en-US" sz="1600" smtClean="0"/>
              <a:t>In 1632, Lord Baltimore requested a charter to establish a colony near the Chesapeake Bay.</a:t>
            </a:r>
          </a:p>
          <a:p>
            <a:pPr marL="455613" lvl="1" indent="-168275"/>
            <a:r>
              <a:rPr lang="en-US" sz="1600" smtClean="0"/>
              <a:t>In addition to turning a profit, he hoped the colony could serve as a safe haven for Christians of all sects.</a:t>
            </a:r>
            <a:endParaRPr lang="en-US" sz="2000" smtClean="0"/>
          </a:p>
          <a:p>
            <a:endParaRPr lang="en-US" sz="2000" smtClean="0"/>
          </a:p>
        </p:txBody>
      </p:sp>
      <p:sp>
        <p:nvSpPr>
          <p:cNvPr id="21508" name="Content Placeholder 7"/>
          <p:cNvSpPr>
            <a:spLocks noGrp="1"/>
          </p:cNvSpPr>
          <p:nvPr>
            <p:ph sz="half" idx="2"/>
          </p:nvPr>
        </p:nvSpPr>
        <p:spPr>
          <a:xfrm>
            <a:off x="5257800" y="2286000"/>
            <a:ext cx="1524000" cy="1371600"/>
          </a:xfrm>
        </p:spPr>
        <p:txBody>
          <a:bodyPr/>
          <a:lstStyle/>
          <a:p>
            <a:pPr marL="0" indent="0">
              <a:buFont typeface="Arial" charset="0"/>
              <a:buNone/>
            </a:pPr>
            <a:r>
              <a:rPr lang="en-US" sz="1400" smtClean="0"/>
              <a:t>In 1625, Sir George Calvert was granted the title “Lord Baltimore.”</a:t>
            </a:r>
          </a:p>
        </p:txBody>
      </p:sp>
      <p:sp>
        <p:nvSpPr>
          <p:cNvPr id="4" name="Footer Placeholder 3"/>
          <p:cNvSpPr>
            <a:spLocks noGrp="1"/>
          </p:cNvSpPr>
          <p:nvPr>
            <p:ph type="ftr" sz="quarter" idx="11"/>
          </p:nvPr>
        </p:nvSpPr>
        <p:spPr/>
        <p:txBody>
          <a:bodyPr/>
          <a:lstStyle/>
          <a:p>
            <a:pPr>
              <a:defRPr/>
            </a:pPr>
            <a:r>
              <a:rPr lang="en-US" smtClean="0"/>
              <a:t>CICERO © 2012</a:t>
            </a:r>
            <a:endParaRPr lang="en-US"/>
          </a:p>
        </p:txBody>
      </p:sp>
      <p:pic>
        <p:nvPicPr>
          <p:cNvPr id="21510" name="Picture 18" descr="http://upload.wikimedia.org/wikipedia/commons/a/ae/Georgecalvert.jpg"/>
          <p:cNvPicPr>
            <a:picLocks noChangeAspect="1" noChangeArrowheads="1"/>
          </p:cNvPicPr>
          <p:nvPr/>
        </p:nvPicPr>
        <p:blipFill>
          <a:blip r:embed="rId3" cstate="screen"/>
          <a:srcRect/>
          <a:stretch>
            <a:fillRect/>
          </a:stretch>
        </p:blipFill>
        <p:spPr bwMode="auto">
          <a:xfrm>
            <a:off x="6477000" y="1524000"/>
            <a:ext cx="2254250" cy="2895600"/>
          </a:xfrm>
          <a:prstGeom prst="rect">
            <a:avLst/>
          </a:prstGeom>
          <a:noFill/>
          <a:ln w="9525">
            <a:noFill/>
            <a:miter lim="800000"/>
            <a:headEnd/>
            <a:tailEnd/>
          </a:ln>
        </p:spPr>
      </p:pic>
      <p:pic>
        <p:nvPicPr>
          <p:cNvPr id="21511" name="Picture 16" descr="http://upload.wikimedia.org/wikipedia/commons/7/75/HenriettaMariavonFrankreich.jpg"/>
          <p:cNvPicPr>
            <a:picLocks noChangeAspect="1" noChangeArrowheads="1"/>
          </p:cNvPicPr>
          <p:nvPr/>
        </p:nvPicPr>
        <p:blipFill>
          <a:blip r:embed="rId4" cstate="screen"/>
          <a:srcRect/>
          <a:stretch>
            <a:fillRect/>
          </a:stretch>
        </p:blipFill>
        <p:spPr bwMode="auto">
          <a:xfrm>
            <a:off x="5151438" y="3810000"/>
            <a:ext cx="2087562" cy="2286000"/>
          </a:xfrm>
          <a:prstGeom prst="rect">
            <a:avLst/>
          </a:prstGeom>
          <a:noFill/>
          <a:ln w="9525">
            <a:noFill/>
            <a:miter lim="800000"/>
            <a:headEnd/>
            <a:tailEnd/>
          </a:ln>
        </p:spPr>
      </p:pic>
      <p:sp>
        <p:nvSpPr>
          <p:cNvPr id="10" name="Content Placeholder 9"/>
          <p:cNvSpPr txBox="1">
            <a:spLocks/>
          </p:cNvSpPr>
          <p:nvPr/>
        </p:nvSpPr>
        <p:spPr bwMode="auto">
          <a:xfrm>
            <a:off x="7239000" y="4495800"/>
            <a:ext cx="1676400" cy="1477963"/>
          </a:xfrm>
          <a:prstGeom prst="rect">
            <a:avLst/>
          </a:prstGeom>
          <a:noFill/>
          <a:ln w="9525">
            <a:noFill/>
            <a:miter lim="800000"/>
            <a:headEnd/>
            <a:tailEnd/>
          </a:ln>
        </p:spPr>
        <p:txBody>
          <a:bodyPr/>
          <a:lstStyle/>
          <a:p>
            <a:pPr eaLnBrk="0" hangingPunct="0">
              <a:spcBef>
                <a:spcPct val="20000"/>
              </a:spcBef>
              <a:spcAft>
                <a:spcPts val="600"/>
              </a:spcAft>
              <a:buFont typeface="Arial" charset="0"/>
              <a:buNone/>
              <a:defRPr/>
            </a:pPr>
            <a:r>
              <a:rPr lang="en-US" sz="1400" dirty="0">
                <a:latin typeface="+mn-lt"/>
                <a:cs typeface="+mn-cs"/>
              </a:rPr>
              <a:t>Maryland was named for Queen Henrietta Maria , the Catholic wife of King Charles I.</a:t>
            </a:r>
          </a:p>
          <a:p>
            <a:pPr marL="227013" indent="-227013" algn="ctr" eaLnBrk="0" hangingPunct="0">
              <a:spcBef>
                <a:spcPct val="20000"/>
              </a:spcBef>
              <a:spcAft>
                <a:spcPts val="600"/>
              </a:spcAft>
              <a:buFont typeface="Arial" charset="0"/>
              <a:buChar char="•"/>
              <a:defRPr/>
            </a:pPr>
            <a:endParaRPr lang="en-US" sz="2800" dirty="0">
              <a:latin typeface="+mn-lt"/>
              <a:cs typeface="+mn-cs"/>
            </a:endParaRPr>
          </a:p>
        </p:txBody>
      </p:sp>
      <p:sp>
        <p:nvSpPr>
          <p:cNvPr id="11" name="Action Button: Forward or Next 10">
            <a:hlinkClick r:id="" action="ppaction://hlinkshowjump?jump=nextslide" highlightClick="1"/>
          </p:cNvPr>
          <p:cNvSpPr/>
          <p:nvPr/>
        </p:nvSpPr>
        <p:spPr>
          <a:xfrm>
            <a:off x="8458200" y="6096000"/>
            <a:ext cx="548640" cy="548640"/>
          </a:xfrm>
          <a:prstGeom prst="actionButtonForwardNext">
            <a:avLst/>
          </a:prstGeom>
          <a:solidFill>
            <a:schemeClr val="accent4">
              <a:lumMod val="75000"/>
            </a:schemeClr>
          </a:solidFill>
          <a:ln>
            <a:solidFill>
              <a:schemeClr val="accent4">
                <a:lumMod val="5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advClick="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US" smtClean="0"/>
              <a:t>Maryland</a:t>
            </a:r>
          </a:p>
        </p:txBody>
      </p:sp>
      <p:sp>
        <p:nvSpPr>
          <p:cNvPr id="22531" name="Content Placeholder 8"/>
          <p:cNvSpPr>
            <a:spLocks noGrp="1"/>
          </p:cNvSpPr>
          <p:nvPr>
            <p:ph sz="half" idx="1"/>
          </p:nvPr>
        </p:nvSpPr>
        <p:spPr>
          <a:xfrm>
            <a:off x="457200" y="1600200"/>
            <a:ext cx="4572000" cy="4525963"/>
          </a:xfrm>
        </p:spPr>
        <p:txBody>
          <a:bodyPr/>
          <a:lstStyle/>
          <a:p>
            <a:pPr>
              <a:spcAft>
                <a:spcPts val="300"/>
              </a:spcAft>
            </a:pPr>
            <a:r>
              <a:rPr lang="en-US" sz="2000" smtClean="0"/>
              <a:t>A </a:t>
            </a:r>
            <a:r>
              <a:rPr lang="en-US" sz="2000" b="1" smtClean="0">
                <a:hlinkClick r:id="rId3" action="ppaction://hlinksldjump"/>
              </a:rPr>
              <a:t>proprietary charter </a:t>
            </a:r>
            <a:r>
              <a:rPr lang="en-US" sz="2000" smtClean="0"/>
              <a:t>was granted, but before it became official, Lord Baltimore died.</a:t>
            </a:r>
          </a:p>
          <a:p>
            <a:pPr>
              <a:spcAft>
                <a:spcPts val="300"/>
              </a:spcAft>
            </a:pPr>
            <a:r>
              <a:rPr lang="en-US" sz="2000" smtClean="0"/>
              <a:t>Cecilius Calvert, his eldest son, became the colony’s </a:t>
            </a:r>
            <a:r>
              <a:rPr lang="en-US" sz="2000" b="1" smtClean="0"/>
              <a:t>proprietor</a:t>
            </a:r>
            <a:r>
              <a:rPr lang="en-US" sz="2000" smtClean="0"/>
              <a:t>.</a:t>
            </a:r>
            <a:r>
              <a:rPr lang="en-US" sz="2000" b="1" smtClean="0"/>
              <a:t> </a:t>
            </a:r>
          </a:p>
          <a:p>
            <a:pPr>
              <a:spcAft>
                <a:spcPts val="300"/>
              </a:spcAft>
            </a:pPr>
            <a:r>
              <a:rPr lang="en-US" sz="2000" smtClean="0"/>
              <a:t>On March 25*, 1634, the first settlers arrived.</a:t>
            </a:r>
          </a:p>
          <a:p>
            <a:pPr>
              <a:spcAft>
                <a:spcPts val="300"/>
              </a:spcAft>
            </a:pPr>
            <a:r>
              <a:rPr lang="en-US" sz="2000" smtClean="0"/>
              <a:t>After some early compromises, settlers were granted greater influence over local affairs.</a:t>
            </a:r>
          </a:p>
          <a:p>
            <a:pPr>
              <a:spcAft>
                <a:spcPts val="300"/>
              </a:spcAft>
            </a:pPr>
            <a:r>
              <a:rPr lang="en-US" sz="2000" smtClean="0"/>
              <a:t>Ambitious tobacco farmers were able to make considerable profits. </a:t>
            </a:r>
          </a:p>
          <a:p>
            <a:endParaRPr lang="en-US" sz="2000" smtClean="0"/>
          </a:p>
          <a:p>
            <a:endParaRPr lang="en-US" smtClean="0"/>
          </a:p>
        </p:txBody>
      </p:sp>
      <p:sp>
        <p:nvSpPr>
          <p:cNvPr id="4" name="Footer Placeholder 3"/>
          <p:cNvSpPr>
            <a:spLocks noGrp="1"/>
          </p:cNvSpPr>
          <p:nvPr>
            <p:ph type="ftr" sz="quarter" idx="11"/>
          </p:nvPr>
        </p:nvSpPr>
        <p:spPr/>
        <p:txBody>
          <a:bodyPr/>
          <a:lstStyle/>
          <a:p>
            <a:pPr>
              <a:defRPr/>
            </a:pPr>
            <a:r>
              <a:rPr lang="en-US" smtClean="0"/>
              <a:t>CICERO © 2012</a:t>
            </a:r>
            <a:endParaRPr lang="en-US"/>
          </a:p>
        </p:txBody>
      </p:sp>
      <p:sp>
        <p:nvSpPr>
          <p:cNvPr id="22533" name="Content Placeholder 8"/>
          <p:cNvSpPr>
            <a:spLocks noGrp="1"/>
          </p:cNvSpPr>
          <p:nvPr>
            <p:ph sz="half" idx="2"/>
          </p:nvPr>
        </p:nvSpPr>
        <p:spPr>
          <a:xfrm>
            <a:off x="5257800" y="5181600"/>
            <a:ext cx="2895600" cy="792163"/>
          </a:xfrm>
        </p:spPr>
        <p:txBody>
          <a:bodyPr/>
          <a:lstStyle/>
          <a:p>
            <a:pPr marL="0" indent="0" algn="ctr">
              <a:buFont typeface="Arial" charset="0"/>
              <a:buNone/>
            </a:pPr>
            <a:r>
              <a:rPr lang="en-US" sz="1400" smtClean="0"/>
              <a:t>In 1649, Cecilius Calvert wrote the </a:t>
            </a:r>
            <a:r>
              <a:rPr lang="en-US" sz="1400" b="1" i="1" smtClean="0">
                <a:hlinkClick r:id="rId4" action="ppaction://hlinksldjump"/>
              </a:rPr>
              <a:t>Maryland Toleration Act </a:t>
            </a:r>
            <a:r>
              <a:rPr lang="en-US" sz="1400" smtClean="0"/>
              <a:t>to promote religious tolerance in the colony.</a:t>
            </a:r>
          </a:p>
        </p:txBody>
      </p:sp>
      <p:pic>
        <p:nvPicPr>
          <p:cNvPr id="22534" name="Picture 14" descr="http://upload.wikimedia.org/wikipedia/commons/c/cd/Calvertcecil.jpg"/>
          <p:cNvPicPr>
            <a:picLocks noChangeAspect="1" noChangeArrowheads="1"/>
          </p:cNvPicPr>
          <p:nvPr/>
        </p:nvPicPr>
        <p:blipFill>
          <a:blip r:embed="rId5" cstate="screen"/>
          <a:srcRect/>
          <a:stretch>
            <a:fillRect/>
          </a:stretch>
        </p:blipFill>
        <p:spPr bwMode="auto">
          <a:xfrm>
            <a:off x="5334000" y="1676400"/>
            <a:ext cx="2828925" cy="3505200"/>
          </a:xfrm>
          <a:prstGeom prst="rect">
            <a:avLst/>
          </a:prstGeom>
          <a:noFill/>
          <a:ln w="9525">
            <a:noFill/>
            <a:miter lim="800000"/>
            <a:headEnd/>
            <a:tailEnd/>
          </a:ln>
        </p:spPr>
      </p:pic>
      <p:sp>
        <p:nvSpPr>
          <p:cNvPr id="9" name="Action Button: Forward or Next 8">
            <a:hlinkClick r:id="rId6" action="ppaction://hlinksldjump" highlightClick="1"/>
          </p:cNvPr>
          <p:cNvSpPr/>
          <p:nvPr/>
        </p:nvSpPr>
        <p:spPr>
          <a:xfrm>
            <a:off x="8458200" y="6096000"/>
            <a:ext cx="548640" cy="548640"/>
          </a:xfrm>
          <a:prstGeom prst="actionButtonForwardNext">
            <a:avLst/>
          </a:prstGeom>
          <a:solidFill>
            <a:schemeClr val="accent4">
              <a:lumMod val="75000"/>
            </a:schemeClr>
          </a:solidFill>
          <a:ln>
            <a:solidFill>
              <a:schemeClr val="accent4">
                <a:lumMod val="5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advClick="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smtClean="0"/>
              <a:t>Proprietary Charters</a:t>
            </a:r>
          </a:p>
        </p:txBody>
      </p:sp>
      <p:sp>
        <p:nvSpPr>
          <p:cNvPr id="23555" name="Content Placeholder 7"/>
          <p:cNvSpPr>
            <a:spLocks noGrp="1"/>
          </p:cNvSpPr>
          <p:nvPr>
            <p:ph idx="1"/>
          </p:nvPr>
        </p:nvSpPr>
        <p:spPr>
          <a:xfrm>
            <a:off x="457200" y="1371600"/>
            <a:ext cx="8229600" cy="4754563"/>
          </a:xfrm>
        </p:spPr>
        <p:txBody>
          <a:bodyPr/>
          <a:lstStyle/>
          <a:p>
            <a:r>
              <a:rPr lang="en-US" sz="2000" smtClean="0"/>
              <a:t>These charters gave an individual or small group a grant of land and permission to establish a colony within the bounds of the grant.</a:t>
            </a:r>
          </a:p>
          <a:p>
            <a:r>
              <a:rPr lang="en-US" sz="2000" smtClean="0"/>
              <a:t>The proprietor took full financial responsibility for establishing and maintaining the colony.</a:t>
            </a:r>
          </a:p>
          <a:p>
            <a:r>
              <a:rPr lang="en-US" sz="2000" smtClean="0"/>
              <a:t>Proprietors were given tremendous political authority.</a:t>
            </a:r>
          </a:p>
          <a:p>
            <a:r>
              <a:rPr lang="en-US" sz="2000" smtClean="0"/>
              <a:t>When the proprietor dies, the charter is passed to his descendants. </a:t>
            </a:r>
          </a:p>
          <a:p>
            <a:r>
              <a:rPr lang="en-US" sz="2000" smtClean="0"/>
              <a:t>Examples include charters granted to Sir Walter Raleigh (Roanoke), Cecilius Calvert (Maryland), and William Penn (Pennsylvania)</a:t>
            </a:r>
          </a:p>
          <a:p>
            <a:pPr>
              <a:buFont typeface="Arial" charset="0"/>
              <a:buNone/>
            </a:pPr>
            <a:r>
              <a:rPr lang="en-US" sz="2000" smtClean="0"/>
              <a:t> </a:t>
            </a:r>
          </a:p>
        </p:txBody>
      </p:sp>
      <p:sp>
        <p:nvSpPr>
          <p:cNvPr id="4" name="Footer Placeholder 3"/>
          <p:cNvSpPr>
            <a:spLocks noGrp="1"/>
          </p:cNvSpPr>
          <p:nvPr>
            <p:ph type="ftr" sz="quarter" idx="11"/>
          </p:nvPr>
        </p:nvSpPr>
        <p:spPr/>
        <p:txBody>
          <a:bodyPr/>
          <a:lstStyle/>
          <a:p>
            <a:pPr>
              <a:defRPr/>
            </a:pPr>
            <a:r>
              <a:rPr lang="en-US" smtClean="0"/>
              <a:t>CICERO © 2012</a:t>
            </a:r>
            <a:endParaRPr lang="en-US"/>
          </a:p>
        </p:txBody>
      </p:sp>
      <p:sp>
        <p:nvSpPr>
          <p:cNvPr id="10" name="Rectangle 9"/>
          <p:cNvSpPr/>
          <p:nvPr/>
        </p:nvSpPr>
        <p:spPr>
          <a:xfrm>
            <a:off x="5953704" y="0"/>
            <a:ext cx="3190296" cy="400110"/>
          </a:xfrm>
          <a:prstGeom prst="rect">
            <a:avLst/>
          </a:prstGeom>
          <a:noFill/>
        </p:spPr>
        <p:txBody>
          <a:bodyPr wrap="none">
            <a:spAutoFit/>
          </a:bodyPr>
          <a:lstStyle/>
          <a:p>
            <a:pPr algn="ctr">
              <a:defRPr/>
            </a:pPr>
            <a:r>
              <a:rPr lang="en-US" sz="2000" b="1" dirty="0">
                <a:ln w="18000">
                  <a:solidFill>
                    <a:schemeClr val="accent2">
                      <a:satMod val="140000"/>
                    </a:schemeClr>
                  </a:solidFill>
                  <a:prstDash val="solid"/>
                  <a:miter lim="800000"/>
                </a:ln>
                <a:solidFill>
                  <a:srgbClr val="663300"/>
                </a:solidFill>
                <a:effectLst>
                  <a:outerShdw blurRad="25500" dist="23000" dir="7020000" algn="tl">
                    <a:srgbClr val="000000">
                      <a:alpha val="50000"/>
                    </a:srgbClr>
                  </a:outerShdw>
                </a:effectLst>
                <a:latin typeface="Century Gothic" pitchFamily="34" charset="0"/>
              </a:rPr>
              <a:t>Background Information</a:t>
            </a:r>
          </a:p>
        </p:txBody>
      </p:sp>
      <p:sp>
        <p:nvSpPr>
          <p:cNvPr id="11" name="Action Button: Back or Previous 10">
            <a:hlinkClick r:id="" action="ppaction://hlinkshowjump?jump=lastslideviewed" highlightClick="1"/>
          </p:cNvPr>
          <p:cNvSpPr/>
          <p:nvPr/>
        </p:nvSpPr>
        <p:spPr>
          <a:xfrm>
            <a:off x="8458200" y="6096000"/>
            <a:ext cx="548640" cy="548640"/>
          </a:xfrm>
          <a:prstGeom prst="actionButtonBackPrevious">
            <a:avLst/>
          </a:prstGeom>
          <a:solidFill>
            <a:schemeClr val="accent4">
              <a:lumMod val="75000"/>
            </a:schemeClr>
          </a:solidFill>
          <a:ln>
            <a:solidFill>
              <a:schemeClr val="accent4">
                <a:lumMod val="5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advClick="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smtClean="0"/>
              <a:t>Maryland</a:t>
            </a:r>
          </a:p>
        </p:txBody>
      </p:sp>
      <p:sp>
        <p:nvSpPr>
          <p:cNvPr id="24579" name="Content Placeholder 8"/>
          <p:cNvSpPr>
            <a:spLocks noGrp="1"/>
          </p:cNvSpPr>
          <p:nvPr>
            <p:ph idx="1"/>
          </p:nvPr>
        </p:nvSpPr>
        <p:spPr>
          <a:xfrm>
            <a:off x="457200" y="1371600"/>
            <a:ext cx="8229600" cy="4525963"/>
          </a:xfrm>
        </p:spPr>
        <p:txBody>
          <a:bodyPr/>
          <a:lstStyle/>
          <a:p>
            <a:r>
              <a:rPr lang="en-US" sz="2000" smtClean="0"/>
              <a:t>Maryland, however, was not the Catholic refuge Lord Baltimore had hoped it would be.  </a:t>
            </a:r>
          </a:p>
          <a:p>
            <a:r>
              <a:rPr lang="en-US" sz="2000" smtClean="0"/>
              <a:t>Catholics had quickly become a minority and found themselves in danger of persecution yet again.  </a:t>
            </a:r>
          </a:p>
          <a:p>
            <a:r>
              <a:rPr lang="en-US" sz="2000" smtClean="0"/>
              <a:t>In 1649, the Assembly passed the </a:t>
            </a:r>
            <a:r>
              <a:rPr lang="en-US" sz="2000" i="1" smtClean="0"/>
              <a:t>Maryland Toleration Act</a:t>
            </a:r>
            <a:r>
              <a:rPr lang="en-US" sz="2000" smtClean="0"/>
              <a:t> </a:t>
            </a:r>
          </a:p>
          <a:p>
            <a:pPr marL="508000" lvl="1" indent="-168275"/>
            <a:r>
              <a:rPr lang="en-US" sz="1600" smtClean="0"/>
              <a:t>This act allowed freedom of worship for all Christians* in Maryland. </a:t>
            </a:r>
          </a:p>
          <a:p>
            <a:pPr marL="508000" lvl="1" indent="-168275"/>
            <a:r>
              <a:rPr lang="en-US" sz="1600" smtClean="0"/>
              <a:t>It was temporarily repealed in 1654, reinstated in 1658, and permanently repealed following the Glorious Revolution.  </a:t>
            </a:r>
          </a:p>
          <a:p>
            <a:r>
              <a:rPr lang="en-US" sz="2000" smtClean="0"/>
              <a:t>By 1702, the Church of England was the official church of Maryland.  </a:t>
            </a:r>
          </a:p>
          <a:p>
            <a:r>
              <a:rPr lang="en-US" sz="2000" smtClean="0"/>
              <a:t>By 1718, Catholics were not allowed to vote.  </a:t>
            </a:r>
          </a:p>
          <a:p>
            <a:r>
              <a:rPr lang="en-US" sz="2000" smtClean="0"/>
              <a:t>Religious tolerance would not return as an ideal in Maryland until the American Revolution.</a:t>
            </a:r>
            <a:endParaRPr lang="en-US" smtClean="0"/>
          </a:p>
        </p:txBody>
      </p:sp>
      <p:sp>
        <p:nvSpPr>
          <p:cNvPr id="4" name="Footer Placeholder 3"/>
          <p:cNvSpPr>
            <a:spLocks noGrp="1"/>
          </p:cNvSpPr>
          <p:nvPr>
            <p:ph type="ftr" sz="quarter" idx="11"/>
          </p:nvPr>
        </p:nvSpPr>
        <p:spPr/>
        <p:txBody>
          <a:bodyPr/>
          <a:lstStyle/>
          <a:p>
            <a:pPr>
              <a:defRPr/>
            </a:pPr>
            <a:r>
              <a:rPr lang="en-US" smtClean="0"/>
              <a:t>CICERO © 2012</a:t>
            </a:r>
            <a:endParaRPr lang="en-US"/>
          </a:p>
        </p:txBody>
      </p:sp>
      <p:sp>
        <p:nvSpPr>
          <p:cNvPr id="8" name="Action Button: Back or Previous 7">
            <a:hlinkClick r:id="" action="ppaction://hlinkshowjump?jump=lastslideviewed" highlightClick="1"/>
          </p:cNvPr>
          <p:cNvSpPr/>
          <p:nvPr/>
        </p:nvSpPr>
        <p:spPr>
          <a:xfrm>
            <a:off x="8458200" y="6096000"/>
            <a:ext cx="548640" cy="548640"/>
          </a:xfrm>
          <a:prstGeom prst="actionButtonBackPrevious">
            <a:avLst/>
          </a:prstGeom>
          <a:solidFill>
            <a:schemeClr val="accent4">
              <a:lumMod val="75000"/>
            </a:schemeClr>
          </a:solidFill>
          <a:ln>
            <a:solidFill>
              <a:schemeClr val="accent4">
                <a:lumMod val="5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9"/>
          <p:cNvSpPr/>
          <p:nvPr/>
        </p:nvSpPr>
        <p:spPr>
          <a:xfrm>
            <a:off x="5953704" y="0"/>
            <a:ext cx="3190296" cy="400110"/>
          </a:xfrm>
          <a:prstGeom prst="rect">
            <a:avLst/>
          </a:prstGeom>
          <a:noFill/>
        </p:spPr>
        <p:txBody>
          <a:bodyPr wrap="none">
            <a:spAutoFit/>
          </a:bodyPr>
          <a:lstStyle/>
          <a:p>
            <a:pPr algn="ctr">
              <a:defRPr/>
            </a:pPr>
            <a:r>
              <a:rPr lang="en-US" sz="2000" b="1" dirty="0">
                <a:ln w="18000">
                  <a:solidFill>
                    <a:schemeClr val="accent2">
                      <a:satMod val="140000"/>
                    </a:schemeClr>
                  </a:solidFill>
                  <a:prstDash val="solid"/>
                  <a:miter lim="800000"/>
                </a:ln>
                <a:solidFill>
                  <a:srgbClr val="663300"/>
                </a:solidFill>
                <a:effectLst>
                  <a:outerShdw blurRad="25500" dist="23000" dir="7020000" algn="tl">
                    <a:srgbClr val="000000">
                      <a:alpha val="50000"/>
                    </a:srgbClr>
                  </a:outerShdw>
                </a:effectLst>
                <a:latin typeface="Century Gothic" pitchFamily="34" charset="0"/>
              </a:rPr>
              <a:t>Background Information</a:t>
            </a:r>
          </a:p>
        </p:txBody>
      </p:sp>
    </p:spTree>
  </p:cSld>
  <p:clrMapOvr>
    <a:masterClrMapping/>
  </p:clrMapOvr>
  <p:transition advClick="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n-US" smtClean="0"/>
              <a:t>Rhode Island</a:t>
            </a:r>
          </a:p>
        </p:txBody>
      </p:sp>
      <p:sp>
        <p:nvSpPr>
          <p:cNvPr id="25603" name="Content Placeholder 6"/>
          <p:cNvSpPr>
            <a:spLocks noGrp="1"/>
          </p:cNvSpPr>
          <p:nvPr>
            <p:ph sz="half" idx="1"/>
          </p:nvPr>
        </p:nvSpPr>
        <p:spPr>
          <a:xfrm>
            <a:off x="457200" y="1600200"/>
            <a:ext cx="4267200" cy="4525963"/>
          </a:xfrm>
        </p:spPr>
        <p:txBody>
          <a:bodyPr/>
          <a:lstStyle/>
          <a:p>
            <a:pPr>
              <a:spcAft>
                <a:spcPts val="300"/>
              </a:spcAft>
            </a:pPr>
            <a:r>
              <a:rPr lang="en-US" sz="2000" smtClean="0"/>
              <a:t>The radical views of Roger Williams angered Puritan leaders in Massachusetts.</a:t>
            </a:r>
          </a:p>
          <a:p>
            <a:pPr>
              <a:spcAft>
                <a:spcPts val="300"/>
              </a:spcAft>
            </a:pPr>
            <a:r>
              <a:rPr lang="en-US" sz="2000" smtClean="0"/>
              <a:t>Williams argued for </a:t>
            </a:r>
          </a:p>
          <a:p>
            <a:pPr marL="404813" lvl="1" indent="-169863">
              <a:spcAft>
                <a:spcPct val="0"/>
              </a:spcAft>
            </a:pPr>
            <a:r>
              <a:rPr lang="en-US" sz="1600" smtClean="0"/>
              <a:t>strict separation of church and state;</a:t>
            </a:r>
          </a:p>
          <a:p>
            <a:pPr marL="404813" lvl="1" indent="-169863">
              <a:spcAft>
                <a:spcPct val="0"/>
              </a:spcAft>
            </a:pPr>
            <a:r>
              <a:rPr lang="en-US" sz="1600" smtClean="0"/>
              <a:t>complete separation from the Church of England*;</a:t>
            </a:r>
          </a:p>
          <a:p>
            <a:pPr marL="404813" lvl="1" indent="-169863">
              <a:spcAft>
                <a:spcPts val="300"/>
              </a:spcAft>
            </a:pPr>
            <a:r>
              <a:rPr lang="en-US" sz="1600" smtClean="0"/>
              <a:t>toleration of other religious beliefs</a:t>
            </a:r>
          </a:p>
          <a:p>
            <a:pPr>
              <a:spcAft>
                <a:spcPts val="300"/>
              </a:spcAft>
            </a:pPr>
            <a:r>
              <a:rPr lang="en-US" sz="2000" smtClean="0"/>
              <a:t>In 1635, he was convicted of </a:t>
            </a:r>
            <a:r>
              <a:rPr lang="en-US" sz="2000" b="1" smtClean="0"/>
              <a:t>sedition</a:t>
            </a:r>
            <a:r>
              <a:rPr lang="en-US" sz="2000" smtClean="0"/>
              <a:t> and heresy and sentenced to banishment.</a:t>
            </a:r>
          </a:p>
          <a:p>
            <a:endParaRPr lang="en-US" sz="2000" smtClean="0"/>
          </a:p>
          <a:p>
            <a:pPr>
              <a:spcAft>
                <a:spcPct val="0"/>
              </a:spcAft>
              <a:buFont typeface="Arial" charset="0"/>
              <a:buNone/>
            </a:pPr>
            <a:endParaRPr lang="en-US" sz="2000" smtClean="0"/>
          </a:p>
          <a:p>
            <a:pPr>
              <a:spcAft>
                <a:spcPts val="300"/>
              </a:spcAft>
            </a:pPr>
            <a:endParaRPr lang="en-US" sz="2000" smtClean="0"/>
          </a:p>
          <a:p>
            <a:pPr>
              <a:spcAft>
                <a:spcPts val="300"/>
              </a:spcAft>
            </a:pPr>
            <a:endParaRPr lang="en-US" sz="2000" smtClean="0"/>
          </a:p>
          <a:p>
            <a:pPr>
              <a:spcAft>
                <a:spcPts val="300"/>
              </a:spcAft>
            </a:pPr>
            <a:endParaRPr lang="en-US" sz="2000" smtClean="0"/>
          </a:p>
        </p:txBody>
      </p:sp>
      <p:sp>
        <p:nvSpPr>
          <p:cNvPr id="25604" name="Content Placeholder 8"/>
          <p:cNvSpPr>
            <a:spLocks noGrp="1"/>
          </p:cNvSpPr>
          <p:nvPr>
            <p:ph sz="half" idx="2"/>
          </p:nvPr>
        </p:nvSpPr>
        <p:spPr>
          <a:xfrm>
            <a:off x="457200" y="5181600"/>
            <a:ext cx="8229600" cy="868363"/>
          </a:xfrm>
        </p:spPr>
        <p:txBody>
          <a:bodyPr/>
          <a:lstStyle/>
          <a:p>
            <a:r>
              <a:rPr lang="en-US" sz="2000" smtClean="0"/>
              <a:t>He fled to Narragansett Bay, bought land from the Indians**, and established Providence Plantation – the first permanent settlement in what would later become Rhode Island.</a:t>
            </a:r>
          </a:p>
          <a:p>
            <a:endParaRPr lang="en-US" smtClean="0"/>
          </a:p>
        </p:txBody>
      </p:sp>
      <p:sp>
        <p:nvSpPr>
          <p:cNvPr id="4" name="Footer Placeholder 3"/>
          <p:cNvSpPr>
            <a:spLocks noGrp="1"/>
          </p:cNvSpPr>
          <p:nvPr>
            <p:ph type="ftr" sz="quarter" idx="11"/>
          </p:nvPr>
        </p:nvSpPr>
        <p:spPr/>
        <p:txBody>
          <a:bodyPr/>
          <a:lstStyle/>
          <a:p>
            <a:pPr>
              <a:defRPr/>
            </a:pPr>
            <a:r>
              <a:rPr lang="en-US" smtClean="0"/>
              <a:t>CICERO © 2012</a:t>
            </a:r>
            <a:endParaRPr lang="en-US" dirty="0"/>
          </a:p>
        </p:txBody>
      </p:sp>
      <p:pic>
        <p:nvPicPr>
          <p:cNvPr id="25606" name="Picture 12" descr="File:Roger Williams and Narragansetts.jpg"/>
          <p:cNvPicPr>
            <a:picLocks noChangeAspect="1" noChangeArrowheads="1"/>
          </p:cNvPicPr>
          <p:nvPr/>
        </p:nvPicPr>
        <p:blipFill>
          <a:blip r:embed="rId3" cstate="screen"/>
          <a:srcRect/>
          <a:stretch>
            <a:fillRect/>
          </a:stretch>
        </p:blipFill>
        <p:spPr bwMode="auto">
          <a:xfrm>
            <a:off x="4800600" y="1676400"/>
            <a:ext cx="3613150" cy="3276600"/>
          </a:xfrm>
          <a:prstGeom prst="rect">
            <a:avLst/>
          </a:prstGeom>
          <a:noFill/>
          <a:ln w="9525">
            <a:noFill/>
            <a:miter lim="800000"/>
            <a:headEnd/>
            <a:tailEnd/>
          </a:ln>
        </p:spPr>
      </p:pic>
      <p:sp>
        <p:nvSpPr>
          <p:cNvPr id="9" name="Action Button: Forward or Next 8">
            <a:hlinkClick r:id="" action="ppaction://hlinkshowjump?jump=nextslide" highlightClick="1"/>
          </p:cNvPr>
          <p:cNvSpPr/>
          <p:nvPr/>
        </p:nvSpPr>
        <p:spPr>
          <a:xfrm>
            <a:off x="8458200" y="6096000"/>
            <a:ext cx="548640" cy="548640"/>
          </a:xfrm>
          <a:prstGeom prst="actionButtonForwardNext">
            <a:avLst/>
          </a:prstGeom>
          <a:solidFill>
            <a:schemeClr val="accent4">
              <a:lumMod val="75000"/>
            </a:schemeClr>
          </a:solidFill>
          <a:ln>
            <a:solidFill>
              <a:schemeClr val="accent4">
                <a:lumMod val="5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advClick="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en-US" smtClean="0"/>
              <a:t>Rhode Island</a:t>
            </a:r>
          </a:p>
        </p:txBody>
      </p:sp>
      <p:sp>
        <p:nvSpPr>
          <p:cNvPr id="26627" name="Content Placeholder 6"/>
          <p:cNvSpPr>
            <a:spLocks noGrp="1"/>
          </p:cNvSpPr>
          <p:nvPr>
            <p:ph sz="half" idx="1"/>
          </p:nvPr>
        </p:nvSpPr>
        <p:spPr>
          <a:xfrm>
            <a:off x="457200" y="1600200"/>
            <a:ext cx="4267200" cy="4525963"/>
          </a:xfrm>
        </p:spPr>
        <p:txBody>
          <a:bodyPr/>
          <a:lstStyle/>
          <a:p>
            <a:pPr>
              <a:spcAft>
                <a:spcPts val="300"/>
              </a:spcAft>
            </a:pPr>
            <a:r>
              <a:rPr lang="en-US" sz="2000" smtClean="0"/>
              <a:t>Providence Plantations attracted other dissenters and victims of religious persecution.</a:t>
            </a:r>
          </a:p>
          <a:p>
            <a:pPr>
              <a:spcAft>
                <a:spcPts val="300"/>
              </a:spcAft>
            </a:pPr>
            <a:r>
              <a:rPr lang="en-US" sz="2000" smtClean="0"/>
              <a:t>New settlements were soon established.</a:t>
            </a:r>
          </a:p>
          <a:p>
            <a:pPr>
              <a:spcAft>
                <a:spcPts val="300"/>
              </a:spcAft>
            </a:pPr>
            <a:r>
              <a:rPr lang="en-US" sz="2000" smtClean="0"/>
              <a:t>In 1644, the settlements were granted a </a:t>
            </a:r>
            <a:r>
              <a:rPr lang="en-US" sz="2000" b="1" smtClean="0">
                <a:hlinkClick r:id="rId3" action="ppaction://hlinksldjump"/>
              </a:rPr>
              <a:t>corporate charter</a:t>
            </a:r>
            <a:r>
              <a:rPr lang="en-US" sz="2000" smtClean="0"/>
              <a:t>. </a:t>
            </a:r>
          </a:p>
          <a:p>
            <a:pPr>
              <a:spcAft>
                <a:spcPts val="300"/>
              </a:spcAft>
            </a:pPr>
            <a:r>
              <a:rPr lang="en-US" sz="2000" smtClean="0"/>
              <a:t>In 1663, Charles II granted the  </a:t>
            </a:r>
            <a:r>
              <a:rPr lang="en-US" sz="2000" i="1" smtClean="0"/>
              <a:t>Charter of Rhode Island and Providence Plantations</a:t>
            </a:r>
            <a:r>
              <a:rPr lang="en-US" sz="2000" smtClean="0"/>
              <a:t>. </a:t>
            </a:r>
          </a:p>
          <a:p>
            <a:pPr marL="508000" lvl="1" indent="-168275">
              <a:spcAft>
                <a:spcPts val="300"/>
              </a:spcAft>
            </a:pPr>
            <a:r>
              <a:rPr lang="en-US" sz="1600" smtClean="0"/>
              <a:t>Like the 1644 charter, the</a:t>
            </a:r>
            <a:r>
              <a:rPr lang="en-US" sz="1600" b="1" smtClean="0"/>
              <a:t> </a:t>
            </a:r>
            <a:r>
              <a:rPr lang="en-US" sz="1600" smtClean="0"/>
              <a:t>charter</a:t>
            </a:r>
            <a:r>
              <a:rPr lang="en-US" sz="1600" b="1" smtClean="0"/>
              <a:t> </a:t>
            </a:r>
            <a:r>
              <a:rPr lang="en-US" sz="1600" smtClean="0"/>
              <a:t>of 1663 guaranteed religious freedom and granted considerable power to the people.</a:t>
            </a:r>
          </a:p>
        </p:txBody>
      </p:sp>
      <p:sp>
        <p:nvSpPr>
          <p:cNvPr id="26628" name="Content Placeholder 7"/>
          <p:cNvSpPr>
            <a:spLocks noGrp="1"/>
          </p:cNvSpPr>
          <p:nvPr>
            <p:ph sz="half" idx="2"/>
          </p:nvPr>
        </p:nvSpPr>
        <p:spPr>
          <a:xfrm>
            <a:off x="4724400" y="4953000"/>
            <a:ext cx="3733800" cy="1020763"/>
          </a:xfrm>
        </p:spPr>
        <p:txBody>
          <a:bodyPr/>
          <a:lstStyle/>
          <a:p>
            <a:pPr marL="0" indent="0" algn="ctr">
              <a:buFont typeface="Arial" charset="0"/>
              <a:buNone/>
            </a:pPr>
            <a:r>
              <a:rPr lang="en-US" sz="1400" smtClean="0"/>
              <a:t>Fellow dissenter Anne Hutchinson and her followers established settlements at Portsmouth and Newport.</a:t>
            </a:r>
          </a:p>
        </p:txBody>
      </p:sp>
      <p:sp>
        <p:nvSpPr>
          <p:cNvPr id="4" name="Footer Placeholder 3"/>
          <p:cNvSpPr>
            <a:spLocks noGrp="1"/>
          </p:cNvSpPr>
          <p:nvPr>
            <p:ph type="ftr" sz="quarter" idx="11"/>
          </p:nvPr>
        </p:nvSpPr>
        <p:spPr/>
        <p:txBody>
          <a:bodyPr/>
          <a:lstStyle/>
          <a:p>
            <a:pPr>
              <a:defRPr/>
            </a:pPr>
            <a:r>
              <a:rPr lang="en-US" smtClean="0"/>
              <a:t>CICERO © 2012</a:t>
            </a:r>
            <a:endParaRPr lang="en-US"/>
          </a:p>
        </p:txBody>
      </p:sp>
      <p:pic>
        <p:nvPicPr>
          <p:cNvPr id="26630" name="Picture 2" descr="Roger Williams: Williams' Welcome"/>
          <p:cNvPicPr>
            <a:picLocks noChangeAspect="1" noChangeArrowheads="1"/>
          </p:cNvPicPr>
          <p:nvPr/>
        </p:nvPicPr>
        <p:blipFill>
          <a:blip r:embed="rId4" cstate="screen"/>
          <a:srcRect/>
          <a:stretch>
            <a:fillRect/>
          </a:stretch>
        </p:blipFill>
        <p:spPr bwMode="auto">
          <a:xfrm>
            <a:off x="4800600" y="1752600"/>
            <a:ext cx="3581400" cy="3209925"/>
          </a:xfrm>
          <a:prstGeom prst="rect">
            <a:avLst/>
          </a:prstGeom>
          <a:noFill/>
          <a:ln w="9525">
            <a:noFill/>
            <a:miter lim="800000"/>
            <a:headEnd/>
            <a:tailEnd/>
          </a:ln>
        </p:spPr>
      </p:pic>
      <p:sp>
        <p:nvSpPr>
          <p:cNvPr id="9" name="Action Button: Forward or Next 8">
            <a:hlinkClick r:id="" action="ppaction://hlinkshowjump?jump=nextslide" highlightClick="1"/>
          </p:cNvPr>
          <p:cNvSpPr/>
          <p:nvPr/>
        </p:nvSpPr>
        <p:spPr>
          <a:xfrm>
            <a:off x="8458200" y="6096000"/>
            <a:ext cx="548640" cy="548640"/>
          </a:xfrm>
          <a:prstGeom prst="actionButtonForwardNext">
            <a:avLst/>
          </a:prstGeom>
          <a:solidFill>
            <a:schemeClr val="accent4">
              <a:lumMod val="75000"/>
            </a:schemeClr>
          </a:solidFill>
          <a:ln>
            <a:solidFill>
              <a:schemeClr val="accent4">
                <a:lumMod val="5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advClick="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533400" y="533400"/>
            <a:ext cx="8229600" cy="1143000"/>
          </a:xfrm>
        </p:spPr>
        <p:txBody>
          <a:bodyPr/>
          <a:lstStyle/>
          <a:p>
            <a:pPr eaLnBrk="1" hangingPunct="1"/>
            <a:r>
              <a:rPr lang="en-US" smtClean="0"/>
              <a:t>Turmoil in England</a:t>
            </a:r>
            <a:br>
              <a:rPr lang="en-US" smtClean="0"/>
            </a:br>
            <a:r>
              <a:rPr lang="en-US" sz="2800" b="0" smtClean="0"/>
              <a:t>1642 - 1659</a:t>
            </a:r>
            <a:endParaRPr lang="en-US" smtClean="0"/>
          </a:p>
        </p:txBody>
      </p:sp>
      <p:sp>
        <p:nvSpPr>
          <p:cNvPr id="27651" name="Content Placeholder 7"/>
          <p:cNvSpPr>
            <a:spLocks noGrp="1"/>
          </p:cNvSpPr>
          <p:nvPr>
            <p:ph idx="1"/>
          </p:nvPr>
        </p:nvSpPr>
        <p:spPr>
          <a:xfrm>
            <a:off x="457200" y="2133600"/>
            <a:ext cx="8229600" cy="3992563"/>
          </a:xfrm>
        </p:spPr>
        <p:txBody>
          <a:bodyPr/>
          <a:lstStyle/>
          <a:p>
            <a:r>
              <a:rPr lang="en-US" sz="2000" smtClean="0"/>
              <a:t>In 1642, a power struggle between the King and Parliament erupted in </a:t>
            </a:r>
            <a:r>
              <a:rPr lang="en-US" sz="2000" b="1" smtClean="0"/>
              <a:t>civil war</a:t>
            </a:r>
            <a:r>
              <a:rPr lang="en-US" sz="2000" smtClean="0"/>
              <a:t>.</a:t>
            </a:r>
          </a:p>
          <a:p>
            <a:r>
              <a:rPr lang="en-US" sz="2000" smtClean="0"/>
              <a:t>The war ended in 1649 with the execution of King Charles I.</a:t>
            </a:r>
          </a:p>
          <a:p>
            <a:r>
              <a:rPr lang="en-US" sz="2000" smtClean="0"/>
              <a:t>For a brief period, England became a </a:t>
            </a:r>
            <a:r>
              <a:rPr lang="en-US" sz="2000" b="1" smtClean="0"/>
              <a:t>Commonwealth </a:t>
            </a:r>
            <a:r>
              <a:rPr lang="en-US" sz="2000" smtClean="0"/>
              <a:t>with Oliver Cromwell elected as </a:t>
            </a:r>
            <a:r>
              <a:rPr lang="en-US" sz="2000" b="1" smtClean="0"/>
              <a:t>Lord Protector</a:t>
            </a:r>
            <a:r>
              <a:rPr lang="en-US" sz="2000" smtClean="0"/>
              <a:t>.</a:t>
            </a:r>
          </a:p>
          <a:p>
            <a:r>
              <a:rPr lang="en-US" sz="2000" smtClean="0"/>
              <a:t>In 1655, however, Cromwell dissolved Parliament and seized power; he ruled England as a military </a:t>
            </a:r>
            <a:r>
              <a:rPr lang="en-US" sz="2000" b="1" smtClean="0"/>
              <a:t>dictatorship</a:t>
            </a:r>
            <a:r>
              <a:rPr lang="en-US" sz="2000" smtClean="0"/>
              <a:t> until his death in 1658.</a:t>
            </a:r>
          </a:p>
          <a:p>
            <a:r>
              <a:rPr lang="en-US" sz="2000" smtClean="0"/>
              <a:t>During this period of political turmoil, colonization in America was basically put on hold.</a:t>
            </a:r>
          </a:p>
          <a:p>
            <a:endParaRPr lang="en-US" sz="2000" smtClean="0"/>
          </a:p>
          <a:p>
            <a:endParaRPr lang="en-US" sz="2000" smtClean="0"/>
          </a:p>
          <a:p>
            <a:endParaRPr lang="en-US" sz="2000" smtClean="0"/>
          </a:p>
        </p:txBody>
      </p:sp>
      <p:sp>
        <p:nvSpPr>
          <p:cNvPr id="4" name="Footer Placeholder 3"/>
          <p:cNvSpPr>
            <a:spLocks noGrp="1"/>
          </p:cNvSpPr>
          <p:nvPr>
            <p:ph type="ftr" sz="quarter" idx="11"/>
          </p:nvPr>
        </p:nvSpPr>
        <p:spPr/>
        <p:txBody>
          <a:bodyPr/>
          <a:lstStyle/>
          <a:p>
            <a:pPr>
              <a:defRPr/>
            </a:pPr>
            <a:r>
              <a:rPr lang="en-US" smtClean="0"/>
              <a:t>CICERO © 2012</a:t>
            </a:r>
            <a:endParaRPr lang="en-US"/>
          </a:p>
        </p:txBody>
      </p:sp>
      <p:pic>
        <p:nvPicPr>
          <p:cNvPr id="27653" name="Picture 2" descr="http://upload.wikimedia.org/wikipedia/commons/9/96/King_Charles_I_by_Antoon_van_Dyck.jpg"/>
          <p:cNvPicPr>
            <a:picLocks noChangeAspect="1" noChangeArrowheads="1"/>
          </p:cNvPicPr>
          <p:nvPr/>
        </p:nvPicPr>
        <p:blipFill>
          <a:blip r:embed="rId3" cstate="screen"/>
          <a:srcRect/>
          <a:stretch>
            <a:fillRect/>
          </a:stretch>
        </p:blipFill>
        <p:spPr bwMode="auto">
          <a:xfrm>
            <a:off x="609600" y="685800"/>
            <a:ext cx="1308100" cy="1028700"/>
          </a:xfrm>
          <a:prstGeom prst="rect">
            <a:avLst/>
          </a:prstGeom>
          <a:noFill/>
          <a:ln w="9525">
            <a:noFill/>
            <a:miter lim="800000"/>
            <a:headEnd/>
            <a:tailEnd/>
          </a:ln>
        </p:spPr>
      </p:pic>
      <p:pic>
        <p:nvPicPr>
          <p:cNvPr id="27654" name="Picture 4" descr="http://upload.wikimedia.org/wikipedia/commons/2/24/Oliver_Cromwell_by_Samuel_Cooper.jpg"/>
          <p:cNvPicPr>
            <a:picLocks noChangeAspect="1" noChangeArrowheads="1"/>
          </p:cNvPicPr>
          <p:nvPr/>
        </p:nvPicPr>
        <p:blipFill>
          <a:blip r:embed="rId4" cstate="screen"/>
          <a:srcRect/>
          <a:stretch>
            <a:fillRect/>
          </a:stretch>
        </p:blipFill>
        <p:spPr bwMode="auto">
          <a:xfrm>
            <a:off x="7315200" y="685800"/>
            <a:ext cx="1263650" cy="1006475"/>
          </a:xfrm>
          <a:prstGeom prst="rect">
            <a:avLst/>
          </a:prstGeom>
          <a:noFill/>
          <a:ln w="9525">
            <a:noFill/>
            <a:miter lim="800000"/>
            <a:headEnd/>
            <a:tailEnd/>
          </a:ln>
        </p:spPr>
      </p:pic>
      <p:sp>
        <p:nvSpPr>
          <p:cNvPr id="9" name="Rectangle 8"/>
          <p:cNvSpPr/>
          <p:nvPr/>
        </p:nvSpPr>
        <p:spPr>
          <a:xfrm>
            <a:off x="5953704" y="0"/>
            <a:ext cx="3190296" cy="400110"/>
          </a:xfrm>
          <a:prstGeom prst="rect">
            <a:avLst/>
          </a:prstGeom>
          <a:noFill/>
        </p:spPr>
        <p:txBody>
          <a:bodyPr wrap="none">
            <a:spAutoFit/>
          </a:bodyPr>
          <a:lstStyle/>
          <a:p>
            <a:pPr algn="ctr">
              <a:defRPr/>
            </a:pPr>
            <a:r>
              <a:rPr lang="en-US" sz="2000" b="1" dirty="0">
                <a:ln w="18000">
                  <a:solidFill>
                    <a:schemeClr val="accent2">
                      <a:satMod val="140000"/>
                    </a:schemeClr>
                  </a:solidFill>
                  <a:prstDash val="solid"/>
                  <a:miter lim="800000"/>
                </a:ln>
                <a:solidFill>
                  <a:srgbClr val="663300"/>
                </a:solidFill>
                <a:effectLst>
                  <a:outerShdw blurRad="25500" dist="23000" dir="7020000" algn="tl">
                    <a:srgbClr val="000000">
                      <a:alpha val="50000"/>
                    </a:srgbClr>
                  </a:outerShdw>
                </a:effectLst>
                <a:latin typeface="Century Gothic" pitchFamily="34" charset="0"/>
              </a:rPr>
              <a:t>Background Information</a:t>
            </a:r>
          </a:p>
        </p:txBody>
      </p:sp>
      <p:sp>
        <p:nvSpPr>
          <p:cNvPr id="10" name="Action Button: Forward or Next 9">
            <a:hlinkClick r:id="" action="ppaction://hlinkshowjump?jump=nextslide" highlightClick="1"/>
          </p:cNvPr>
          <p:cNvSpPr/>
          <p:nvPr/>
        </p:nvSpPr>
        <p:spPr>
          <a:xfrm>
            <a:off x="8458200" y="6096000"/>
            <a:ext cx="548640" cy="548640"/>
          </a:xfrm>
          <a:prstGeom prst="actionButtonForwardNext">
            <a:avLst/>
          </a:prstGeom>
          <a:solidFill>
            <a:schemeClr val="accent4">
              <a:lumMod val="75000"/>
            </a:schemeClr>
          </a:solidFill>
          <a:ln>
            <a:solidFill>
              <a:schemeClr val="accent4">
                <a:lumMod val="5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advClick="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en-US" smtClean="0"/>
              <a:t>Restoration</a:t>
            </a:r>
            <a:br>
              <a:rPr lang="en-US" smtClean="0"/>
            </a:br>
            <a:r>
              <a:rPr lang="en-US" sz="2800" b="0" smtClean="0"/>
              <a:t>1660</a:t>
            </a:r>
            <a:endParaRPr lang="en-US" smtClean="0"/>
          </a:p>
        </p:txBody>
      </p:sp>
      <p:sp>
        <p:nvSpPr>
          <p:cNvPr id="28675" name="Content Placeholder 7"/>
          <p:cNvSpPr>
            <a:spLocks noGrp="1"/>
          </p:cNvSpPr>
          <p:nvPr>
            <p:ph sz="half" idx="1"/>
          </p:nvPr>
        </p:nvSpPr>
        <p:spPr>
          <a:xfrm>
            <a:off x="457200" y="1600200"/>
            <a:ext cx="4343400" cy="4525963"/>
          </a:xfrm>
        </p:spPr>
        <p:txBody>
          <a:bodyPr/>
          <a:lstStyle/>
          <a:p>
            <a:r>
              <a:rPr lang="en-US" sz="2000" smtClean="0"/>
              <a:t>After Cromwell’s death, there was overwhelming support for a return to monarchy. </a:t>
            </a:r>
          </a:p>
          <a:p>
            <a:r>
              <a:rPr lang="en-US" sz="2000" smtClean="0"/>
              <a:t>Charles II, the eldest son of the executed king, was invited to reclaim the throne.</a:t>
            </a:r>
          </a:p>
          <a:p>
            <a:pPr>
              <a:spcAft>
                <a:spcPts val="300"/>
              </a:spcAft>
            </a:pPr>
            <a:r>
              <a:rPr lang="en-US" sz="2000" smtClean="0"/>
              <a:t>Under King Charles II, interest in colonization was revitalized.</a:t>
            </a:r>
          </a:p>
          <a:p>
            <a:pPr marL="528638" lvl="1" indent="-169863">
              <a:spcAft>
                <a:spcPts val="300"/>
              </a:spcAft>
            </a:pPr>
            <a:r>
              <a:rPr lang="en-US" sz="1600" smtClean="0"/>
              <a:t>Additional charters were granted to reward those who had supported the monarchy*. </a:t>
            </a:r>
          </a:p>
          <a:p>
            <a:pPr marL="528638" lvl="1" indent="-169863">
              <a:spcAft>
                <a:spcPts val="300"/>
              </a:spcAft>
            </a:pPr>
            <a:r>
              <a:rPr lang="en-US" sz="1600" smtClean="0"/>
              <a:t>Some existing charters were rewritten to give England more control over some colonies.</a:t>
            </a:r>
          </a:p>
          <a:p>
            <a:pPr marL="528638" lvl="1" indent="-169863">
              <a:spcAft>
                <a:spcPts val="300"/>
              </a:spcAft>
            </a:pPr>
            <a:endParaRPr lang="en-US" sz="1600" smtClean="0"/>
          </a:p>
          <a:p>
            <a:endParaRPr lang="en-US" sz="2000" smtClean="0"/>
          </a:p>
        </p:txBody>
      </p:sp>
      <p:sp>
        <p:nvSpPr>
          <p:cNvPr id="4" name="Footer Placeholder 3"/>
          <p:cNvSpPr>
            <a:spLocks noGrp="1"/>
          </p:cNvSpPr>
          <p:nvPr>
            <p:ph type="ftr" sz="quarter" idx="11"/>
          </p:nvPr>
        </p:nvSpPr>
        <p:spPr/>
        <p:txBody>
          <a:bodyPr/>
          <a:lstStyle/>
          <a:p>
            <a:pPr>
              <a:defRPr/>
            </a:pPr>
            <a:r>
              <a:rPr lang="en-US" smtClean="0"/>
              <a:t>CICERO © 2012</a:t>
            </a:r>
            <a:endParaRPr lang="en-US"/>
          </a:p>
        </p:txBody>
      </p:sp>
      <p:pic>
        <p:nvPicPr>
          <p:cNvPr id="28677" name="Picture 13" descr="http://upload.wikimedia.org/wikipedia/commons/3/31/Charles_II_of_England_in_Coronation_robes.jpg"/>
          <p:cNvPicPr>
            <a:picLocks noChangeAspect="1" noChangeArrowheads="1"/>
          </p:cNvPicPr>
          <p:nvPr/>
        </p:nvPicPr>
        <p:blipFill>
          <a:blip r:embed="rId3" cstate="screen"/>
          <a:srcRect/>
          <a:stretch>
            <a:fillRect/>
          </a:stretch>
        </p:blipFill>
        <p:spPr bwMode="auto">
          <a:xfrm>
            <a:off x="4953000" y="1828800"/>
            <a:ext cx="3581400" cy="3916363"/>
          </a:xfrm>
          <a:prstGeom prst="rect">
            <a:avLst/>
          </a:prstGeom>
          <a:noFill/>
          <a:ln w="9525">
            <a:noFill/>
            <a:miter lim="800000"/>
            <a:headEnd/>
            <a:tailEnd/>
          </a:ln>
        </p:spPr>
      </p:pic>
      <p:sp>
        <p:nvSpPr>
          <p:cNvPr id="9" name="Rectangle 8"/>
          <p:cNvSpPr/>
          <p:nvPr/>
        </p:nvSpPr>
        <p:spPr>
          <a:xfrm>
            <a:off x="5953704" y="0"/>
            <a:ext cx="3190296" cy="400110"/>
          </a:xfrm>
          <a:prstGeom prst="rect">
            <a:avLst/>
          </a:prstGeom>
          <a:noFill/>
        </p:spPr>
        <p:txBody>
          <a:bodyPr wrap="none">
            <a:spAutoFit/>
          </a:bodyPr>
          <a:lstStyle/>
          <a:p>
            <a:pPr algn="ctr">
              <a:defRPr/>
            </a:pPr>
            <a:r>
              <a:rPr lang="en-US" sz="2000" b="1" dirty="0">
                <a:ln w="18000">
                  <a:solidFill>
                    <a:schemeClr val="accent2">
                      <a:satMod val="140000"/>
                    </a:schemeClr>
                  </a:solidFill>
                  <a:prstDash val="solid"/>
                  <a:miter lim="800000"/>
                </a:ln>
                <a:solidFill>
                  <a:srgbClr val="663300"/>
                </a:solidFill>
                <a:effectLst>
                  <a:outerShdw blurRad="25500" dist="23000" dir="7020000" algn="tl">
                    <a:srgbClr val="000000">
                      <a:alpha val="50000"/>
                    </a:srgbClr>
                  </a:outerShdw>
                </a:effectLst>
                <a:latin typeface="Century Gothic" pitchFamily="34" charset="0"/>
              </a:rPr>
              <a:t>Background Information</a:t>
            </a:r>
          </a:p>
        </p:txBody>
      </p:sp>
      <p:sp>
        <p:nvSpPr>
          <p:cNvPr id="10" name="Action Button: Forward or Next 9">
            <a:hlinkClick r:id="" action="ppaction://hlinkshowjump?jump=nextslide" highlightClick="1"/>
          </p:cNvPr>
          <p:cNvSpPr/>
          <p:nvPr/>
        </p:nvSpPr>
        <p:spPr>
          <a:xfrm>
            <a:off x="8458200" y="6096000"/>
            <a:ext cx="548640" cy="548640"/>
          </a:xfrm>
          <a:prstGeom prst="actionButtonForwardNext">
            <a:avLst/>
          </a:prstGeom>
          <a:solidFill>
            <a:schemeClr val="accent4">
              <a:lumMod val="75000"/>
            </a:schemeClr>
          </a:solidFill>
          <a:ln>
            <a:solidFill>
              <a:schemeClr val="accent4">
                <a:lumMod val="5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advClick="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r>
              <a:rPr lang="en-US" smtClean="0"/>
              <a:t>Royal Charters</a:t>
            </a:r>
          </a:p>
        </p:txBody>
      </p:sp>
      <p:sp>
        <p:nvSpPr>
          <p:cNvPr id="29699" name="Content Placeholder 6"/>
          <p:cNvSpPr>
            <a:spLocks noGrp="1"/>
          </p:cNvSpPr>
          <p:nvPr>
            <p:ph sz="half" idx="1"/>
          </p:nvPr>
        </p:nvSpPr>
        <p:spPr/>
        <p:txBody>
          <a:bodyPr/>
          <a:lstStyle/>
          <a:p>
            <a:r>
              <a:rPr lang="en-US" sz="2000" smtClean="0"/>
              <a:t>Royal Charters gave the English monarchy and Parliament more control over colonial affairs.</a:t>
            </a:r>
          </a:p>
          <a:p>
            <a:pPr marL="635000" lvl="1"/>
            <a:r>
              <a:rPr lang="en-US" sz="1600" smtClean="0"/>
              <a:t>The monarchy, for example, appointed the governor.</a:t>
            </a:r>
          </a:p>
          <a:p>
            <a:r>
              <a:rPr lang="en-US" sz="2000" smtClean="0"/>
              <a:t>After the </a:t>
            </a:r>
            <a:r>
              <a:rPr lang="en-US" sz="2000" b="1" smtClean="0"/>
              <a:t>restoration</a:t>
            </a:r>
            <a:r>
              <a:rPr lang="en-US" sz="2000" smtClean="0"/>
              <a:t> of  the monarchy, some corporate charters were replaced with royal charters.</a:t>
            </a:r>
          </a:p>
          <a:p>
            <a:pPr marL="635000" lvl="1"/>
            <a:r>
              <a:rPr lang="en-US" sz="1600" smtClean="0"/>
              <a:t>For example, the Massachusetts Bay charter was rewritten, in part, to punish colonial leaders who supported Cromwell. </a:t>
            </a:r>
          </a:p>
        </p:txBody>
      </p:sp>
      <p:sp>
        <p:nvSpPr>
          <p:cNvPr id="4" name="Footer Placeholder 3"/>
          <p:cNvSpPr>
            <a:spLocks noGrp="1"/>
          </p:cNvSpPr>
          <p:nvPr>
            <p:ph type="ftr" sz="quarter" idx="11"/>
          </p:nvPr>
        </p:nvSpPr>
        <p:spPr/>
        <p:txBody>
          <a:bodyPr/>
          <a:lstStyle/>
          <a:p>
            <a:pPr>
              <a:defRPr/>
            </a:pPr>
            <a:r>
              <a:rPr lang="en-US" smtClean="0"/>
              <a:t>CICERO © 2012</a:t>
            </a:r>
            <a:endParaRPr lang="en-US" dirty="0"/>
          </a:p>
        </p:txBody>
      </p:sp>
      <p:sp>
        <p:nvSpPr>
          <p:cNvPr id="10" name="Rectangle 9"/>
          <p:cNvSpPr/>
          <p:nvPr/>
        </p:nvSpPr>
        <p:spPr>
          <a:xfrm>
            <a:off x="5953704" y="0"/>
            <a:ext cx="3190296" cy="400110"/>
          </a:xfrm>
          <a:prstGeom prst="rect">
            <a:avLst/>
          </a:prstGeom>
          <a:noFill/>
        </p:spPr>
        <p:txBody>
          <a:bodyPr wrap="none">
            <a:spAutoFit/>
          </a:bodyPr>
          <a:lstStyle/>
          <a:p>
            <a:pPr algn="ctr">
              <a:defRPr/>
            </a:pPr>
            <a:r>
              <a:rPr lang="en-US" sz="2000" b="1" dirty="0">
                <a:ln w="18000">
                  <a:solidFill>
                    <a:schemeClr val="accent2">
                      <a:satMod val="140000"/>
                    </a:schemeClr>
                  </a:solidFill>
                  <a:prstDash val="solid"/>
                  <a:miter lim="800000"/>
                </a:ln>
                <a:solidFill>
                  <a:srgbClr val="663300"/>
                </a:solidFill>
                <a:effectLst>
                  <a:outerShdw blurRad="25500" dist="23000" dir="7020000" algn="tl">
                    <a:srgbClr val="000000">
                      <a:alpha val="50000"/>
                    </a:srgbClr>
                  </a:outerShdw>
                </a:effectLst>
                <a:latin typeface="Century Gothic" pitchFamily="34" charset="0"/>
              </a:rPr>
              <a:t>Background Information</a:t>
            </a:r>
          </a:p>
        </p:txBody>
      </p:sp>
      <p:sp>
        <p:nvSpPr>
          <p:cNvPr id="11" name="Action Button: Forward or Next 10">
            <a:hlinkClick r:id="" action="ppaction://hlinkshowjump?jump=nextslide" highlightClick="1"/>
          </p:cNvPr>
          <p:cNvSpPr/>
          <p:nvPr/>
        </p:nvSpPr>
        <p:spPr>
          <a:xfrm>
            <a:off x="8458200" y="6096000"/>
            <a:ext cx="548640" cy="548640"/>
          </a:xfrm>
          <a:prstGeom prst="actionButtonForwardNext">
            <a:avLst/>
          </a:prstGeom>
          <a:solidFill>
            <a:schemeClr val="accent4">
              <a:lumMod val="75000"/>
            </a:schemeClr>
          </a:solidFill>
          <a:ln>
            <a:solidFill>
              <a:schemeClr val="accent4">
                <a:lumMod val="5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9705" name="Picture 13" descr="http://upload.wikimedia.org/wikipedia/commons/3/31/Charles_II_of_England_in_Coronation_robes.jpg"/>
          <p:cNvPicPr>
            <a:picLocks noChangeAspect="1" noChangeArrowheads="1"/>
          </p:cNvPicPr>
          <p:nvPr/>
        </p:nvPicPr>
        <p:blipFill>
          <a:blip r:embed="rId3" cstate="screen"/>
          <a:srcRect/>
          <a:stretch>
            <a:fillRect/>
          </a:stretch>
        </p:blipFill>
        <p:spPr bwMode="auto">
          <a:xfrm>
            <a:off x="4953000" y="1828800"/>
            <a:ext cx="3581400" cy="3916363"/>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r>
              <a:rPr lang="en-US" smtClean="0"/>
              <a:t>Connecticut</a:t>
            </a:r>
          </a:p>
        </p:txBody>
      </p:sp>
      <p:sp>
        <p:nvSpPr>
          <p:cNvPr id="30723" name="Content Placeholder 10"/>
          <p:cNvSpPr>
            <a:spLocks noGrp="1"/>
          </p:cNvSpPr>
          <p:nvPr>
            <p:ph sz="half" idx="1"/>
          </p:nvPr>
        </p:nvSpPr>
        <p:spPr>
          <a:xfrm>
            <a:off x="457200" y="1600200"/>
            <a:ext cx="4800600" cy="4525963"/>
          </a:xfrm>
        </p:spPr>
        <p:txBody>
          <a:bodyPr/>
          <a:lstStyle/>
          <a:p>
            <a:pPr>
              <a:spcAft>
                <a:spcPts val="300"/>
              </a:spcAft>
            </a:pPr>
            <a:r>
              <a:rPr lang="en-US" sz="2000" smtClean="0"/>
              <a:t>Both the English and the Dutch had claimed land in the Connecticut River Valley.</a:t>
            </a:r>
          </a:p>
          <a:p>
            <a:pPr>
              <a:spcAft>
                <a:spcPts val="300"/>
              </a:spcAft>
            </a:pPr>
            <a:r>
              <a:rPr lang="en-US" sz="2000" smtClean="0"/>
              <a:t>In the 1630s, English Puritans began asserting their claims in the region:</a:t>
            </a:r>
          </a:p>
          <a:p>
            <a:endParaRPr lang="en-US" sz="2400" smtClean="0"/>
          </a:p>
        </p:txBody>
      </p:sp>
      <p:graphicFrame>
        <p:nvGraphicFramePr>
          <p:cNvPr id="16" name="Content Placeholder 15"/>
          <p:cNvGraphicFramePr>
            <a:graphicFrameLocks noGrp="1"/>
          </p:cNvGraphicFramePr>
          <p:nvPr>
            <p:ph sz="half" idx="2"/>
          </p:nvPr>
        </p:nvGraphicFramePr>
        <p:xfrm>
          <a:off x="533400" y="3657600"/>
          <a:ext cx="8153400" cy="2443163"/>
        </p:xfrm>
        <a:graphic>
          <a:graphicData uri="http://schemas.openxmlformats.org/drawingml/2006/table">
            <a:tbl>
              <a:tblPr firstRow="1" bandRow="1">
                <a:tableStyleId>{F5AB1C69-6EDB-4FF4-983F-18BD219EF322}</a:tableStyleId>
              </a:tblPr>
              <a:tblGrid>
                <a:gridCol w="762000"/>
                <a:gridCol w="1600200"/>
                <a:gridCol w="5791200"/>
              </a:tblGrid>
              <a:tr h="370840">
                <a:tc>
                  <a:txBody>
                    <a:bodyPr/>
                    <a:lstStyle/>
                    <a:p>
                      <a:r>
                        <a:rPr lang="en-US" dirty="0" smtClean="0">
                          <a:solidFill>
                            <a:schemeClr val="bg2">
                              <a:lumMod val="10000"/>
                            </a:schemeClr>
                          </a:solidFill>
                        </a:rPr>
                        <a:t>Date</a:t>
                      </a:r>
                      <a:endParaRPr lang="en-US" dirty="0">
                        <a:solidFill>
                          <a:schemeClr val="bg2">
                            <a:lumMod val="10000"/>
                          </a:schemeClr>
                        </a:solidFill>
                      </a:endParaRPr>
                    </a:p>
                  </a:txBody>
                  <a:tcPr/>
                </a:tc>
                <a:tc>
                  <a:txBody>
                    <a:bodyPr/>
                    <a:lstStyle/>
                    <a:p>
                      <a:r>
                        <a:rPr lang="en-US" dirty="0" smtClean="0">
                          <a:solidFill>
                            <a:schemeClr val="bg2">
                              <a:lumMod val="10000"/>
                            </a:schemeClr>
                          </a:solidFill>
                        </a:rPr>
                        <a:t>Settlement</a:t>
                      </a:r>
                      <a:endParaRPr lang="en-US" dirty="0">
                        <a:solidFill>
                          <a:schemeClr val="bg2">
                            <a:lumMod val="10000"/>
                          </a:schemeClr>
                        </a:solidFill>
                      </a:endParaRPr>
                    </a:p>
                  </a:txBody>
                  <a:tcPr/>
                </a:tc>
                <a:tc>
                  <a:txBody>
                    <a:bodyPr/>
                    <a:lstStyle/>
                    <a:p>
                      <a:r>
                        <a:rPr lang="en-US" dirty="0" smtClean="0">
                          <a:solidFill>
                            <a:schemeClr val="bg2">
                              <a:lumMod val="10000"/>
                            </a:schemeClr>
                          </a:solidFill>
                        </a:rPr>
                        <a:t>Description</a:t>
                      </a:r>
                      <a:endParaRPr lang="en-US" dirty="0">
                        <a:solidFill>
                          <a:schemeClr val="bg2">
                            <a:lumMod val="10000"/>
                          </a:schemeClr>
                        </a:solidFill>
                      </a:endParaRPr>
                    </a:p>
                  </a:txBody>
                  <a:tcPr/>
                </a:tc>
              </a:tr>
              <a:tr h="370840">
                <a:tc>
                  <a:txBody>
                    <a:bodyPr/>
                    <a:lstStyle/>
                    <a:p>
                      <a:r>
                        <a:rPr lang="en-US" sz="1600" dirty="0" smtClean="0"/>
                        <a:t>1633</a:t>
                      </a:r>
                      <a:endParaRPr lang="en-US" sz="1600" dirty="0"/>
                    </a:p>
                  </a:txBody>
                  <a:tcPr/>
                </a:tc>
                <a:tc>
                  <a:txBody>
                    <a:bodyPr/>
                    <a:lstStyle/>
                    <a:p>
                      <a:r>
                        <a:rPr lang="en-US" sz="1600" dirty="0" smtClean="0"/>
                        <a:t>Windsor</a:t>
                      </a:r>
                      <a:endParaRPr lang="en-US" sz="1600" dirty="0"/>
                    </a:p>
                  </a:txBody>
                  <a:tcPr/>
                </a:tc>
                <a:tc>
                  <a:txBody>
                    <a:bodyPr/>
                    <a:lstStyle/>
                    <a:p>
                      <a:r>
                        <a:rPr lang="en-US" sz="1400" dirty="0" smtClean="0"/>
                        <a:t>A</a:t>
                      </a:r>
                      <a:r>
                        <a:rPr lang="en-US" sz="1400" baseline="0" dirty="0" smtClean="0"/>
                        <a:t> </a:t>
                      </a:r>
                      <a:r>
                        <a:rPr lang="en-US" sz="1400" dirty="0" smtClean="0"/>
                        <a:t>small group of settlers from Plymouth establish Windsor just north of a Dutch trading post, Fort Hoop.</a:t>
                      </a:r>
                      <a:endParaRPr lang="en-US" sz="1400" dirty="0"/>
                    </a:p>
                  </a:txBody>
                  <a:tcPr/>
                </a:tc>
              </a:tr>
              <a:tr h="370840">
                <a:tc>
                  <a:txBody>
                    <a:bodyPr/>
                    <a:lstStyle/>
                    <a:p>
                      <a:r>
                        <a:rPr lang="en-US" sz="1600" dirty="0" smtClean="0"/>
                        <a:t>1634</a:t>
                      </a:r>
                      <a:endParaRPr lang="en-US" sz="1600" dirty="0"/>
                    </a:p>
                  </a:txBody>
                  <a:tcPr/>
                </a:tc>
                <a:tc>
                  <a:txBody>
                    <a:bodyPr/>
                    <a:lstStyle/>
                    <a:p>
                      <a:r>
                        <a:rPr lang="en-US" sz="1600" dirty="0" smtClean="0"/>
                        <a:t>Wethersfield</a:t>
                      </a:r>
                      <a:endParaRPr lang="en-US" sz="1600" dirty="0"/>
                    </a:p>
                  </a:txBody>
                  <a:tcPr/>
                </a:tc>
                <a:tc>
                  <a:txBody>
                    <a:bodyPr/>
                    <a:lstStyle/>
                    <a:p>
                      <a:r>
                        <a:rPr lang="en-US" sz="1400" dirty="0" smtClean="0"/>
                        <a:t>A small group of settlers</a:t>
                      </a:r>
                      <a:r>
                        <a:rPr lang="en-US" sz="1400" baseline="0" dirty="0" smtClean="0"/>
                        <a:t> from Watertown establish Wethersfield just south of Fort Hoop. </a:t>
                      </a:r>
                      <a:endParaRPr lang="en-US" sz="1400" dirty="0"/>
                    </a:p>
                  </a:txBody>
                  <a:tcPr/>
                </a:tc>
              </a:tr>
              <a:tr h="370840">
                <a:tc>
                  <a:txBody>
                    <a:bodyPr/>
                    <a:lstStyle/>
                    <a:p>
                      <a:r>
                        <a:rPr lang="en-US" sz="1600" dirty="0" smtClean="0"/>
                        <a:t>1636</a:t>
                      </a:r>
                      <a:endParaRPr lang="en-US" sz="1600" dirty="0"/>
                    </a:p>
                  </a:txBody>
                  <a:tcPr/>
                </a:tc>
                <a:tc>
                  <a:txBody>
                    <a:bodyPr/>
                    <a:lstStyle/>
                    <a:p>
                      <a:r>
                        <a:rPr lang="en-US" sz="1600" dirty="0" smtClean="0"/>
                        <a:t>Hartford</a:t>
                      </a:r>
                      <a:endParaRPr lang="en-US" sz="1600" dirty="0"/>
                    </a:p>
                  </a:txBody>
                  <a:tcPr/>
                </a:tc>
                <a:tc>
                  <a:txBody>
                    <a:bodyPr/>
                    <a:lstStyle/>
                    <a:p>
                      <a:r>
                        <a:rPr lang="en-US" sz="1400" dirty="0" smtClean="0"/>
                        <a:t>100 settlers led by Thomas Hooker establish Hartford directly across</a:t>
                      </a:r>
                      <a:r>
                        <a:rPr lang="en-US" sz="1400" baseline="0" dirty="0" smtClean="0"/>
                        <a:t> the river from Fort Hoop.</a:t>
                      </a:r>
                      <a:endParaRPr lang="en-US" sz="1400" dirty="0"/>
                    </a:p>
                  </a:txBody>
                  <a:tcPr/>
                </a:tc>
              </a:tr>
              <a:tr h="370840">
                <a:tc>
                  <a:txBody>
                    <a:bodyPr/>
                    <a:lstStyle/>
                    <a:p>
                      <a:r>
                        <a:rPr lang="en-US" sz="1600" dirty="0" smtClean="0"/>
                        <a:t>1637</a:t>
                      </a:r>
                      <a:endParaRPr lang="en-US" sz="1600" dirty="0"/>
                    </a:p>
                  </a:txBody>
                  <a:tcPr/>
                </a:tc>
                <a:tc>
                  <a:txBody>
                    <a:bodyPr/>
                    <a:lstStyle/>
                    <a:p>
                      <a:r>
                        <a:rPr lang="en-US" sz="1600" dirty="0" smtClean="0"/>
                        <a:t>New Haven</a:t>
                      </a:r>
                      <a:endParaRPr lang="en-US" sz="1600" dirty="0"/>
                    </a:p>
                  </a:txBody>
                  <a:tcPr/>
                </a:tc>
                <a:tc>
                  <a:txBody>
                    <a:bodyPr/>
                    <a:lstStyle/>
                    <a:p>
                      <a:r>
                        <a:rPr lang="en-US" sz="1400" dirty="0" smtClean="0"/>
                        <a:t>Another group of</a:t>
                      </a:r>
                      <a:r>
                        <a:rPr lang="en-US" sz="1400" baseline="0" dirty="0" smtClean="0"/>
                        <a:t> Puritans led by John Davenport and </a:t>
                      </a:r>
                      <a:r>
                        <a:rPr lang="en-US" sz="1400" baseline="0" dirty="0" err="1" smtClean="0"/>
                        <a:t>Theophilus</a:t>
                      </a:r>
                      <a:r>
                        <a:rPr lang="en-US" sz="1400" baseline="0" dirty="0" smtClean="0"/>
                        <a:t> Eaton establish New Haven at the mouth of the Quinnipiac River.</a:t>
                      </a:r>
                      <a:endParaRPr lang="en-US" sz="1400" dirty="0"/>
                    </a:p>
                  </a:txBody>
                  <a:tcPr/>
                </a:tc>
              </a:tr>
            </a:tbl>
          </a:graphicData>
        </a:graphic>
      </p:graphicFrame>
      <p:sp>
        <p:nvSpPr>
          <p:cNvPr id="4" name="Footer Placeholder 3"/>
          <p:cNvSpPr>
            <a:spLocks noGrp="1"/>
          </p:cNvSpPr>
          <p:nvPr>
            <p:ph type="ftr" sz="quarter" idx="11"/>
          </p:nvPr>
        </p:nvSpPr>
        <p:spPr/>
        <p:txBody>
          <a:bodyPr/>
          <a:lstStyle/>
          <a:p>
            <a:pPr>
              <a:defRPr/>
            </a:pPr>
            <a:r>
              <a:rPr lang="en-US" smtClean="0"/>
              <a:t>CICERO © 2012</a:t>
            </a:r>
            <a:endParaRPr lang="en-US"/>
          </a:p>
        </p:txBody>
      </p:sp>
      <p:pic>
        <p:nvPicPr>
          <p:cNvPr id="30751" name="Picture 12" descr="File:Hooker and Company Frederic Edwin Church.jpeg"/>
          <p:cNvPicPr>
            <a:picLocks noChangeAspect="1" noChangeArrowheads="1"/>
          </p:cNvPicPr>
          <p:nvPr/>
        </p:nvPicPr>
        <p:blipFill>
          <a:blip r:embed="rId3" cstate="screen"/>
          <a:srcRect/>
          <a:stretch>
            <a:fillRect/>
          </a:stretch>
        </p:blipFill>
        <p:spPr bwMode="auto">
          <a:xfrm>
            <a:off x="5410200" y="1600200"/>
            <a:ext cx="3114675" cy="1943100"/>
          </a:xfrm>
          <a:prstGeom prst="rect">
            <a:avLst/>
          </a:prstGeom>
          <a:noFill/>
          <a:ln w="9525">
            <a:noFill/>
            <a:miter lim="800000"/>
            <a:headEnd/>
            <a:tailEnd/>
          </a:ln>
        </p:spPr>
      </p:pic>
      <p:sp>
        <p:nvSpPr>
          <p:cNvPr id="9" name="Action Button: Forward or Next 8">
            <a:hlinkClick r:id="" action="ppaction://hlinkshowjump?jump=nextslide" highlightClick="1"/>
          </p:cNvPr>
          <p:cNvSpPr/>
          <p:nvPr/>
        </p:nvSpPr>
        <p:spPr>
          <a:xfrm>
            <a:off x="8458200" y="6096000"/>
            <a:ext cx="548640" cy="548640"/>
          </a:xfrm>
          <a:prstGeom prst="actionButtonForwardNext">
            <a:avLst/>
          </a:prstGeom>
          <a:solidFill>
            <a:schemeClr val="accent4">
              <a:lumMod val="75000"/>
            </a:schemeClr>
          </a:solidFill>
          <a:ln>
            <a:solidFill>
              <a:schemeClr val="accent4">
                <a:lumMod val="5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US" smtClean="0"/>
              <a:t>Charters</a:t>
            </a:r>
          </a:p>
        </p:txBody>
      </p:sp>
      <p:sp>
        <p:nvSpPr>
          <p:cNvPr id="27651" name="Content Placeholder 11"/>
          <p:cNvSpPr>
            <a:spLocks noGrp="1"/>
          </p:cNvSpPr>
          <p:nvPr>
            <p:ph idx="1"/>
          </p:nvPr>
        </p:nvSpPr>
        <p:spPr>
          <a:xfrm>
            <a:off x="457200" y="1371600"/>
            <a:ext cx="8229600" cy="4754563"/>
          </a:xfrm>
        </p:spPr>
        <p:txBody>
          <a:bodyPr/>
          <a:lstStyle/>
          <a:p>
            <a:pPr>
              <a:defRPr/>
            </a:pPr>
            <a:r>
              <a:rPr lang="en-US" sz="2000" dirty="0" smtClean="0"/>
              <a:t>These documents, signed by the king or queen, gave a person or group permission to establish a company, a university, or a settlement. </a:t>
            </a:r>
          </a:p>
          <a:p>
            <a:pPr>
              <a:defRPr/>
            </a:pPr>
            <a:r>
              <a:rPr lang="en-US" sz="2000" dirty="0" smtClean="0"/>
              <a:t>A charter could be revoked if the person or group failed to meet any obligations written into the charter.</a:t>
            </a:r>
          </a:p>
          <a:p>
            <a:pPr marL="406400" lvl="1" indent="-169863">
              <a:defRPr/>
            </a:pPr>
            <a:r>
              <a:rPr lang="en-US" sz="1600" dirty="0" smtClean="0"/>
              <a:t>For example, Sir Walter Raleigh had  six years to establish a settlement or he would lose the charter.</a:t>
            </a:r>
          </a:p>
          <a:p>
            <a:pPr marL="236538" lvl="1" indent="-236538">
              <a:buFont typeface="Arial" pitchFamily="34" charset="0"/>
              <a:buChar char="•"/>
              <a:defRPr/>
            </a:pPr>
            <a:r>
              <a:rPr lang="en-US" sz="2000" dirty="0" smtClean="0"/>
              <a:t>Colonial Charters dictated who would hold political power over the colony.</a:t>
            </a:r>
          </a:p>
          <a:p>
            <a:pPr marL="236538" lvl="1" indent="-236538">
              <a:buFont typeface="Arial" pitchFamily="34" charset="0"/>
              <a:buChar char="•"/>
              <a:defRPr/>
            </a:pPr>
            <a:r>
              <a:rPr lang="en-US" sz="2000" dirty="0" smtClean="0"/>
              <a:t>There were three types of Colonial Charters:</a:t>
            </a:r>
          </a:p>
          <a:p>
            <a:pPr marL="742950" lvl="2" indent="-342900">
              <a:buFont typeface="+mj-lt"/>
              <a:buAutoNum type="arabicPeriod"/>
              <a:defRPr/>
            </a:pPr>
            <a:r>
              <a:rPr lang="en-US" sz="1600" b="1" dirty="0" smtClean="0"/>
              <a:t>Corporate Charters</a:t>
            </a:r>
            <a:r>
              <a:rPr lang="en-US" sz="1600" dirty="0" smtClean="0"/>
              <a:t> </a:t>
            </a:r>
          </a:p>
          <a:p>
            <a:pPr marL="742950" lvl="2" indent="-342900">
              <a:buFont typeface="+mj-lt"/>
              <a:buAutoNum type="arabicPeriod"/>
              <a:defRPr/>
            </a:pPr>
            <a:r>
              <a:rPr lang="en-US" sz="1600" b="1" dirty="0" smtClean="0"/>
              <a:t>Proprietary Charters</a:t>
            </a:r>
            <a:endParaRPr lang="en-US" sz="1600" dirty="0" smtClean="0"/>
          </a:p>
          <a:p>
            <a:pPr marL="742950" lvl="2" indent="-342900">
              <a:buFont typeface="+mj-lt"/>
              <a:buAutoNum type="arabicPeriod"/>
              <a:defRPr/>
            </a:pPr>
            <a:r>
              <a:rPr lang="en-US" sz="1600" b="1" dirty="0" smtClean="0"/>
              <a:t>Royal Charters</a:t>
            </a:r>
          </a:p>
        </p:txBody>
      </p:sp>
      <p:sp>
        <p:nvSpPr>
          <p:cNvPr id="4" name="Footer Placeholder 3"/>
          <p:cNvSpPr>
            <a:spLocks noGrp="1"/>
          </p:cNvSpPr>
          <p:nvPr>
            <p:ph type="ftr" sz="quarter" idx="11"/>
          </p:nvPr>
        </p:nvSpPr>
        <p:spPr/>
        <p:txBody>
          <a:bodyPr/>
          <a:lstStyle/>
          <a:p>
            <a:pPr>
              <a:defRPr/>
            </a:pPr>
            <a:r>
              <a:rPr lang="en-US" smtClean="0"/>
              <a:t>CICERO © 2012</a:t>
            </a:r>
            <a:endParaRPr lang="en-US"/>
          </a:p>
        </p:txBody>
      </p:sp>
      <p:sp>
        <p:nvSpPr>
          <p:cNvPr id="10" name="Action Button: Forward or Next 9">
            <a:hlinkClick r:id="" action="ppaction://hlinkshowjump?jump=nextslide" highlightClick="1"/>
          </p:cNvPr>
          <p:cNvSpPr/>
          <p:nvPr/>
        </p:nvSpPr>
        <p:spPr>
          <a:xfrm>
            <a:off x="8458200" y="6096000"/>
            <a:ext cx="548640" cy="548640"/>
          </a:xfrm>
          <a:prstGeom prst="actionButtonForwardNext">
            <a:avLst/>
          </a:prstGeom>
          <a:solidFill>
            <a:schemeClr val="accent4">
              <a:lumMod val="75000"/>
            </a:schemeClr>
          </a:solidFill>
          <a:ln>
            <a:solidFill>
              <a:schemeClr val="accent4">
                <a:lumMod val="5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Action Button: Back or Previous 13">
            <a:hlinkClick r:id="" action="ppaction://hlinkshowjump?jump=lastslideviewed" highlightClick="1"/>
          </p:cNvPr>
          <p:cNvSpPr/>
          <p:nvPr/>
        </p:nvSpPr>
        <p:spPr>
          <a:xfrm>
            <a:off x="7772400" y="6096000"/>
            <a:ext cx="548640" cy="548640"/>
          </a:xfrm>
          <a:prstGeom prst="actionButtonBackPrevious">
            <a:avLst/>
          </a:prstGeom>
          <a:solidFill>
            <a:schemeClr val="accent4">
              <a:lumMod val="75000"/>
            </a:schemeClr>
          </a:solidFill>
          <a:ln>
            <a:solidFill>
              <a:schemeClr val="accent4">
                <a:lumMod val="5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Rectangle 14"/>
          <p:cNvSpPr/>
          <p:nvPr/>
        </p:nvSpPr>
        <p:spPr>
          <a:xfrm>
            <a:off x="5953704" y="0"/>
            <a:ext cx="3190296" cy="400110"/>
          </a:xfrm>
          <a:prstGeom prst="rect">
            <a:avLst/>
          </a:prstGeom>
          <a:noFill/>
        </p:spPr>
        <p:txBody>
          <a:bodyPr wrap="none">
            <a:spAutoFit/>
          </a:bodyPr>
          <a:lstStyle/>
          <a:p>
            <a:pPr algn="ctr">
              <a:defRPr/>
            </a:pPr>
            <a:r>
              <a:rPr lang="en-US" sz="2000" b="1" dirty="0">
                <a:ln w="18000">
                  <a:solidFill>
                    <a:schemeClr val="accent2">
                      <a:satMod val="140000"/>
                    </a:schemeClr>
                  </a:solidFill>
                  <a:prstDash val="solid"/>
                  <a:miter lim="800000"/>
                </a:ln>
                <a:solidFill>
                  <a:srgbClr val="663300"/>
                </a:solidFill>
                <a:effectLst>
                  <a:outerShdw blurRad="25500" dist="23000" dir="7020000" algn="tl">
                    <a:srgbClr val="000000">
                      <a:alpha val="50000"/>
                    </a:srgbClr>
                  </a:outerShdw>
                </a:effectLst>
                <a:latin typeface="Century Gothic" pitchFamily="34" charset="0"/>
              </a:rPr>
              <a:t>Background Information</a:t>
            </a:r>
          </a:p>
        </p:txBody>
      </p:sp>
    </p:spTree>
  </p:cSld>
  <p:clrMapOvr>
    <a:masterClrMapping/>
  </p:clrMapOvr>
  <p:transition advClick="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r>
              <a:rPr lang="en-US" smtClean="0"/>
              <a:t>Connecticut</a:t>
            </a:r>
          </a:p>
        </p:txBody>
      </p:sp>
      <p:sp>
        <p:nvSpPr>
          <p:cNvPr id="31747" name="Content Placeholder 10"/>
          <p:cNvSpPr>
            <a:spLocks noGrp="1"/>
          </p:cNvSpPr>
          <p:nvPr>
            <p:ph sz="half" idx="1"/>
          </p:nvPr>
        </p:nvSpPr>
        <p:spPr/>
        <p:txBody>
          <a:bodyPr/>
          <a:lstStyle/>
          <a:p>
            <a:pPr>
              <a:spcAft>
                <a:spcPts val="300"/>
              </a:spcAft>
            </a:pPr>
            <a:r>
              <a:rPr lang="en-US" sz="2000" smtClean="0"/>
              <a:t>In 1639, Windsor, Wethersfield and Hartford adopted the </a:t>
            </a:r>
            <a:r>
              <a:rPr lang="en-US" sz="2000" i="1" smtClean="0"/>
              <a:t>Fundamental Orders of Connecticut</a:t>
            </a:r>
            <a:r>
              <a:rPr lang="en-US" sz="2000" smtClean="0"/>
              <a:t>.</a:t>
            </a:r>
          </a:p>
          <a:p>
            <a:pPr marL="508000" lvl="1" indent="-168275">
              <a:spcAft>
                <a:spcPts val="300"/>
              </a:spcAft>
            </a:pPr>
            <a:r>
              <a:rPr lang="en-US" sz="1600" smtClean="0"/>
              <a:t>The document set up the structure and powers of an independent government;</a:t>
            </a:r>
          </a:p>
          <a:p>
            <a:pPr marL="508000" lvl="1" indent="-168275"/>
            <a:r>
              <a:rPr lang="en-US" sz="1600" smtClean="0"/>
              <a:t>It also listed individual rights.</a:t>
            </a:r>
          </a:p>
          <a:p>
            <a:r>
              <a:rPr lang="en-US" sz="2000" smtClean="0"/>
              <a:t>In 1662, Connecticut was granted a </a:t>
            </a:r>
            <a:r>
              <a:rPr lang="en-US" sz="2000" b="1" smtClean="0"/>
              <a:t>Royal Charter</a:t>
            </a:r>
            <a:r>
              <a:rPr lang="en-US" sz="2000" smtClean="0"/>
              <a:t>, which added New Haven to the colony*.</a:t>
            </a:r>
          </a:p>
          <a:p>
            <a:endParaRPr lang="en-US" sz="2000" smtClean="0"/>
          </a:p>
          <a:p>
            <a:endParaRPr lang="en-US" sz="2000" smtClean="0"/>
          </a:p>
        </p:txBody>
      </p:sp>
      <p:sp>
        <p:nvSpPr>
          <p:cNvPr id="4" name="Footer Placeholder 3"/>
          <p:cNvSpPr>
            <a:spLocks noGrp="1"/>
          </p:cNvSpPr>
          <p:nvPr>
            <p:ph type="ftr" sz="quarter" idx="11"/>
          </p:nvPr>
        </p:nvSpPr>
        <p:spPr/>
        <p:txBody>
          <a:bodyPr/>
          <a:lstStyle/>
          <a:p>
            <a:pPr>
              <a:defRPr/>
            </a:pPr>
            <a:r>
              <a:rPr lang="en-US" smtClean="0"/>
              <a:t>CICERO © 2012</a:t>
            </a:r>
            <a:endParaRPr lang="en-US"/>
          </a:p>
        </p:txBody>
      </p:sp>
      <p:sp>
        <p:nvSpPr>
          <p:cNvPr id="8" name="Action Button: Forward or Next 7">
            <a:hlinkClick r:id="" action="ppaction://hlinkshowjump?jump=nextslide" highlightClick="1"/>
          </p:cNvPr>
          <p:cNvSpPr/>
          <p:nvPr/>
        </p:nvSpPr>
        <p:spPr>
          <a:xfrm>
            <a:off x="8458200" y="6096000"/>
            <a:ext cx="548640" cy="548640"/>
          </a:xfrm>
          <a:prstGeom prst="actionButtonForwardNext">
            <a:avLst/>
          </a:prstGeom>
          <a:solidFill>
            <a:schemeClr val="accent4">
              <a:lumMod val="75000"/>
            </a:schemeClr>
          </a:solidFill>
          <a:ln>
            <a:solidFill>
              <a:schemeClr val="accent4">
                <a:lumMod val="5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Content Placeholder 9"/>
          <p:cNvSpPr txBox="1">
            <a:spLocks/>
          </p:cNvSpPr>
          <p:nvPr/>
        </p:nvSpPr>
        <p:spPr bwMode="auto">
          <a:xfrm>
            <a:off x="4800600" y="4419600"/>
            <a:ext cx="3733800" cy="1143000"/>
          </a:xfrm>
          <a:prstGeom prst="rect">
            <a:avLst/>
          </a:prstGeom>
          <a:noFill/>
          <a:ln w="9525">
            <a:noFill/>
            <a:miter lim="800000"/>
            <a:headEnd/>
            <a:tailEnd/>
          </a:ln>
        </p:spPr>
        <p:txBody>
          <a:bodyPr/>
          <a:lstStyle/>
          <a:p>
            <a:pPr algn="ctr" eaLnBrk="0" hangingPunct="0">
              <a:spcBef>
                <a:spcPct val="20000"/>
              </a:spcBef>
              <a:spcAft>
                <a:spcPts val="600"/>
              </a:spcAft>
              <a:buFont typeface="Arial" charset="0"/>
              <a:buNone/>
              <a:defRPr/>
            </a:pPr>
            <a:r>
              <a:rPr lang="en-US" sz="1400" dirty="0">
                <a:latin typeface="+mn-lt"/>
                <a:cs typeface="+mn-cs"/>
              </a:rPr>
              <a:t>In 1636, colonists provoked the “Pequot War.” Militia from Massachusetts, Plymouth, and Connecticut, along with native allies, crushed the Pequot nation. </a:t>
            </a:r>
            <a:endParaRPr lang="en-US" sz="2800" dirty="0">
              <a:latin typeface="+mn-lt"/>
              <a:cs typeface="+mn-cs"/>
            </a:endParaRPr>
          </a:p>
        </p:txBody>
      </p:sp>
      <p:pic>
        <p:nvPicPr>
          <p:cNvPr id="31753" name="Picture 2" descr="http://upload.wikimedia.org/wikipedia/commons/b/b8/Pequot_war.jpg"/>
          <p:cNvPicPr>
            <a:picLocks noChangeAspect="1" noChangeArrowheads="1"/>
          </p:cNvPicPr>
          <p:nvPr/>
        </p:nvPicPr>
        <p:blipFill>
          <a:blip r:embed="rId3" cstate="screen"/>
          <a:srcRect l="876" t="1216" r="876" b="1216"/>
          <a:stretch>
            <a:fillRect/>
          </a:stretch>
        </p:blipFill>
        <p:spPr bwMode="auto">
          <a:xfrm>
            <a:off x="4800600" y="1752600"/>
            <a:ext cx="3743325" cy="2678113"/>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r>
              <a:rPr lang="en-US" smtClean="0"/>
              <a:t>The Carolinas</a:t>
            </a:r>
          </a:p>
        </p:txBody>
      </p:sp>
      <p:sp>
        <p:nvSpPr>
          <p:cNvPr id="32771" name="Content Placeholder 6"/>
          <p:cNvSpPr>
            <a:spLocks noGrp="1"/>
          </p:cNvSpPr>
          <p:nvPr>
            <p:ph sz="half" idx="1"/>
          </p:nvPr>
        </p:nvSpPr>
        <p:spPr/>
        <p:txBody>
          <a:bodyPr/>
          <a:lstStyle/>
          <a:p>
            <a:r>
              <a:rPr lang="en-US" sz="2000" smtClean="0"/>
              <a:t>By 1653, Virginia colonists had already started settling present-day North Carolina.</a:t>
            </a:r>
          </a:p>
          <a:p>
            <a:r>
              <a:rPr lang="en-US" sz="2000" smtClean="0"/>
              <a:t>In 1663, King Charles II granted a charter</a:t>
            </a:r>
            <a:r>
              <a:rPr lang="en-US" sz="2000" b="1" smtClean="0"/>
              <a:t> </a:t>
            </a:r>
            <a:r>
              <a:rPr lang="en-US" sz="2000" smtClean="0"/>
              <a:t>to 8 “Lords Proprietors” to establish the colony of Carolina.</a:t>
            </a:r>
          </a:p>
          <a:p>
            <a:pPr marL="565150" lvl="1" indent="-223838"/>
            <a:r>
              <a:rPr lang="en-US" sz="1600" smtClean="0"/>
              <a:t>Originally, the colony stretched from the southern border of Virginia to the northern border of Spanish Florida.</a:t>
            </a:r>
          </a:p>
          <a:p>
            <a:r>
              <a:rPr lang="en-US" sz="2000" smtClean="0"/>
              <a:t>Differences* between northern and southern settlers soon created tension.</a:t>
            </a:r>
          </a:p>
          <a:p>
            <a:endParaRPr lang="en-US" sz="2000" smtClean="0"/>
          </a:p>
        </p:txBody>
      </p:sp>
      <p:sp>
        <p:nvSpPr>
          <p:cNvPr id="32772" name="Content Placeholder 7"/>
          <p:cNvSpPr>
            <a:spLocks noGrp="1"/>
          </p:cNvSpPr>
          <p:nvPr>
            <p:ph sz="half" idx="2"/>
          </p:nvPr>
        </p:nvSpPr>
        <p:spPr>
          <a:xfrm>
            <a:off x="4953000" y="5410200"/>
            <a:ext cx="3352800" cy="792163"/>
          </a:xfrm>
        </p:spPr>
        <p:txBody>
          <a:bodyPr/>
          <a:lstStyle/>
          <a:p>
            <a:pPr marL="0" indent="0" algn="ctr">
              <a:buFont typeface="Arial" charset="0"/>
              <a:buNone/>
            </a:pPr>
            <a:r>
              <a:rPr lang="en-US" sz="1400" smtClean="0"/>
              <a:t>Lord Anthony Ashley-Cooper pushed for the development of Carolina.</a:t>
            </a:r>
          </a:p>
        </p:txBody>
      </p:sp>
      <p:sp>
        <p:nvSpPr>
          <p:cNvPr id="4" name="Footer Placeholder 3"/>
          <p:cNvSpPr>
            <a:spLocks noGrp="1"/>
          </p:cNvSpPr>
          <p:nvPr>
            <p:ph type="ftr" sz="quarter" idx="11"/>
          </p:nvPr>
        </p:nvSpPr>
        <p:spPr/>
        <p:txBody>
          <a:bodyPr/>
          <a:lstStyle/>
          <a:p>
            <a:pPr>
              <a:defRPr/>
            </a:pPr>
            <a:r>
              <a:rPr lang="en-US" smtClean="0"/>
              <a:t>CICERO © 2012</a:t>
            </a:r>
            <a:endParaRPr lang="en-US"/>
          </a:p>
        </p:txBody>
      </p:sp>
      <p:pic>
        <p:nvPicPr>
          <p:cNvPr id="32774" name="Picture 12" descr="http://upload.wikimedia.org/wikipedia/commons/7/7f/Anthony_Ashley-Cooper%2C_1st_Earl_of_Shaftesbury.jpg"/>
          <p:cNvPicPr>
            <a:picLocks noChangeAspect="1" noChangeArrowheads="1"/>
          </p:cNvPicPr>
          <p:nvPr/>
        </p:nvPicPr>
        <p:blipFill>
          <a:blip r:embed="rId3" cstate="screen"/>
          <a:srcRect/>
          <a:stretch>
            <a:fillRect/>
          </a:stretch>
        </p:blipFill>
        <p:spPr bwMode="auto">
          <a:xfrm>
            <a:off x="5029200" y="1752600"/>
            <a:ext cx="3151188" cy="3657600"/>
          </a:xfrm>
          <a:prstGeom prst="rect">
            <a:avLst/>
          </a:prstGeom>
          <a:noFill/>
          <a:ln w="9525">
            <a:noFill/>
            <a:miter lim="800000"/>
            <a:headEnd/>
            <a:tailEnd/>
          </a:ln>
        </p:spPr>
      </p:pic>
      <p:sp>
        <p:nvSpPr>
          <p:cNvPr id="9" name="Action Button: Forward or Next 8">
            <a:hlinkClick r:id="" action="ppaction://hlinkshowjump?jump=nextslide" highlightClick="1"/>
          </p:cNvPr>
          <p:cNvSpPr/>
          <p:nvPr/>
        </p:nvSpPr>
        <p:spPr>
          <a:xfrm>
            <a:off x="8458200" y="6096000"/>
            <a:ext cx="548640" cy="548640"/>
          </a:xfrm>
          <a:prstGeom prst="actionButtonForwardNext">
            <a:avLst/>
          </a:prstGeom>
          <a:solidFill>
            <a:schemeClr val="accent4">
              <a:lumMod val="75000"/>
            </a:schemeClr>
          </a:solidFill>
          <a:ln>
            <a:solidFill>
              <a:schemeClr val="accent4">
                <a:lumMod val="5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advClick="0"/>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12" descr="http://upload.wikimedia.org/wikipedia/commons/7/7f/Anthony_Ashley-Cooper%2C_1st_Earl_of_Shaftesbury.jpg"/>
          <p:cNvPicPr>
            <a:picLocks noChangeAspect="1" noChangeArrowheads="1"/>
          </p:cNvPicPr>
          <p:nvPr/>
        </p:nvPicPr>
        <p:blipFill>
          <a:blip r:embed="rId3" cstate="screen"/>
          <a:srcRect/>
          <a:stretch>
            <a:fillRect/>
          </a:stretch>
        </p:blipFill>
        <p:spPr bwMode="auto">
          <a:xfrm>
            <a:off x="5029200" y="1752600"/>
            <a:ext cx="3151188" cy="3657600"/>
          </a:xfrm>
          <a:prstGeom prst="rect">
            <a:avLst/>
          </a:prstGeom>
          <a:noFill/>
          <a:ln w="9525">
            <a:noFill/>
            <a:miter lim="800000"/>
            <a:headEnd/>
            <a:tailEnd/>
          </a:ln>
        </p:spPr>
      </p:pic>
      <p:sp>
        <p:nvSpPr>
          <p:cNvPr id="33795" name="Title 1"/>
          <p:cNvSpPr>
            <a:spLocks noGrp="1"/>
          </p:cNvSpPr>
          <p:nvPr>
            <p:ph type="title"/>
          </p:nvPr>
        </p:nvSpPr>
        <p:spPr/>
        <p:txBody>
          <a:bodyPr/>
          <a:lstStyle/>
          <a:p>
            <a:pPr eaLnBrk="1" hangingPunct="1"/>
            <a:r>
              <a:rPr lang="en-US" smtClean="0"/>
              <a:t>North and South Carolina</a:t>
            </a:r>
          </a:p>
        </p:txBody>
      </p:sp>
      <p:sp>
        <p:nvSpPr>
          <p:cNvPr id="33796" name="Content Placeholder 6"/>
          <p:cNvSpPr>
            <a:spLocks noGrp="1"/>
          </p:cNvSpPr>
          <p:nvPr>
            <p:ph sz="half" idx="1"/>
          </p:nvPr>
        </p:nvSpPr>
        <p:spPr/>
        <p:txBody>
          <a:bodyPr/>
          <a:lstStyle/>
          <a:p>
            <a:r>
              <a:rPr lang="en-US" sz="2000" smtClean="0"/>
              <a:t>In 1691, a deputy governor was appointed to oversee the northern half of Carolina.</a:t>
            </a:r>
          </a:p>
          <a:p>
            <a:r>
              <a:rPr lang="en-US" sz="2000" smtClean="0"/>
              <a:t>By 1712, a completely separate government was established in the north.</a:t>
            </a:r>
          </a:p>
          <a:p>
            <a:r>
              <a:rPr lang="en-US" sz="2000" smtClean="0"/>
              <a:t>In 1729, 7 of the 8 Lords Proprietors sold their share in the colony to the Crown.  </a:t>
            </a:r>
          </a:p>
          <a:p>
            <a:r>
              <a:rPr lang="en-US" sz="2000" smtClean="0"/>
              <a:t>North and South Carolina were officially divided into 2 separate royal colonies.</a:t>
            </a:r>
          </a:p>
        </p:txBody>
      </p:sp>
      <p:sp>
        <p:nvSpPr>
          <p:cNvPr id="4" name="Footer Placeholder 3"/>
          <p:cNvSpPr>
            <a:spLocks noGrp="1"/>
          </p:cNvSpPr>
          <p:nvPr>
            <p:ph type="ftr" sz="quarter" idx="11"/>
          </p:nvPr>
        </p:nvSpPr>
        <p:spPr/>
        <p:txBody>
          <a:bodyPr/>
          <a:lstStyle/>
          <a:p>
            <a:pPr>
              <a:defRPr/>
            </a:pPr>
            <a:r>
              <a:rPr lang="en-US" smtClean="0"/>
              <a:t>CICERO © 2012</a:t>
            </a:r>
            <a:endParaRPr lang="en-US"/>
          </a:p>
        </p:txBody>
      </p:sp>
      <p:sp>
        <p:nvSpPr>
          <p:cNvPr id="9" name="Action Button: Forward or Next 8">
            <a:hlinkClick r:id="" action="ppaction://hlinkshowjump?jump=nextslide" highlightClick="1"/>
          </p:cNvPr>
          <p:cNvSpPr/>
          <p:nvPr/>
        </p:nvSpPr>
        <p:spPr>
          <a:xfrm>
            <a:off x="8458200" y="6096000"/>
            <a:ext cx="548640" cy="548640"/>
          </a:xfrm>
          <a:prstGeom prst="actionButtonForwardNext">
            <a:avLst/>
          </a:prstGeom>
          <a:solidFill>
            <a:schemeClr val="accent4">
              <a:lumMod val="75000"/>
            </a:schemeClr>
          </a:solidFill>
          <a:ln>
            <a:solidFill>
              <a:schemeClr val="accent4">
                <a:lumMod val="5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advClick="0"/>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eaLnBrk="1" hangingPunct="1"/>
            <a:r>
              <a:rPr lang="en-US" smtClean="0"/>
              <a:t>New York</a:t>
            </a:r>
          </a:p>
        </p:txBody>
      </p:sp>
      <p:sp>
        <p:nvSpPr>
          <p:cNvPr id="34819" name="Content Placeholder 7"/>
          <p:cNvSpPr>
            <a:spLocks noGrp="1"/>
          </p:cNvSpPr>
          <p:nvPr>
            <p:ph sz="half" idx="1"/>
          </p:nvPr>
        </p:nvSpPr>
        <p:spPr/>
        <p:txBody>
          <a:bodyPr/>
          <a:lstStyle/>
          <a:p>
            <a:r>
              <a:rPr lang="en-US" sz="2000" smtClean="0"/>
              <a:t>In 1664, King Charles II decided to “reclaim” the territory between New England and Virginia*. </a:t>
            </a:r>
          </a:p>
          <a:p>
            <a:r>
              <a:rPr lang="en-US" sz="2000" smtClean="0"/>
              <a:t>He granted the area, which had been ruled by the </a:t>
            </a:r>
            <a:r>
              <a:rPr lang="en-US" sz="2000" b="1" smtClean="0">
                <a:hlinkClick r:id="rId3" action="ppaction://hlinksldjump"/>
              </a:rPr>
              <a:t>Dutch</a:t>
            </a:r>
            <a:r>
              <a:rPr lang="en-US" sz="2000" smtClean="0"/>
              <a:t> for the last half century, to his brother James, the Duke of York. </a:t>
            </a:r>
          </a:p>
          <a:p>
            <a:r>
              <a:rPr lang="en-US" sz="2000" smtClean="0"/>
              <a:t>In August 1664, Captain Richard Nicholls entered the harbor of New Amsterdam with four ships. </a:t>
            </a:r>
          </a:p>
        </p:txBody>
      </p:sp>
      <p:sp>
        <p:nvSpPr>
          <p:cNvPr id="4" name="Footer Placeholder 3"/>
          <p:cNvSpPr>
            <a:spLocks noGrp="1"/>
          </p:cNvSpPr>
          <p:nvPr>
            <p:ph type="ftr" sz="quarter" idx="11"/>
          </p:nvPr>
        </p:nvSpPr>
        <p:spPr/>
        <p:txBody>
          <a:bodyPr/>
          <a:lstStyle/>
          <a:p>
            <a:pPr>
              <a:defRPr/>
            </a:pPr>
            <a:r>
              <a:rPr lang="en-US" smtClean="0"/>
              <a:t>CICERO © 2012</a:t>
            </a:r>
            <a:endParaRPr lang="en-US"/>
          </a:p>
        </p:txBody>
      </p:sp>
      <p:pic>
        <p:nvPicPr>
          <p:cNvPr id="34821" name="Content Placeholder 9" descr="Dutch_English.png"/>
          <p:cNvPicPr>
            <a:picLocks noChangeAspect="1"/>
          </p:cNvPicPr>
          <p:nvPr/>
        </p:nvPicPr>
        <p:blipFill>
          <a:blip r:embed="rId4" cstate="screen"/>
          <a:srcRect/>
          <a:stretch>
            <a:fillRect/>
          </a:stretch>
        </p:blipFill>
        <p:spPr bwMode="auto">
          <a:xfrm>
            <a:off x="4648200" y="1600200"/>
            <a:ext cx="3970338" cy="4191000"/>
          </a:xfrm>
          <a:prstGeom prst="rect">
            <a:avLst/>
          </a:prstGeom>
          <a:noFill/>
          <a:ln w="9525">
            <a:noFill/>
            <a:miter lim="800000"/>
            <a:headEnd/>
            <a:tailEnd/>
          </a:ln>
        </p:spPr>
      </p:pic>
      <p:sp>
        <p:nvSpPr>
          <p:cNvPr id="9" name="Action Button: Forward or Next 8">
            <a:hlinkClick r:id="rId5" action="ppaction://hlinksldjump" highlightClick="1"/>
          </p:cNvPr>
          <p:cNvSpPr/>
          <p:nvPr/>
        </p:nvSpPr>
        <p:spPr>
          <a:xfrm>
            <a:off x="8458200" y="6096000"/>
            <a:ext cx="548640" cy="548640"/>
          </a:xfrm>
          <a:prstGeom prst="actionButtonForwardNext">
            <a:avLst/>
          </a:prstGeom>
          <a:solidFill>
            <a:schemeClr val="accent4">
              <a:lumMod val="75000"/>
            </a:schemeClr>
          </a:solidFill>
          <a:ln>
            <a:solidFill>
              <a:schemeClr val="accent4">
                <a:lumMod val="5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advClick="0"/>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r>
              <a:rPr lang="en-US" smtClean="0"/>
              <a:t>The Dutch in North America</a:t>
            </a:r>
          </a:p>
        </p:txBody>
      </p:sp>
      <p:sp>
        <p:nvSpPr>
          <p:cNvPr id="35843" name="Content Placeholder 11"/>
          <p:cNvSpPr>
            <a:spLocks noGrp="1"/>
          </p:cNvSpPr>
          <p:nvPr>
            <p:ph sz="half" idx="1"/>
          </p:nvPr>
        </p:nvSpPr>
        <p:spPr>
          <a:xfrm>
            <a:off x="457200" y="1600200"/>
            <a:ext cx="4419600" cy="4525963"/>
          </a:xfrm>
        </p:spPr>
        <p:txBody>
          <a:bodyPr/>
          <a:lstStyle/>
          <a:p>
            <a:r>
              <a:rPr lang="en-US" sz="2000" smtClean="0"/>
              <a:t>In 1609, the Dutch East India Company hired Henry Hudson to find an all-water route to the Pacific Ocean.</a:t>
            </a:r>
          </a:p>
          <a:p>
            <a:r>
              <a:rPr lang="en-US" sz="2000" smtClean="0"/>
              <a:t>Hudson sailed west, landing at present-day Nova Scotia.</a:t>
            </a:r>
          </a:p>
          <a:p>
            <a:r>
              <a:rPr lang="en-US" sz="2000" smtClean="0"/>
              <a:t>Continuing south, he entered what is now known as the Upper New York Bay and explored the river that now bears his name.</a:t>
            </a:r>
          </a:p>
          <a:p>
            <a:r>
              <a:rPr lang="en-US" sz="2000" smtClean="0"/>
              <a:t>The entire river valley was claimed for the Dutch and named </a:t>
            </a:r>
            <a:r>
              <a:rPr lang="en-US" sz="2000" b="1" smtClean="0"/>
              <a:t>New Netherland</a:t>
            </a:r>
            <a:r>
              <a:rPr lang="en-US" sz="2000" smtClean="0"/>
              <a:t>.</a:t>
            </a:r>
          </a:p>
          <a:p>
            <a:endParaRPr lang="en-US" sz="2000" smtClean="0"/>
          </a:p>
        </p:txBody>
      </p:sp>
      <p:sp>
        <p:nvSpPr>
          <p:cNvPr id="4" name="Footer Placeholder 3"/>
          <p:cNvSpPr>
            <a:spLocks noGrp="1"/>
          </p:cNvSpPr>
          <p:nvPr>
            <p:ph type="ftr" sz="quarter" idx="11"/>
          </p:nvPr>
        </p:nvSpPr>
        <p:spPr/>
        <p:txBody>
          <a:bodyPr/>
          <a:lstStyle/>
          <a:p>
            <a:pPr>
              <a:defRPr/>
            </a:pPr>
            <a:r>
              <a:rPr lang="en-US" smtClean="0"/>
              <a:t>CICERO © 2012</a:t>
            </a:r>
            <a:endParaRPr lang="en-US"/>
          </a:p>
        </p:txBody>
      </p:sp>
      <p:pic>
        <p:nvPicPr>
          <p:cNvPr id="35845" name="Picture 16" descr="http://upload.wikimedia.org/wikipedia/commons/d/d2/HenryHudson.jpg"/>
          <p:cNvPicPr>
            <a:picLocks noChangeAspect="1" noChangeArrowheads="1"/>
          </p:cNvPicPr>
          <p:nvPr/>
        </p:nvPicPr>
        <p:blipFill>
          <a:blip r:embed="rId3" cstate="screen"/>
          <a:srcRect/>
          <a:stretch>
            <a:fillRect/>
          </a:stretch>
        </p:blipFill>
        <p:spPr bwMode="auto">
          <a:xfrm>
            <a:off x="4953000" y="1752600"/>
            <a:ext cx="3429000" cy="3813175"/>
          </a:xfrm>
          <a:prstGeom prst="rect">
            <a:avLst/>
          </a:prstGeom>
          <a:noFill/>
          <a:ln w="9525">
            <a:noFill/>
            <a:miter lim="800000"/>
            <a:headEnd/>
            <a:tailEnd/>
          </a:ln>
        </p:spPr>
      </p:pic>
      <p:sp>
        <p:nvSpPr>
          <p:cNvPr id="9" name="Action Button: Forward or Next 8">
            <a:hlinkClick r:id="" action="ppaction://hlinkshowjump?jump=nextslide" highlightClick="1"/>
          </p:cNvPr>
          <p:cNvSpPr/>
          <p:nvPr/>
        </p:nvSpPr>
        <p:spPr>
          <a:xfrm>
            <a:off x="8458200" y="6096000"/>
            <a:ext cx="548640" cy="548640"/>
          </a:xfrm>
          <a:prstGeom prst="actionButtonForwardNext">
            <a:avLst/>
          </a:prstGeom>
          <a:solidFill>
            <a:schemeClr val="accent4">
              <a:lumMod val="75000"/>
            </a:schemeClr>
          </a:solidFill>
          <a:ln>
            <a:solidFill>
              <a:schemeClr val="accent4">
                <a:lumMod val="5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advClick="0"/>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ontent Placeholder 15"/>
          <p:cNvSpPr>
            <a:spLocks noGrp="1"/>
          </p:cNvSpPr>
          <p:nvPr>
            <p:ph sz="half" idx="2"/>
          </p:nvPr>
        </p:nvSpPr>
        <p:spPr>
          <a:xfrm>
            <a:off x="4876800" y="4953000"/>
            <a:ext cx="3352800" cy="990600"/>
          </a:xfrm>
        </p:spPr>
        <p:txBody>
          <a:bodyPr/>
          <a:lstStyle/>
          <a:p>
            <a:pPr marL="0" indent="0" algn="ctr">
              <a:buFont typeface="Arial" charset="0"/>
              <a:buNone/>
            </a:pPr>
            <a:r>
              <a:rPr lang="en-US" sz="1400" smtClean="0"/>
              <a:t>Minuit reportedly bought Manhattan Island for 60 guilders worth of goods – the total value of which would be about $1,000 today.</a:t>
            </a:r>
          </a:p>
        </p:txBody>
      </p:sp>
      <p:sp>
        <p:nvSpPr>
          <p:cNvPr id="36867" name="Title 1"/>
          <p:cNvSpPr>
            <a:spLocks noGrp="1"/>
          </p:cNvSpPr>
          <p:nvPr>
            <p:ph type="title"/>
          </p:nvPr>
        </p:nvSpPr>
        <p:spPr/>
        <p:txBody>
          <a:bodyPr/>
          <a:lstStyle/>
          <a:p>
            <a:pPr eaLnBrk="1" hangingPunct="1"/>
            <a:r>
              <a:rPr lang="en-US" smtClean="0"/>
              <a:t>New Amsterdam</a:t>
            </a:r>
            <a:br>
              <a:rPr lang="en-US" smtClean="0"/>
            </a:br>
            <a:r>
              <a:rPr lang="en-US" sz="2800" b="0" smtClean="0"/>
              <a:t>1626</a:t>
            </a:r>
            <a:endParaRPr lang="en-US" b="0" smtClean="0"/>
          </a:p>
        </p:txBody>
      </p:sp>
      <p:sp>
        <p:nvSpPr>
          <p:cNvPr id="36868" name="Content Placeholder 11"/>
          <p:cNvSpPr>
            <a:spLocks noGrp="1"/>
          </p:cNvSpPr>
          <p:nvPr>
            <p:ph sz="half" idx="1"/>
          </p:nvPr>
        </p:nvSpPr>
        <p:spPr>
          <a:xfrm>
            <a:off x="457200" y="1600200"/>
            <a:ext cx="4114800" cy="4525963"/>
          </a:xfrm>
        </p:spPr>
        <p:txBody>
          <a:bodyPr/>
          <a:lstStyle/>
          <a:p>
            <a:r>
              <a:rPr lang="en-US" sz="2000" smtClean="0"/>
              <a:t>In1626, Peter Minuit was appointed governor of New Netherland.</a:t>
            </a:r>
          </a:p>
          <a:p>
            <a:r>
              <a:rPr lang="en-US" sz="2000" smtClean="0"/>
              <a:t>One of Minuit’s first acts was the purchase of Manhattan Island from Indian leaders.</a:t>
            </a:r>
          </a:p>
          <a:p>
            <a:r>
              <a:rPr lang="en-US" sz="2000" smtClean="0"/>
              <a:t>The island was named </a:t>
            </a:r>
            <a:r>
              <a:rPr lang="en-US" sz="2000" b="1" smtClean="0"/>
              <a:t>New Amsterdam</a:t>
            </a:r>
            <a:r>
              <a:rPr lang="en-US" sz="2000" smtClean="0"/>
              <a:t> and became the capital of the colony. </a:t>
            </a:r>
          </a:p>
          <a:p>
            <a:r>
              <a:rPr lang="en-US" sz="2000" smtClean="0"/>
              <a:t>Minuit lost his post in 1631 and began working for the Swedish government. </a:t>
            </a:r>
          </a:p>
        </p:txBody>
      </p:sp>
      <p:sp>
        <p:nvSpPr>
          <p:cNvPr id="4" name="Footer Placeholder 3"/>
          <p:cNvSpPr>
            <a:spLocks noGrp="1"/>
          </p:cNvSpPr>
          <p:nvPr>
            <p:ph type="ftr" sz="quarter" idx="11"/>
          </p:nvPr>
        </p:nvSpPr>
        <p:spPr/>
        <p:txBody>
          <a:bodyPr/>
          <a:lstStyle/>
          <a:p>
            <a:pPr>
              <a:defRPr/>
            </a:pPr>
            <a:r>
              <a:rPr lang="en-US" smtClean="0"/>
              <a:t>CICERO © 2012</a:t>
            </a:r>
            <a:endParaRPr lang="en-US"/>
          </a:p>
        </p:txBody>
      </p:sp>
      <p:pic>
        <p:nvPicPr>
          <p:cNvPr id="36870" name="Picture 2" descr="http://upload.wikimedia.org/wikipedia/commons/a/a6/Peter_Minuit_portrait_New_Amsterdam_1600s_light.jpg"/>
          <p:cNvPicPr>
            <a:picLocks noChangeAspect="1" noChangeArrowheads="1"/>
          </p:cNvPicPr>
          <p:nvPr/>
        </p:nvPicPr>
        <p:blipFill>
          <a:blip r:embed="rId3" cstate="screen"/>
          <a:srcRect t="6642" b="14673"/>
          <a:stretch>
            <a:fillRect/>
          </a:stretch>
        </p:blipFill>
        <p:spPr bwMode="auto">
          <a:xfrm>
            <a:off x="4953000" y="1600200"/>
            <a:ext cx="3124200" cy="3363913"/>
          </a:xfrm>
          <a:prstGeom prst="rect">
            <a:avLst/>
          </a:prstGeom>
          <a:noFill/>
          <a:ln w="9525">
            <a:noFill/>
            <a:miter lim="800000"/>
            <a:headEnd/>
            <a:tailEnd/>
          </a:ln>
        </p:spPr>
      </p:pic>
      <p:sp>
        <p:nvSpPr>
          <p:cNvPr id="9" name="Action Button: Forward or Next 8">
            <a:hlinkClick r:id="" action="ppaction://hlinkshowjump?jump=nextslide" highlightClick="1"/>
          </p:cNvPr>
          <p:cNvSpPr/>
          <p:nvPr/>
        </p:nvSpPr>
        <p:spPr>
          <a:xfrm>
            <a:off x="8458200" y="6096000"/>
            <a:ext cx="548640" cy="548640"/>
          </a:xfrm>
          <a:prstGeom prst="actionButtonForwardNext">
            <a:avLst/>
          </a:prstGeom>
          <a:solidFill>
            <a:schemeClr val="accent4">
              <a:lumMod val="75000"/>
            </a:schemeClr>
          </a:solidFill>
          <a:ln>
            <a:solidFill>
              <a:schemeClr val="accent4">
                <a:lumMod val="5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advClick="0"/>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eaLnBrk="1" hangingPunct="1"/>
            <a:r>
              <a:rPr lang="en-US" smtClean="0"/>
              <a:t>New Sweden</a:t>
            </a:r>
          </a:p>
        </p:txBody>
      </p:sp>
      <p:sp>
        <p:nvSpPr>
          <p:cNvPr id="37891" name="Content Placeholder 6"/>
          <p:cNvSpPr>
            <a:spLocks noGrp="1"/>
          </p:cNvSpPr>
          <p:nvPr>
            <p:ph sz="half" idx="1"/>
          </p:nvPr>
        </p:nvSpPr>
        <p:spPr>
          <a:xfrm>
            <a:off x="533400" y="1447800"/>
            <a:ext cx="4267200" cy="3200400"/>
          </a:xfrm>
        </p:spPr>
        <p:txBody>
          <a:bodyPr/>
          <a:lstStyle/>
          <a:p>
            <a:r>
              <a:rPr lang="en-US" sz="2000" smtClean="0"/>
              <a:t>In 1638, Minuit reached the Delaware Bay with Swedish and Finnish colonists.</a:t>
            </a:r>
          </a:p>
          <a:p>
            <a:r>
              <a:rPr lang="en-US" sz="2000" smtClean="0"/>
              <a:t>He purchased land along the Delaware River from local Indians.  </a:t>
            </a:r>
          </a:p>
          <a:p>
            <a:r>
              <a:rPr lang="en-US" sz="2000" smtClean="0"/>
              <a:t>By 1643, Swedish settlements were peppered along the river.</a:t>
            </a:r>
          </a:p>
        </p:txBody>
      </p:sp>
      <p:sp>
        <p:nvSpPr>
          <p:cNvPr id="37892" name="Content Placeholder 6"/>
          <p:cNvSpPr>
            <a:spLocks noGrp="1"/>
          </p:cNvSpPr>
          <p:nvPr>
            <p:ph sz="half" idx="2"/>
          </p:nvPr>
        </p:nvSpPr>
        <p:spPr>
          <a:xfrm>
            <a:off x="533400" y="4572000"/>
            <a:ext cx="8229600" cy="1020763"/>
          </a:xfrm>
        </p:spPr>
        <p:txBody>
          <a:bodyPr/>
          <a:lstStyle/>
          <a:p>
            <a:r>
              <a:rPr lang="en-US" sz="2000" smtClean="0"/>
              <a:t>In 1655, the  Dutch seized the territory and New Sweden became part of New Netherland.</a:t>
            </a:r>
          </a:p>
          <a:p>
            <a:r>
              <a:rPr lang="en-US" sz="2000" smtClean="0"/>
              <a:t>By the 1660s, neighboring English settlers outnumbered New Netherland settlers nearly 6 to 1.</a:t>
            </a:r>
          </a:p>
          <a:p>
            <a:endParaRPr lang="en-US" sz="2000" smtClean="0"/>
          </a:p>
        </p:txBody>
      </p:sp>
      <p:sp>
        <p:nvSpPr>
          <p:cNvPr id="4" name="Footer Placeholder 3"/>
          <p:cNvSpPr>
            <a:spLocks noGrp="1"/>
          </p:cNvSpPr>
          <p:nvPr>
            <p:ph type="ftr" sz="quarter" idx="11"/>
          </p:nvPr>
        </p:nvSpPr>
        <p:spPr/>
        <p:txBody>
          <a:bodyPr/>
          <a:lstStyle/>
          <a:p>
            <a:pPr>
              <a:defRPr/>
            </a:pPr>
            <a:r>
              <a:rPr lang="en-US" smtClean="0"/>
              <a:t>CICERO © 2012</a:t>
            </a:r>
            <a:endParaRPr lang="en-US"/>
          </a:p>
        </p:txBody>
      </p:sp>
      <p:pic>
        <p:nvPicPr>
          <p:cNvPr id="37894" name="Picture 7" descr="New Sweden.PNG"/>
          <p:cNvPicPr>
            <a:picLocks noChangeAspect="1"/>
          </p:cNvPicPr>
          <p:nvPr/>
        </p:nvPicPr>
        <p:blipFill>
          <a:blip r:embed="rId3" cstate="screen"/>
          <a:srcRect/>
          <a:stretch>
            <a:fillRect/>
          </a:stretch>
        </p:blipFill>
        <p:spPr bwMode="auto">
          <a:xfrm>
            <a:off x="4876800" y="1524000"/>
            <a:ext cx="3133725" cy="3048000"/>
          </a:xfrm>
          <a:prstGeom prst="rect">
            <a:avLst/>
          </a:prstGeom>
          <a:noFill/>
          <a:ln w="9525">
            <a:noFill/>
            <a:miter lim="800000"/>
            <a:headEnd/>
            <a:tailEnd/>
          </a:ln>
        </p:spPr>
      </p:pic>
      <p:sp>
        <p:nvSpPr>
          <p:cNvPr id="11" name="Action Button: Back or Previous 10">
            <a:hlinkClick r:id="rId4" action="ppaction://hlinksldjump" highlightClick="1"/>
          </p:cNvPr>
          <p:cNvSpPr/>
          <p:nvPr/>
        </p:nvSpPr>
        <p:spPr>
          <a:xfrm>
            <a:off x="8458200" y="6096000"/>
            <a:ext cx="548640" cy="548640"/>
          </a:xfrm>
          <a:prstGeom prst="actionButtonBackPrevious">
            <a:avLst/>
          </a:prstGeom>
          <a:solidFill>
            <a:schemeClr val="accent4">
              <a:lumMod val="75000"/>
            </a:schemeClr>
          </a:solidFill>
          <a:ln>
            <a:solidFill>
              <a:schemeClr val="accent4">
                <a:lumMod val="5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advClick="0"/>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eaLnBrk="1" hangingPunct="1"/>
            <a:r>
              <a:rPr lang="en-US" smtClean="0"/>
              <a:t>New York</a:t>
            </a:r>
          </a:p>
        </p:txBody>
      </p:sp>
      <p:sp>
        <p:nvSpPr>
          <p:cNvPr id="38915" name="Content Placeholder 7"/>
          <p:cNvSpPr>
            <a:spLocks noGrp="1"/>
          </p:cNvSpPr>
          <p:nvPr>
            <p:ph sz="half" idx="1"/>
          </p:nvPr>
        </p:nvSpPr>
        <p:spPr/>
        <p:txBody>
          <a:bodyPr/>
          <a:lstStyle/>
          <a:p>
            <a:r>
              <a:rPr lang="en-US" sz="2000" smtClean="0"/>
              <a:t>A letter was sent to Peter Stuyvesant, Director General of New Netherland, demanding surrender.</a:t>
            </a:r>
          </a:p>
          <a:p>
            <a:r>
              <a:rPr lang="en-US" sz="2000" smtClean="0"/>
              <a:t>Without a fleet of his own and with no popular support, Stuyvesant was forced to back down.</a:t>
            </a:r>
          </a:p>
          <a:p>
            <a:r>
              <a:rPr lang="en-US" sz="2000" smtClean="0"/>
              <a:t>By September, an agreement was signed and the territory was renamed New York. </a:t>
            </a:r>
          </a:p>
        </p:txBody>
      </p:sp>
      <p:sp>
        <p:nvSpPr>
          <p:cNvPr id="38916" name="Content Placeholder 8"/>
          <p:cNvSpPr>
            <a:spLocks noGrp="1"/>
          </p:cNvSpPr>
          <p:nvPr>
            <p:ph sz="half" idx="2"/>
          </p:nvPr>
        </p:nvSpPr>
        <p:spPr>
          <a:xfrm>
            <a:off x="4800600" y="5486400"/>
            <a:ext cx="3429000" cy="533400"/>
          </a:xfrm>
        </p:spPr>
        <p:txBody>
          <a:bodyPr/>
          <a:lstStyle/>
          <a:p>
            <a:pPr marL="0" indent="0" algn="ctr">
              <a:buFont typeface="Arial" charset="0"/>
              <a:buNone/>
            </a:pPr>
            <a:r>
              <a:rPr lang="en-US" sz="1400" smtClean="0"/>
              <a:t>Peter Stuyvesant, Director General of New Netherland</a:t>
            </a:r>
          </a:p>
        </p:txBody>
      </p:sp>
      <p:sp>
        <p:nvSpPr>
          <p:cNvPr id="4" name="Footer Placeholder 3"/>
          <p:cNvSpPr>
            <a:spLocks noGrp="1"/>
          </p:cNvSpPr>
          <p:nvPr>
            <p:ph type="ftr" sz="quarter" idx="11"/>
          </p:nvPr>
        </p:nvSpPr>
        <p:spPr/>
        <p:txBody>
          <a:bodyPr/>
          <a:lstStyle/>
          <a:p>
            <a:pPr>
              <a:defRPr/>
            </a:pPr>
            <a:r>
              <a:rPr lang="en-US" smtClean="0"/>
              <a:t>CICERO © 2012</a:t>
            </a:r>
            <a:endParaRPr lang="en-US"/>
          </a:p>
        </p:txBody>
      </p:sp>
      <p:sp>
        <p:nvSpPr>
          <p:cNvPr id="9" name="Action Button: Forward or Next 8">
            <a:hlinkClick r:id="" action="ppaction://hlinkshowjump?jump=nextslide" highlightClick="1"/>
          </p:cNvPr>
          <p:cNvSpPr/>
          <p:nvPr/>
        </p:nvSpPr>
        <p:spPr>
          <a:xfrm>
            <a:off x="8458200" y="6096000"/>
            <a:ext cx="548640" cy="548640"/>
          </a:xfrm>
          <a:prstGeom prst="actionButtonForwardNext">
            <a:avLst/>
          </a:prstGeom>
          <a:solidFill>
            <a:schemeClr val="accent4">
              <a:lumMod val="75000"/>
            </a:schemeClr>
          </a:solidFill>
          <a:ln>
            <a:solidFill>
              <a:schemeClr val="accent4">
                <a:lumMod val="5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38921" name="Picture 2" descr="http://upload.wikimedia.org/wikipedia/commons/e/ec/Peter_Stuyvesant.jpg"/>
          <p:cNvPicPr>
            <a:picLocks noChangeAspect="1" noChangeArrowheads="1"/>
          </p:cNvPicPr>
          <p:nvPr/>
        </p:nvPicPr>
        <p:blipFill>
          <a:blip r:embed="rId2" cstate="screen"/>
          <a:srcRect/>
          <a:stretch>
            <a:fillRect/>
          </a:stretch>
        </p:blipFill>
        <p:spPr bwMode="auto">
          <a:xfrm>
            <a:off x="4876800" y="1600200"/>
            <a:ext cx="3292475" cy="3859213"/>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eaLnBrk="1" hangingPunct="1"/>
            <a:r>
              <a:rPr lang="en-US" smtClean="0"/>
              <a:t>New York</a:t>
            </a:r>
          </a:p>
        </p:txBody>
      </p:sp>
      <p:sp>
        <p:nvSpPr>
          <p:cNvPr id="39939" name="Content Placeholder 7"/>
          <p:cNvSpPr>
            <a:spLocks noGrp="1"/>
          </p:cNvSpPr>
          <p:nvPr>
            <p:ph sz="half" idx="1"/>
          </p:nvPr>
        </p:nvSpPr>
        <p:spPr/>
        <p:txBody>
          <a:bodyPr/>
          <a:lstStyle/>
          <a:p>
            <a:r>
              <a:rPr lang="en-US" sz="2000" smtClean="0"/>
              <a:t>The territory seized by England was enormous:</a:t>
            </a:r>
          </a:p>
          <a:p>
            <a:pPr marL="528638" lvl="1" indent="-169863"/>
            <a:r>
              <a:rPr lang="en-US" sz="1600" smtClean="0"/>
              <a:t>It included the present-day states of New York, New Jersey, Delaware and Vermont.</a:t>
            </a:r>
          </a:p>
          <a:p>
            <a:pPr marL="528638" lvl="1" indent="-169863"/>
            <a:r>
              <a:rPr lang="en-US" sz="1600" smtClean="0"/>
              <a:t>It also included eastern Pennsylvania and parts of Connecticut and Maine.</a:t>
            </a:r>
          </a:p>
          <a:p>
            <a:r>
              <a:rPr lang="en-US" sz="2000" smtClean="0"/>
              <a:t>The area was divided into smaller grants and distributed among various proprietors.  </a:t>
            </a:r>
          </a:p>
          <a:p>
            <a:r>
              <a:rPr lang="en-US" sz="2000" smtClean="0"/>
              <a:t>Dutch settlers were allowed to stay and were soon joined by English settlers.  </a:t>
            </a:r>
          </a:p>
        </p:txBody>
      </p:sp>
      <p:sp>
        <p:nvSpPr>
          <p:cNvPr id="39940" name="Content Placeholder 8"/>
          <p:cNvSpPr>
            <a:spLocks noGrp="1"/>
          </p:cNvSpPr>
          <p:nvPr>
            <p:ph sz="half" idx="2"/>
          </p:nvPr>
        </p:nvSpPr>
        <p:spPr>
          <a:xfrm>
            <a:off x="4724400" y="5562600"/>
            <a:ext cx="3810000" cy="487363"/>
          </a:xfrm>
        </p:spPr>
        <p:txBody>
          <a:bodyPr/>
          <a:lstStyle/>
          <a:p>
            <a:pPr marL="0" indent="0" algn="ctr">
              <a:buFont typeface="Arial" charset="0"/>
              <a:buNone/>
            </a:pPr>
            <a:r>
              <a:rPr lang="en-US" sz="1400" smtClean="0"/>
              <a:t>The Duke of York succeeded his brother  in 1685 and became King James II.</a:t>
            </a:r>
          </a:p>
        </p:txBody>
      </p:sp>
      <p:sp>
        <p:nvSpPr>
          <p:cNvPr id="4" name="Footer Placeholder 3"/>
          <p:cNvSpPr>
            <a:spLocks noGrp="1"/>
          </p:cNvSpPr>
          <p:nvPr>
            <p:ph type="ftr" sz="quarter" idx="11"/>
          </p:nvPr>
        </p:nvSpPr>
        <p:spPr/>
        <p:txBody>
          <a:bodyPr/>
          <a:lstStyle/>
          <a:p>
            <a:pPr>
              <a:defRPr/>
            </a:pPr>
            <a:r>
              <a:rPr lang="en-US" smtClean="0"/>
              <a:t>CICERO © 2012</a:t>
            </a:r>
            <a:endParaRPr lang="en-US"/>
          </a:p>
        </p:txBody>
      </p:sp>
      <p:sp>
        <p:nvSpPr>
          <p:cNvPr id="9" name="Action Button: Forward or Next 8">
            <a:hlinkClick r:id="" action="ppaction://hlinkshowjump?jump=nextslide" highlightClick="1"/>
          </p:cNvPr>
          <p:cNvSpPr/>
          <p:nvPr/>
        </p:nvSpPr>
        <p:spPr>
          <a:xfrm>
            <a:off x="8458200" y="6096000"/>
            <a:ext cx="548640" cy="548640"/>
          </a:xfrm>
          <a:prstGeom prst="actionButtonForwardNext">
            <a:avLst/>
          </a:prstGeom>
          <a:solidFill>
            <a:schemeClr val="accent4">
              <a:lumMod val="75000"/>
            </a:schemeClr>
          </a:solidFill>
          <a:ln>
            <a:solidFill>
              <a:schemeClr val="accent4">
                <a:lumMod val="5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39945" name="Picture 15" descr="http://upload.wikimedia.org/wikipedia/commons/9/92/James_Stuart%2C_Duke_of_York.jpg"/>
          <p:cNvPicPr>
            <a:picLocks noChangeAspect="1" noChangeArrowheads="1"/>
          </p:cNvPicPr>
          <p:nvPr/>
        </p:nvPicPr>
        <p:blipFill>
          <a:blip r:embed="rId2" cstate="screen"/>
          <a:srcRect/>
          <a:stretch>
            <a:fillRect/>
          </a:stretch>
        </p:blipFill>
        <p:spPr bwMode="auto">
          <a:xfrm>
            <a:off x="4800600" y="1600200"/>
            <a:ext cx="3657600" cy="3983038"/>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eaLnBrk="1" hangingPunct="1"/>
            <a:r>
              <a:rPr lang="en-US" smtClean="0"/>
              <a:t>New Jersey</a:t>
            </a:r>
          </a:p>
        </p:txBody>
      </p:sp>
      <p:sp>
        <p:nvSpPr>
          <p:cNvPr id="40963" name="Content Placeholder 6"/>
          <p:cNvSpPr>
            <a:spLocks noGrp="1"/>
          </p:cNvSpPr>
          <p:nvPr>
            <p:ph sz="half" idx="1"/>
          </p:nvPr>
        </p:nvSpPr>
        <p:spPr/>
        <p:txBody>
          <a:bodyPr/>
          <a:lstStyle/>
          <a:p>
            <a:r>
              <a:rPr lang="en-US" sz="2000" smtClean="0"/>
              <a:t>The Duke of York received </a:t>
            </a:r>
            <a:r>
              <a:rPr lang="en-US" sz="2000" b="1" smtClean="0"/>
              <a:t>New Netherland</a:t>
            </a:r>
            <a:r>
              <a:rPr lang="en-US" sz="2000" smtClean="0"/>
              <a:t> as a grant from King Charles II.</a:t>
            </a:r>
          </a:p>
          <a:p>
            <a:r>
              <a:rPr lang="en-US" sz="2000" smtClean="0"/>
              <a:t>In turn, he granted the area between the Hudson and Delaware rivers to George Carteret and John Berkeley. </a:t>
            </a:r>
          </a:p>
          <a:p>
            <a:r>
              <a:rPr lang="en-US" sz="2000" smtClean="0"/>
              <a:t>The area was renamed for the Island of Jersey. </a:t>
            </a:r>
          </a:p>
          <a:p>
            <a:r>
              <a:rPr lang="en-US" sz="2000" smtClean="0"/>
              <a:t>The two </a:t>
            </a:r>
            <a:r>
              <a:rPr lang="en-US" sz="2000" b="1" smtClean="0"/>
              <a:t>proprietors</a:t>
            </a:r>
            <a:r>
              <a:rPr lang="en-US" sz="2000" smtClean="0"/>
              <a:t> offered cheap land and religious freedom in an effort to attract settlers.  </a:t>
            </a:r>
            <a:endParaRPr lang="en-US" smtClean="0"/>
          </a:p>
        </p:txBody>
      </p:sp>
      <p:sp>
        <p:nvSpPr>
          <p:cNvPr id="40964" name="Content Placeholder 8"/>
          <p:cNvSpPr>
            <a:spLocks noGrp="1"/>
          </p:cNvSpPr>
          <p:nvPr>
            <p:ph sz="half" idx="2"/>
          </p:nvPr>
        </p:nvSpPr>
        <p:spPr>
          <a:xfrm>
            <a:off x="4724400" y="5105400"/>
            <a:ext cx="4038600" cy="944563"/>
          </a:xfrm>
        </p:spPr>
        <p:txBody>
          <a:bodyPr/>
          <a:lstStyle/>
          <a:p>
            <a:pPr marL="0" indent="0" algn="ctr">
              <a:buFont typeface="Arial" charset="0"/>
              <a:buNone/>
            </a:pPr>
            <a:r>
              <a:rPr lang="en-US" sz="1400" smtClean="0"/>
              <a:t>Carteret (right) and Berkeley (right) were also two of the eight Lords Proprietors of the Province of Carolina.</a:t>
            </a:r>
          </a:p>
        </p:txBody>
      </p:sp>
      <p:sp>
        <p:nvSpPr>
          <p:cNvPr id="4" name="Footer Placeholder 3"/>
          <p:cNvSpPr>
            <a:spLocks noGrp="1"/>
          </p:cNvSpPr>
          <p:nvPr>
            <p:ph type="ftr" sz="quarter" idx="11"/>
          </p:nvPr>
        </p:nvSpPr>
        <p:spPr/>
        <p:txBody>
          <a:bodyPr/>
          <a:lstStyle/>
          <a:p>
            <a:pPr>
              <a:defRPr/>
            </a:pPr>
            <a:r>
              <a:rPr lang="en-US" smtClean="0"/>
              <a:t>CICERO © 2012</a:t>
            </a:r>
            <a:endParaRPr lang="en-US"/>
          </a:p>
        </p:txBody>
      </p:sp>
      <p:sp>
        <p:nvSpPr>
          <p:cNvPr id="10" name="Action Button: Forward or Next 9">
            <a:hlinkClick r:id="" action="ppaction://hlinkshowjump?jump=nextslide" highlightClick="1"/>
          </p:cNvPr>
          <p:cNvSpPr/>
          <p:nvPr/>
        </p:nvSpPr>
        <p:spPr>
          <a:xfrm>
            <a:off x="8458200" y="6096000"/>
            <a:ext cx="548640" cy="548640"/>
          </a:xfrm>
          <a:prstGeom prst="actionButtonForwardNext">
            <a:avLst/>
          </a:prstGeom>
          <a:solidFill>
            <a:schemeClr val="accent4">
              <a:lumMod val="75000"/>
            </a:schemeClr>
          </a:solidFill>
          <a:ln>
            <a:solidFill>
              <a:schemeClr val="accent4">
                <a:lumMod val="5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40969" name="Picture 13" descr="http://upload.wikimedia.org/wikipedia/commons/5/5f/SirGeorgeCarteret.jpg"/>
          <p:cNvPicPr>
            <a:picLocks noChangeAspect="1" noChangeArrowheads="1"/>
          </p:cNvPicPr>
          <p:nvPr/>
        </p:nvPicPr>
        <p:blipFill>
          <a:blip r:embed="rId2" cstate="screen"/>
          <a:srcRect/>
          <a:stretch>
            <a:fillRect/>
          </a:stretch>
        </p:blipFill>
        <p:spPr bwMode="auto">
          <a:xfrm>
            <a:off x="4754563" y="1676400"/>
            <a:ext cx="2357437" cy="3268663"/>
          </a:xfrm>
          <a:prstGeom prst="rect">
            <a:avLst/>
          </a:prstGeom>
          <a:noFill/>
          <a:ln w="9525">
            <a:noFill/>
            <a:miter lim="800000"/>
            <a:headEnd/>
            <a:tailEnd/>
          </a:ln>
        </p:spPr>
      </p:pic>
      <p:pic>
        <p:nvPicPr>
          <p:cNvPr id="40970" name="Picture 15" descr="http://upload.wikimedia.org/wikipedia/commons/f/f7/1stLordBerkeley.jpg"/>
          <p:cNvPicPr>
            <a:picLocks noChangeAspect="1" noChangeArrowheads="1"/>
          </p:cNvPicPr>
          <p:nvPr/>
        </p:nvPicPr>
        <p:blipFill>
          <a:blip r:embed="rId3" cstate="screen"/>
          <a:srcRect/>
          <a:stretch>
            <a:fillRect/>
          </a:stretch>
        </p:blipFill>
        <p:spPr bwMode="auto">
          <a:xfrm>
            <a:off x="6781800" y="2286000"/>
            <a:ext cx="1981200" cy="2786063"/>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US" smtClean="0"/>
              <a:t>Roanoke</a:t>
            </a:r>
          </a:p>
        </p:txBody>
      </p:sp>
      <p:sp>
        <p:nvSpPr>
          <p:cNvPr id="5123" name="Content Placeholder 6"/>
          <p:cNvSpPr>
            <a:spLocks noGrp="1"/>
          </p:cNvSpPr>
          <p:nvPr>
            <p:ph sz="half" idx="1"/>
          </p:nvPr>
        </p:nvSpPr>
        <p:spPr/>
        <p:txBody>
          <a:bodyPr/>
          <a:lstStyle/>
          <a:p>
            <a:pPr marL="227013" lvl="1" indent="-227013">
              <a:buFont typeface="Arial" charset="0"/>
              <a:buChar char="•"/>
            </a:pPr>
            <a:r>
              <a:rPr lang="en-US" sz="2000" smtClean="0"/>
              <a:t>In 1584, Raleigh sent an expedition to scout a suitable site for settlement.</a:t>
            </a:r>
          </a:p>
          <a:p>
            <a:pPr marL="227013" lvl="1" indent="-227013">
              <a:buFont typeface="Arial" charset="0"/>
              <a:buChar char="•"/>
            </a:pPr>
            <a:r>
              <a:rPr lang="en-US" sz="2000" smtClean="0"/>
              <a:t>He chose Roanoke, an island off the coast of present-day North Carolina.</a:t>
            </a:r>
          </a:p>
          <a:p>
            <a:r>
              <a:rPr lang="en-US" sz="2000" smtClean="0"/>
              <a:t>In 1585, a group of about 100 men set sail from England to establish the settlement.</a:t>
            </a:r>
          </a:p>
          <a:p>
            <a:r>
              <a:rPr lang="en-US" sz="2000" smtClean="0"/>
              <a:t>However, a lack of supplies and conflict with Indians forced the settlers to return to England about a year later.</a:t>
            </a:r>
          </a:p>
        </p:txBody>
      </p:sp>
      <p:sp>
        <p:nvSpPr>
          <p:cNvPr id="5124" name="Content Placeholder 8"/>
          <p:cNvSpPr>
            <a:spLocks noGrp="1"/>
          </p:cNvSpPr>
          <p:nvPr>
            <p:ph sz="half" idx="2"/>
          </p:nvPr>
        </p:nvSpPr>
        <p:spPr>
          <a:xfrm>
            <a:off x="4953000" y="5257800"/>
            <a:ext cx="3200400" cy="563563"/>
          </a:xfrm>
        </p:spPr>
        <p:txBody>
          <a:bodyPr/>
          <a:lstStyle/>
          <a:p>
            <a:pPr marL="0" indent="0" algn="ctr">
              <a:buFont typeface="Arial" charset="0"/>
              <a:buNone/>
            </a:pPr>
            <a:r>
              <a:rPr lang="en-US" sz="1400" smtClean="0"/>
              <a:t>Sir Walter Raleigh never visited  North America himself.</a:t>
            </a:r>
          </a:p>
        </p:txBody>
      </p:sp>
      <p:sp>
        <p:nvSpPr>
          <p:cNvPr id="4" name="Footer Placeholder 3"/>
          <p:cNvSpPr>
            <a:spLocks noGrp="1"/>
          </p:cNvSpPr>
          <p:nvPr>
            <p:ph type="ftr" sz="quarter" idx="11"/>
          </p:nvPr>
        </p:nvSpPr>
        <p:spPr/>
        <p:txBody>
          <a:bodyPr/>
          <a:lstStyle/>
          <a:p>
            <a:pPr>
              <a:defRPr/>
            </a:pPr>
            <a:r>
              <a:rPr lang="en-US" smtClean="0"/>
              <a:t>CICERO © 2012</a:t>
            </a:r>
            <a:endParaRPr lang="en-US"/>
          </a:p>
        </p:txBody>
      </p:sp>
      <p:pic>
        <p:nvPicPr>
          <p:cNvPr id="5126" name="Picture 16" descr="File:Sir Walter Raleigh, French School.jpg"/>
          <p:cNvPicPr>
            <a:picLocks noChangeAspect="1" noChangeArrowheads="1"/>
          </p:cNvPicPr>
          <p:nvPr/>
        </p:nvPicPr>
        <p:blipFill>
          <a:blip r:embed="rId2" cstate="screen"/>
          <a:srcRect/>
          <a:stretch>
            <a:fillRect/>
          </a:stretch>
        </p:blipFill>
        <p:spPr bwMode="auto">
          <a:xfrm>
            <a:off x="4953000" y="1676400"/>
            <a:ext cx="3200400" cy="3611563"/>
          </a:xfrm>
          <a:prstGeom prst="rect">
            <a:avLst/>
          </a:prstGeom>
          <a:noFill/>
          <a:ln w="9525">
            <a:noFill/>
            <a:miter lim="800000"/>
            <a:headEnd/>
            <a:tailEnd/>
          </a:ln>
        </p:spPr>
      </p:pic>
      <p:sp>
        <p:nvSpPr>
          <p:cNvPr id="9" name="Action Button: Forward or Next 8">
            <a:hlinkClick r:id="" action="ppaction://hlinkshowjump?jump=nextslide" highlightClick="1"/>
          </p:cNvPr>
          <p:cNvSpPr/>
          <p:nvPr/>
        </p:nvSpPr>
        <p:spPr>
          <a:xfrm>
            <a:off x="8458200" y="6096000"/>
            <a:ext cx="548640" cy="548640"/>
          </a:xfrm>
          <a:prstGeom prst="actionButtonForwardNext">
            <a:avLst/>
          </a:prstGeom>
          <a:solidFill>
            <a:schemeClr val="accent4">
              <a:lumMod val="75000"/>
            </a:schemeClr>
          </a:solidFill>
          <a:ln>
            <a:solidFill>
              <a:schemeClr val="accent4">
                <a:lumMod val="5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advClick="0"/>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eaLnBrk="1" hangingPunct="1"/>
            <a:r>
              <a:rPr lang="en-US" smtClean="0"/>
              <a:t>New Jersey</a:t>
            </a:r>
          </a:p>
        </p:txBody>
      </p:sp>
      <p:sp>
        <p:nvSpPr>
          <p:cNvPr id="41987" name="Content Placeholder 6"/>
          <p:cNvSpPr>
            <a:spLocks noGrp="1"/>
          </p:cNvSpPr>
          <p:nvPr>
            <p:ph sz="half" idx="1"/>
          </p:nvPr>
        </p:nvSpPr>
        <p:spPr/>
        <p:txBody>
          <a:bodyPr/>
          <a:lstStyle/>
          <a:p>
            <a:r>
              <a:rPr lang="en-US" sz="2000" smtClean="0"/>
              <a:t>In 1674, Lord Berkeley sold his share of New Jersey to Quakers Edward Byllynge and John Fenwick. </a:t>
            </a:r>
          </a:p>
          <a:p>
            <a:r>
              <a:rPr lang="en-US" sz="2000" smtClean="0"/>
              <a:t>The colony was split into two, separately governed provinces: East Jersey and West Jersey. </a:t>
            </a:r>
          </a:p>
          <a:p>
            <a:r>
              <a:rPr lang="en-US" sz="2000" smtClean="0"/>
              <a:t>When Carteret died in 1680, East Jersey was sold to another group of Quakers that included William Penn. </a:t>
            </a:r>
          </a:p>
        </p:txBody>
      </p:sp>
      <p:sp>
        <p:nvSpPr>
          <p:cNvPr id="41988" name="Content Placeholder 7"/>
          <p:cNvSpPr>
            <a:spLocks noGrp="1"/>
          </p:cNvSpPr>
          <p:nvPr>
            <p:ph sz="half" idx="2"/>
          </p:nvPr>
        </p:nvSpPr>
        <p:spPr>
          <a:xfrm>
            <a:off x="4648200" y="5334000"/>
            <a:ext cx="4038600" cy="639763"/>
          </a:xfrm>
        </p:spPr>
        <p:txBody>
          <a:bodyPr/>
          <a:lstStyle/>
          <a:p>
            <a:pPr algn="ctr">
              <a:buFont typeface="Arial" charset="0"/>
              <a:buNone/>
            </a:pPr>
            <a:r>
              <a:rPr lang="en-US" sz="1400" smtClean="0"/>
              <a:t>William Penn</a:t>
            </a:r>
          </a:p>
        </p:txBody>
      </p:sp>
      <p:sp>
        <p:nvSpPr>
          <p:cNvPr id="4" name="Footer Placeholder 3"/>
          <p:cNvSpPr>
            <a:spLocks noGrp="1"/>
          </p:cNvSpPr>
          <p:nvPr>
            <p:ph type="ftr" sz="quarter" idx="11"/>
          </p:nvPr>
        </p:nvSpPr>
        <p:spPr/>
        <p:txBody>
          <a:bodyPr/>
          <a:lstStyle/>
          <a:p>
            <a:pPr>
              <a:defRPr/>
            </a:pPr>
            <a:r>
              <a:rPr lang="en-US" smtClean="0"/>
              <a:t>CICERO © 2012</a:t>
            </a:r>
            <a:endParaRPr lang="en-US"/>
          </a:p>
        </p:txBody>
      </p:sp>
      <p:sp>
        <p:nvSpPr>
          <p:cNvPr id="10" name="Action Button: Forward or Next 9">
            <a:hlinkClick r:id="" action="ppaction://hlinkshowjump?jump=nextslide" highlightClick="1"/>
          </p:cNvPr>
          <p:cNvSpPr/>
          <p:nvPr/>
        </p:nvSpPr>
        <p:spPr>
          <a:xfrm>
            <a:off x="8458200" y="6096000"/>
            <a:ext cx="548640" cy="548640"/>
          </a:xfrm>
          <a:prstGeom prst="actionButtonForwardNext">
            <a:avLst/>
          </a:prstGeom>
          <a:solidFill>
            <a:schemeClr val="accent4">
              <a:lumMod val="75000"/>
            </a:schemeClr>
          </a:solidFill>
          <a:ln>
            <a:solidFill>
              <a:schemeClr val="accent4">
                <a:lumMod val="5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41993" name="Picture 2" descr="http://upload.wikimedia.org/wikipedia/commons/6/6a/William_Penn.png"/>
          <p:cNvPicPr>
            <a:picLocks noChangeAspect="1" noChangeArrowheads="1"/>
          </p:cNvPicPr>
          <p:nvPr/>
        </p:nvPicPr>
        <p:blipFill>
          <a:blip r:embed="rId2" cstate="screen"/>
          <a:srcRect/>
          <a:stretch>
            <a:fillRect/>
          </a:stretch>
        </p:blipFill>
        <p:spPr bwMode="auto">
          <a:xfrm>
            <a:off x="5029200" y="1447800"/>
            <a:ext cx="3124200" cy="3884613"/>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pPr eaLnBrk="1" hangingPunct="1"/>
            <a:r>
              <a:rPr lang="en-US" smtClean="0"/>
              <a:t>New Jersey</a:t>
            </a:r>
          </a:p>
        </p:txBody>
      </p:sp>
      <p:sp>
        <p:nvSpPr>
          <p:cNvPr id="43011" name="Content Placeholder 6"/>
          <p:cNvSpPr>
            <a:spLocks noGrp="1"/>
          </p:cNvSpPr>
          <p:nvPr>
            <p:ph sz="half" idx="1"/>
          </p:nvPr>
        </p:nvSpPr>
        <p:spPr/>
        <p:txBody>
          <a:bodyPr/>
          <a:lstStyle/>
          <a:p>
            <a:r>
              <a:rPr lang="en-US" sz="2000" smtClean="0"/>
              <a:t>East and West Jersey lost their charters in 1688, but they were restored the following year. </a:t>
            </a:r>
          </a:p>
          <a:p>
            <a:r>
              <a:rPr lang="en-US" sz="2000" smtClean="0"/>
              <a:t>In 1702, East and West Jersey were united.</a:t>
            </a:r>
          </a:p>
          <a:p>
            <a:r>
              <a:rPr lang="en-US" sz="2000" smtClean="0"/>
              <a:t>However, New Jersey shared its governor with New York.  </a:t>
            </a:r>
          </a:p>
          <a:p>
            <a:r>
              <a:rPr lang="en-US" sz="2000" smtClean="0"/>
              <a:t>It was not until 1738 that a united New Jersey was appointed its own governor.</a:t>
            </a:r>
          </a:p>
        </p:txBody>
      </p:sp>
      <p:sp>
        <p:nvSpPr>
          <p:cNvPr id="43012" name="Content Placeholder 7"/>
          <p:cNvSpPr>
            <a:spLocks noGrp="1"/>
          </p:cNvSpPr>
          <p:nvPr>
            <p:ph sz="half" idx="2"/>
          </p:nvPr>
        </p:nvSpPr>
        <p:spPr>
          <a:xfrm>
            <a:off x="5105400" y="5029200"/>
            <a:ext cx="2971800" cy="1096963"/>
          </a:xfrm>
        </p:spPr>
        <p:txBody>
          <a:bodyPr/>
          <a:lstStyle/>
          <a:p>
            <a:pPr marL="0" indent="0" algn="ctr">
              <a:buFont typeface="Arial" charset="0"/>
              <a:buNone/>
            </a:pPr>
            <a:r>
              <a:rPr lang="en-US" sz="1400" smtClean="0"/>
              <a:t>Lewis Morris, first governor of a united New Jersey (1738 – 1746)</a:t>
            </a:r>
          </a:p>
        </p:txBody>
      </p:sp>
      <p:sp>
        <p:nvSpPr>
          <p:cNvPr id="4" name="Footer Placeholder 3"/>
          <p:cNvSpPr>
            <a:spLocks noGrp="1"/>
          </p:cNvSpPr>
          <p:nvPr>
            <p:ph type="ftr" sz="quarter" idx="11"/>
          </p:nvPr>
        </p:nvSpPr>
        <p:spPr/>
        <p:txBody>
          <a:bodyPr/>
          <a:lstStyle/>
          <a:p>
            <a:pPr>
              <a:defRPr/>
            </a:pPr>
            <a:r>
              <a:rPr lang="en-US" smtClean="0"/>
              <a:t>CICERO © 2012</a:t>
            </a:r>
            <a:endParaRPr lang="en-US"/>
          </a:p>
        </p:txBody>
      </p:sp>
      <p:sp>
        <p:nvSpPr>
          <p:cNvPr id="8" name="Action Button: Forward or Next 7">
            <a:hlinkClick r:id="" action="ppaction://hlinkshowjump?jump=nextslide" highlightClick="1"/>
          </p:cNvPr>
          <p:cNvSpPr/>
          <p:nvPr/>
        </p:nvSpPr>
        <p:spPr>
          <a:xfrm>
            <a:off x="8458200" y="6096000"/>
            <a:ext cx="548640" cy="548640"/>
          </a:xfrm>
          <a:prstGeom prst="actionButtonForwardNext">
            <a:avLst/>
          </a:prstGeom>
          <a:solidFill>
            <a:schemeClr val="accent4">
              <a:lumMod val="75000"/>
            </a:schemeClr>
          </a:solidFill>
          <a:ln>
            <a:solidFill>
              <a:schemeClr val="accent4">
                <a:lumMod val="5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43017" name="Picture 10" descr="http://upload.wikimedia.org/wikipedia/commons/2/22/Brooklyn_Museum_-_Governor_Lewis_Morris_-_John_Watson_-_overall.jpg"/>
          <p:cNvPicPr>
            <a:picLocks noChangeAspect="1" noChangeArrowheads="1"/>
          </p:cNvPicPr>
          <p:nvPr/>
        </p:nvPicPr>
        <p:blipFill>
          <a:blip r:embed="rId2" cstate="screen"/>
          <a:srcRect/>
          <a:stretch>
            <a:fillRect/>
          </a:stretch>
        </p:blipFill>
        <p:spPr bwMode="auto">
          <a:xfrm>
            <a:off x="5181600" y="1600200"/>
            <a:ext cx="2819400" cy="3373438"/>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pPr eaLnBrk="1" hangingPunct="1"/>
            <a:r>
              <a:rPr lang="en-US" smtClean="0"/>
              <a:t>New Hampshire</a:t>
            </a:r>
          </a:p>
        </p:txBody>
      </p:sp>
      <p:sp>
        <p:nvSpPr>
          <p:cNvPr id="44035" name="Content Placeholder 6"/>
          <p:cNvSpPr>
            <a:spLocks noGrp="1"/>
          </p:cNvSpPr>
          <p:nvPr>
            <p:ph sz="half" idx="1"/>
          </p:nvPr>
        </p:nvSpPr>
        <p:spPr>
          <a:xfrm>
            <a:off x="457200" y="1600200"/>
            <a:ext cx="4419600" cy="4525963"/>
          </a:xfrm>
        </p:spPr>
        <p:txBody>
          <a:bodyPr/>
          <a:lstStyle/>
          <a:p>
            <a:r>
              <a:rPr lang="en-US" sz="2000" smtClean="0"/>
              <a:t>In 1622, the </a:t>
            </a:r>
            <a:r>
              <a:rPr lang="en-US" sz="2000" b="1" smtClean="0">
                <a:hlinkClick r:id="rId2" action="ppaction://hlinksldjump"/>
              </a:rPr>
              <a:t>Council for New England</a:t>
            </a:r>
            <a:r>
              <a:rPr lang="en-US" sz="2000" b="1" smtClean="0"/>
              <a:t> </a:t>
            </a:r>
            <a:r>
              <a:rPr lang="en-US" sz="2000" smtClean="0"/>
              <a:t>granted a large tract of land to Captain John Mason and Sir Ferdinando Gorges.</a:t>
            </a:r>
          </a:p>
          <a:p>
            <a:r>
              <a:rPr lang="en-US" sz="2000" smtClean="0"/>
              <a:t>The grant stretched from the Merrimack River to the Kennebec River.</a:t>
            </a:r>
          </a:p>
          <a:p>
            <a:r>
              <a:rPr lang="en-US" sz="2000" smtClean="0"/>
              <a:t>In 1629, they divided their grant:</a:t>
            </a:r>
          </a:p>
          <a:p>
            <a:pPr marL="474663" lvl="1" indent="-169863"/>
            <a:r>
              <a:rPr lang="en-US" sz="1600" smtClean="0"/>
              <a:t>Gorges controlled the northern half of the territory; Mason controlled the southern portion.</a:t>
            </a:r>
          </a:p>
        </p:txBody>
      </p:sp>
      <p:sp>
        <p:nvSpPr>
          <p:cNvPr id="44036" name="Content Placeholder 11"/>
          <p:cNvSpPr>
            <a:spLocks noGrp="1"/>
          </p:cNvSpPr>
          <p:nvPr>
            <p:ph sz="half" idx="2"/>
          </p:nvPr>
        </p:nvSpPr>
        <p:spPr>
          <a:xfrm>
            <a:off x="457200" y="4953000"/>
            <a:ext cx="8229600" cy="1173163"/>
          </a:xfrm>
        </p:spPr>
        <p:txBody>
          <a:bodyPr/>
          <a:lstStyle/>
          <a:p>
            <a:pPr marL="227013" lvl="1" indent="-227013">
              <a:spcAft>
                <a:spcPct val="0"/>
              </a:spcAft>
              <a:buFont typeface="Arial" charset="0"/>
              <a:buNone/>
            </a:pPr>
            <a:endParaRPr lang="en-US" sz="2000" smtClean="0"/>
          </a:p>
          <a:p>
            <a:pPr marL="227013" lvl="1" indent="-227013">
              <a:spcBef>
                <a:spcPct val="0"/>
              </a:spcBef>
              <a:spcAft>
                <a:spcPct val="0"/>
              </a:spcAft>
              <a:buFont typeface="Arial" charset="0"/>
              <a:buChar char="•"/>
            </a:pPr>
            <a:r>
              <a:rPr lang="en-US" sz="2000" smtClean="0"/>
              <a:t>Mason’s territory would later become the colony of New Hampshire.</a:t>
            </a:r>
          </a:p>
          <a:p>
            <a:endParaRPr lang="en-US" sz="2000" smtClean="0"/>
          </a:p>
          <a:p>
            <a:endParaRPr lang="en-US" smtClean="0"/>
          </a:p>
        </p:txBody>
      </p:sp>
      <p:sp>
        <p:nvSpPr>
          <p:cNvPr id="4" name="Footer Placeholder 3"/>
          <p:cNvSpPr>
            <a:spLocks noGrp="1"/>
          </p:cNvSpPr>
          <p:nvPr>
            <p:ph type="ftr" sz="quarter" idx="11"/>
          </p:nvPr>
        </p:nvSpPr>
        <p:spPr/>
        <p:txBody>
          <a:bodyPr/>
          <a:lstStyle/>
          <a:p>
            <a:pPr>
              <a:defRPr/>
            </a:pPr>
            <a:r>
              <a:rPr lang="en-US" smtClean="0"/>
              <a:t>CICERO © 2012</a:t>
            </a:r>
            <a:endParaRPr lang="en-US"/>
          </a:p>
        </p:txBody>
      </p:sp>
      <p:sp>
        <p:nvSpPr>
          <p:cNvPr id="9" name="Action Button: Forward or Next 8">
            <a:hlinkClick r:id="" action="ppaction://hlinkshowjump?jump=nextslide" highlightClick="1"/>
          </p:cNvPr>
          <p:cNvSpPr/>
          <p:nvPr/>
        </p:nvSpPr>
        <p:spPr>
          <a:xfrm>
            <a:off x="8458200" y="6096000"/>
            <a:ext cx="548640" cy="548640"/>
          </a:xfrm>
          <a:prstGeom prst="actionButtonForwardNext">
            <a:avLst/>
          </a:prstGeom>
          <a:solidFill>
            <a:schemeClr val="accent4">
              <a:lumMod val="75000"/>
            </a:schemeClr>
          </a:solidFill>
          <a:ln>
            <a:solidFill>
              <a:schemeClr val="accent4">
                <a:lumMod val="5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44041" name="Picture 10" descr="Merrimack &amp; Kennebec.png"/>
          <p:cNvPicPr>
            <a:picLocks noChangeAspect="1"/>
          </p:cNvPicPr>
          <p:nvPr/>
        </p:nvPicPr>
        <p:blipFill>
          <a:blip r:embed="rId3" cstate="screen"/>
          <a:srcRect/>
          <a:stretch>
            <a:fillRect/>
          </a:stretch>
        </p:blipFill>
        <p:spPr bwMode="auto">
          <a:xfrm>
            <a:off x="5105400" y="1676400"/>
            <a:ext cx="3124200" cy="3517900"/>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pPr eaLnBrk="1" hangingPunct="1"/>
            <a:r>
              <a:rPr lang="en-US" smtClean="0"/>
              <a:t>New Hampshire</a:t>
            </a:r>
          </a:p>
        </p:txBody>
      </p:sp>
      <p:sp>
        <p:nvSpPr>
          <p:cNvPr id="45059" name="Content Placeholder 6"/>
          <p:cNvSpPr>
            <a:spLocks noGrp="1"/>
          </p:cNvSpPr>
          <p:nvPr>
            <p:ph idx="1"/>
          </p:nvPr>
        </p:nvSpPr>
        <p:spPr/>
        <p:txBody>
          <a:bodyPr/>
          <a:lstStyle/>
          <a:p>
            <a:r>
              <a:rPr lang="en-US" sz="2000" smtClean="0"/>
              <a:t>During the 1620s and 30s,  several settlements were established near New Hamphire’s Piscataqua River and the Great Bay including:</a:t>
            </a:r>
          </a:p>
          <a:p>
            <a:endParaRPr lang="en-US" sz="2000" smtClean="0"/>
          </a:p>
          <a:p>
            <a:endParaRPr lang="en-US" sz="2000" smtClean="0"/>
          </a:p>
          <a:p>
            <a:endParaRPr lang="en-US" sz="2000" smtClean="0"/>
          </a:p>
          <a:p>
            <a:endParaRPr lang="en-US" sz="2000" smtClean="0"/>
          </a:p>
          <a:p>
            <a:pPr>
              <a:buFont typeface="Arial" charset="0"/>
              <a:buNone/>
            </a:pPr>
            <a:endParaRPr lang="en-US" sz="2000" smtClean="0"/>
          </a:p>
          <a:p>
            <a:endParaRPr lang="en-US" sz="2000" smtClean="0"/>
          </a:p>
          <a:p>
            <a:pPr>
              <a:spcBef>
                <a:spcPct val="0"/>
              </a:spcBef>
            </a:pPr>
            <a:r>
              <a:rPr lang="en-US" sz="2000" smtClean="0"/>
              <a:t>In 1641, all of the New Hampshire settlements became part of the Massachusetts Bay Colony.</a:t>
            </a:r>
          </a:p>
        </p:txBody>
      </p:sp>
      <p:sp>
        <p:nvSpPr>
          <p:cNvPr id="4" name="Footer Placeholder 3"/>
          <p:cNvSpPr>
            <a:spLocks noGrp="1"/>
          </p:cNvSpPr>
          <p:nvPr>
            <p:ph type="ftr" sz="quarter" idx="11"/>
          </p:nvPr>
        </p:nvSpPr>
        <p:spPr/>
        <p:txBody>
          <a:bodyPr/>
          <a:lstStyle/>
          <a:p>
            <a:pPr>
              <a:defRPr/>
            </a:pPr>
            <a:r>
              <a:rPr lang="en-US" smtClean="0"/>
              <a:t>CICERO © 2012</a:t>
            </a:r>
            <a:endParaRPr lang="en-US"/>
          </a:p>
        </p:txBody>
      </p:sp>
      <p:sp>
        <p:nvSpPr>
          <p:cNvPr id="9" name="Action Button: Forward or Next 8">
            <a:hlinkClick r:id="" action="ppaction://hlinkshowjump?jump=nextslide" highlightClick="1"/>
          </p:cNvPr>
          <p:cNvSpPr/>
          <p:nvPr/>
        </p:nvSpPr>
        <p:spPr>
          <a:xfrm>
            <a:off x="8458200" y="6096000"/>
            <a:ext cx="548640" cy="548640"/>
          </a:xfrm>
          <a:prstGeom prst="actionButtonForwardNext">
            <a:avLst/>
          </a:prstGeom>
          <a:solidFill>
            <a:schemeClr val="accent4">
              <a:lumMod val="75000"/>
            </a:schemeClr>
          </a:solidFill>
          <a:ln>
            <a:solidFill>
              <a:schemeClr val="accent4">
                <a:lumMod val="5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aphicFrame>
        <p:nvGraphicFramePr>
          <p:cNvPr id="8" name="Content Placeholder 15"/>
          <p:cNvGraphicFramePr>
            <a:graphicFrameLocks/>
          </p:cNvGraphicFramePr>
          <p:nvPr/>
        </p:nvGraphicFramePr>
        <p:xfrm>
          <a:off x="533400" y="2819400"/>
          <a:ext cx="8153400" cy="2200275"/>
        </p:xfrm>
        <a:graphic>
          <a:graphicData uri="http://schemas.openxmlformats.org/drawingml/2006/table">
            <a:tbl>
              <a:tblPr firstRow="1" bandRow="1">
                <a:tableStyleId>{F5AB1C69-6EDB-4FF4-983F-18BD219EF322}</a:tableStyleId>
              </a:tblPr>
              <a:tblGrid>
                <a:gridCol w="762000"/>
                <a:gridCol w="1600200"/>
                <a:gridCol w="5791200"/>
              </a:tblGrid>
              <a:tr h="370840">
                <a:tc>
                  <a:txBody>
                    <a:bodyPr/>
                    <a:lstStyle/>
                    <a:p>
                      <a:r>
                        <a:rPr lang="en-US" dirty="0" smtClean="0">
                          <a:solidFill>
                            <a:schemeClr val="bg2">
                              <a:lumMod val="10000"/>
                            </a:schemeClr>
                          </a:solidFill>
                        </a:rPr>
                        <a:t>Date</a:t>
                      </a:r>
                      <a:endParaRPr lang="en-US" dirty="0">
                        <a:solidFill>
                          <a:schemeClr val="bg2">
                            <a:lumMod val="10000"/>
                          </a:schemeClr>
                        </a:solidFill>
                      </a:endParaRPr>
                    </a:p>
                  </a:txBody>
                  <a:tcPr/>
                </a:tc>
                <a:tc>
                  <a:txBody>
                    <a:bodyPr/>
                    <a:lstStyle/>
                    <a:p>
                      <a:r>
                        <a:rPr lang="en-US" dirty="0" smtClean="0">
                          <a:solidFill>
                            <a:schemeClr val="bg2">
                              <a:lumMod val="10000"/>
                            </a:schemeClr>
                          </a:solidFill>
                        </a:rPr>
                        <a:t>Settlement</a:t>
                      </a:r>
                      <a:endParaRPr lang="en-US" dirty="0">
                        <a:solidFill>
                          <a:schemeClr val="bg2">
                            <a:lumMod val="10000"/>
                          </a:schemeClr>
                        </a:solidFill>
                      </a:endParaRPr>
                    </a:p>
                  </a:txBody>
                  <a:tcPr/>
                </a:tc>
                <a:tc>
                  <a:txBody>
                    <a:bodyPr/>
                    <a:lstStyle/>
                    <a:p>
                      <a:r>
                        <a:rPr lang="en-US" dirty="0" smtClean="0">
                          <a:solidFill>
                            <a:schemeClr val="bg2">
                              <a:lumMod val="10000"/>
                            </a:schemeClr>
                          </a:solidFill>
                        </a:rPr>
                        <a:t>Description</a:t>
                      </a:r>
                      <a:endParaRPr lang="en-US" dirty="0">
                        <a:solidFill>
                          <a:schemeClr val="bg2">
                            <a:lumMod val="10000"/>
                          </a:schemeClr>
                        </a:solidFill>
                      </a:endParaRPr>
                    </a:p>
                  </a:txBody>
                  <a:tcPr/>
                </a:tc>
              </a:tr>
              <a:tr h="370840">
                <a:tc>
                  <a:txBody>
                    <a:bodyPr/>
                    <a:lstStyle/>
                    <a:p>
                      <a:r>
                        <a:rPr lang="en-US" sz="1600" dirty="0" smtClean="0"/>
                        <a:t>1623</a:t>
                      </a:r>
                      <a:endParaRPr lang="en-US" sz="1600" dirty="0"/>
                    </a:p>
                  </a:txBody>
                  <a:tcPr/>
                </a:tc>
                <a:tc>
                  <a:txBody>
                    <a:bodyPr/>
                    <a:lstStyle/>
                    <a:p>
                      <a:r>
                        <a:rPr lang="en-US" sz="1600" dirty="0" smtClean="0"/>
                        <a:t>Little</a:t>
                      </a:r>
                      <a:r>
                        <a:rPr lang="en-US" sz="1600" baseline="0" dirty="0" smtClean="0"/>
                        <a:t> Harbor</a:t>
                      </a:r>
                      <a:endParaRPr lang="en-US" sz="1600" dirty="0"/>
                    </a:p>
                  </a:txBody>
                  <a:tcPr/>
                </a:tc>
                <a:tc>
                  <a:txBody>
                    <a:bodyPr/>
                    <a:lstStyle/>
                    <a:p>
                      <a:r>
                        <a:rPr lang="en-US" sz="1400" dirty="0" smtClean="0"/>
                        <a:t>Fishing settlement</a:t>
                      </a:r>
                      <a:r>
                        <a:rPr lang="en-US" sz="1400" baseline="0" dirty="0" smtClean="0"/>
                        <a:t> founded by David Thompson; Also known as Little Harbor, the settlement was located at </a:t>
                      </a:r>
                      <a:r>
                        <a:rPr lang="en-US" sz="1400" dirty="0" smtClean="0"/>
                        <a:t>Present-day Rye.</a:t>
                      </a:r>
                      <a:endParaRPr lang="en-US" sz="1400" dirty="0"/>
                    </a:p>
                  </a:txBody>
                  <a:tcPr/>
                </a:tc>
              </a:tr>
              <a:tr h="370840">
                <a:tc>
                  <a:txBody>
                    <a:bodyPr/>
                    <a:lstStyle/>
                    <a:p>
                      <a:r>
                        <a:rPr lang="en-US" sz="1600" dirty="0" smtClean="0"/>
                        <a:t>1630</a:t>
                      </a:r>
                      <a:endParaRPr lang="en-US" sz="1600" dirty="0"/>
                    </a:p>
                  </a:txBody>
                  <a:tcPr/>
                </a:tc>
                <a:tc>
                  <a:txBody>
                    <a:bodyPr/>
                    <a:lstStyle/>
                    <a:p>
                      <a:r>
                        <a:rPr lang="en-US" sz="1600" dirty="0" smtClean="0"/>
                        <a:t>Strawberry</a:t>
                      </a:r>
                      <a:r>
                        <a:rPr lang="en-US" sz="1600" baseline="0" dirty="0" smtClean="0"/>
                        <a:t> </a:t>
                      </a:r>
                      <a:r>
                        <a:rPr lang="en-US" sz="1600" baseline="0" dirty="0" err="1" smtClean="0"/>
                        <a:t>Banke</a:t>
                      </a:r>
                      <a:endParaRPr lang="en-US" sz="1600" dirty="0"/>
                    </a:p>
                  </a:txBody>
                  <a:tcPr/>
                </a:tc>
                <a:tc>
                  <a:txBody>
                    <a:bodyPr/>
                    <a:lstStyle/>
                    <a:p>
                      <a:r>
                        <a:rPr lang="en-US" sz="1400" dirty="0" smtClean="0"/>
                        <a:t>Founded</a:t>
                      </a:r>
                      <a:r>
                        <a:rPr lang="en-US" sz="1400" baseline="0" dirty="0" smtClean="0"/>
                        <a:t> by Captain</a:t>
                      </a:r>
                      <a:r>
                        <a:rPr lang="en-US" sz="1400" dirty="0" smtClean="0"/>
                        <a:t> Walter Neal,</a:t>
                      </a:r>
                      <a:r>
                        <a:rPr lang="en-US" sz="1400" baseline="0" dirty="0" smtClean="0"/>
                        <a:t> this settlement was l</a:t>
                      </a:r>
                      <a:r>
                        <a:rPr lang="en-US" sz="1400" dirty="0" smtClean="0"/>
                        <a:t>ocated</a:t>
                      </a:r>
                      <a:r>
                        <a:rPr lang="en-US" sz="1400" baseline="0" dirty="0" smtClean="0"/>
                        <a:t> at present-day</a:t>
                      </a:r>
                      <a:r>
                        <a:rPr lang="en-US" sz="1400" dirty="0" smtClean="0"/>
                        <a:t> Portsmouth.</a:t>
                      </a:r>
                      <a:endParaRPr lang="en-US" sz="1400" dirty="0"/>
                    </a:p>
                  </a:txBody>
                  <a:tcPr/>
                </a:tc>
              </a:tr>
              <a:tr h="370840">
                <a:tc>
                  <a:txBody>
                    <a:bodyPr/>
                    <a:lstStyle/>
                    <a:p>
                      <a:r>
                        <a:rPr lang="en-US" sz="1600" dirty="0" smtClean="0"/>
                        <a:t>1638</a:t>
                      </a:r>
                      <a:endParaRPr lang="en-US" sz="1600" dirty="0"/>
                    </a:p>
                  </a:txBody>
                  <a:tcPr/>
                </a:tc>
                <a:tc>
                  <a:txBody>
                    <a:bodyPr/>
                    <a:lstStyle/>
                    <a:p>
                      <a:r>
                        <a:rPr lang="en-US" sz="1600" dirty="0" smtClean="0"/>
                        <a:t>Exeter</a:t>
                      </a:r>
                      <a:endParaRPr lang="en-US" sz="1600" dirty="0"/>
                    </a:p>
                  </a:txBody>
                  <a:tcPr/>
                </a:tc>
                <a:tc>
                  <a:txBody>
                    <a:bodyPr/>
                    <a:lstStyle/>
                    <a:p>
                      <a:r>
                        <a:rPr lang="en-US" sz="1400" dirty="0" smtClean="0"/>
                        <a:t>Founded by John Wheelwright</a:t>
                      </a:r>
                      <a:r>
                        <a:rPr lang="en-US" sz="1400" baseline="0" dirty="0" smtClean="0"/>
                        <a:t> after he was banished from the Massachusetts Bay Colony for supporting his sister-in-law, Anne Hutchinson.</a:t>
                      </a:r>
                      <a:endParaRPr lang="en-US" sz="1400" dirty="0"/>
                    </a:p>
                  </a:txBody>
                  <a:tcPr/>
                </a:tc>
              </a:tr>
            </a:tbl>
          </a:graphicData>
        </a:graphic>
      </p:graphicFrame>
    </p:spTree>
  </p:cSld>
  <p:clrMapOvr>
    <a:masterClrMapping/>
  </p:clrMapOvr>
  <p:transition advClick="0"/>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pPr eaLnBrk="1" hangingPunct="1"/>
            <a:r>
              <a:rPr lang="en-US" smtClean="0"/>
              <a:t>New Hampshire</a:t>
            </a:r>
          </a:p>
        </p:txBody>
      </p:sp>
      <p:sp>
        <p:nvSpPr>
          <p:cNvPr id="46083" name="Content Placeholder 6"/>
          <p:cNvSpPr>
            <a:spLocks noGrp="1"/>
          </p:cNvSpPr>
          <p:nvPr>
            <p:ph sz="half" idx="1"/>
          </p:nvPr>
        </p:nvSpPr>
        <p:spPr>
          <a:xfrm>
            <a:off x="457200" y="1600200"/>
            <a:ext cx="4343400" cy="4525963"/>
          </a:xfrm>
        </p:spPr>
        <p:txBody>
          <a:bodyPr/>
          <a:lstStyle/>
          <a:p>
            <a:r>
              <a:rPr lang="en-US" sz="2000" smtClean="0"/>
              <a:t>In 1679, King Charles II granted New Hampshire its own charter. </a:t>
            </a:r>
          </a:p>
          <a:p>
            <a:r>
              <a:rPr lang="en-US" sz="2000" smtClean="0"/>
              <a:t>In 1686, New Hampshire and Massachusetts were reunited under the rule of one royally appointed governor*.</a:t>
            </a:r>
          </a:p>
          <a:p>
            <a:r>
              <a:rPr lang="en-US" sz="2000" smtClean="0"/>
              <a:t>In 1691, New Hampshire was again granted its own charter.</a:t>
            </a:r>
          </a:p>
          <a:p>
            <a:pPr marL="528638" lvl="1" indent="-169863"/>
            <a:r>
              <a:rPr lang="en-US" sz="1600" smtClean="0"/>
              <a:t>While considered separate colonies, one governor ruled Massachusetts Bay and New Hampshire until 1741.</a:t>
            </a:r>
          </a:p>
          <a:p>
            <a:pPr marL="528638" lvl="1" indent="-169863"/>
            <a:r>
              <a:rPr lang="en-US" sz="1600" smtClean="0"/>
              <a:t>New Hampshire remained a royal colony under the 1691 charter until the American Revolution.</a:t>
            </a:r>
          </a:p>
        </p:txBody>
      </p:sp>
      <p:sp>
        <p:nvSpPr>
          <p:cNvPr id="46084" name="Content Placeholder 7"/>
          <p:cNvSpPr>
            <a:spLocks noGrp="1"/>
          </p:cNvSpPr>
          <p:nvPr>
            <p:ph sz="half" idx="2"/>
          </p:nvPr>
        </p:nvSpPr>
        <p:spPr>
          <a:xfrm>
            <a:off x="5257800" y="5410200"/>
            <a:ext cx="2971800" cy="563563"/>
          </a:xfrm>
        </p:spPr>
        <p:txBody>
          <a:bodyPr/>
          <a:lstStyle/>
          <a:p>
            <a:pPr marL="0" indent="0" algn="ctr">
              <a:buFont typeface="Arial" charset="0"/>
              <a:buNone/>
            </a:pPr>
            <a:r>
              <a:rPr lang="en-US" sz="1400" smtClean="0"/>
              <a:t>Appointed in 1741, Benning Wentworth served as New Hampshire’s first governor.</a:t>
            </a:r>
          </a:p>
        </p:txBody>
      </p:sp>
      <p:sp>
        <p:nvSpPr>
          <p:cNvPr id="4" name="Footer Placeholder 3"/>
          <p:cNvSpPr>
            <a:spLocks noGrp="1"/>
          </p:cNvSpPr>
          <p:nvPr>
            <p:ph type="ftr" sz="quarter" idx="11"/>
          </p:nvPr>
        </p:nvSpPr>
        <p:spPr/>
        <p:txBody>
          <a:bodyPr/>
          <a:lstStyle/>
          <a:p>
            <a:pPr>
              <a:defRPr/>
            </a:pPr>
            <a:r>
              <a:rPr lang="en-US" smtClean="0"/>
              <a:t>CICERO © 2012</a:t>
            </a:r>
            <a:endParaRPr lang="en-US"/>
          </a:p>
        </p:txBody>
      </p:sp>
      <p:pic>
        <p:nvPicPr>
          <p:cNvPr id="46086" name="Picture 12" descr="http://upload.wikimedia.org/wikipedia/en/1/17/Governor_Benning_Wentworth.jpg"/>
          <p:cNvPicPr>
            <a:picLocks noChangeAspect="1" noChangeArrowheads="1"/>
          </p:cNvPicPr>
          <p:nvPr/>
        </p:nvPicPr>
        <p:blipFill>
          <a:blip r:embed="rId3" cstate="screen"/>
          <a:srcRect/>
          <a:stretch>
            <a:fillRect/>
          </a:stretch>
        </p:blipFill>
        <p:spPr bwMode="auto">
          <a:xfrm>
            <a:off x="5257800" y="1600200"/>
            <a:ext cx="2933700" cy="3810000"/>
          </a:xfrm>
          <a:prstGeom prst="rect">
            <a:avLst/>
          </a:prstGeom>
          <a:noFill/>
          <a:ln w="9525">
            <a:noFill/>
            <a:miter lim="800000"/>
            <a:headEnd/>
            <a:tailEnd/>
          </a:ln>
        </p:spPr>
      </p:pic>
      <p:sp>
        <p:nvSpPr>
          <p:cNvPr id="9" name="Action Button: Forward or Next 8">
            <a:hlinkClick r:id="" action="ppaction://hlinkshowjump?jump=nextslide" highlightClick="1"/>
          </p:cNvPr>
          <p:cNvSpPr/>
          <p:nvPr/>
        </p:nvSpPr>
        <p:spPr>
          <a:xfrm>
            <a:off x="8458200" y="6096000"/>
            <a:ext cx="548640" cy="548640"/>
          </a:xfrm>
          <a:prstGeom prst="actionButtonForwardNext">
            <a:avLst/>
          </a:prstGeom>
          <a:solidFill>
            <a:schemeClr val="accent4">
              <a:lumMod val="75000"/>
            </a:schemeClr>
          </a:solidFill>
          <a:ln>
            <a:solidFill>
              <a:schemeClr val="accent4">
                <a:lumMod val="5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advClick="0"/>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pPr eaLnBrk="1" hangingPunct="1"/>
            <a:r>
              <a:rPr lang="en-US" smtClean="0"/>
              <a:t>Pennsylvania</a:t>
            </a:r>
          </a:p>
        </p:txBody>
      </p:sp>
      <p:sp>
        <p:nvSpPr>
          <p:cNvPr id="47107" name="Content Placeholder 6"/>
          <p:cNvSpPr>
            <a:spLocks noGrp="1"/>
          </p:cNvSpPr>
          <p:nvPr>
            <p:ph sz="half" idx="1"/>
          </p:nvPr>
        </p:nvSpPr>
        <p:spPr/>
        <p:txBody>
          <a:bodyPr/>
          <a:lstStyle/>
          <a:p>
            <a:r>
              <a:rPr lang="en-US" sz="2000" smtClean="0"/>
              <a:t>In 1664, England seized New Netherland from the Dutch.</a:t>
            </a:r>
          </a:p>
          <a:p>
            <a:r>
              <a:rPr lang="en-US" sz="2000" smtClean="0"/>
              <a:t>In 1681, King Charles II granted a portion of territory to William Penn*.</a:t>
            </a:r>
          </a:p>
          <a:p>
            <a:r>
              <a:rPr lang="en-US" sz="2000" smtClean="0"/>
              <a:t>The </a:t>
            </a:r>
            <a:r>
              <a:rPr lang="en-US" sz="2000" b="1" smtClean="0">
                <a:hlinkClick r:id="rId3" action="ppaction://hlinksldjump"/>
              </a:rPr>
              <a:t>proprietary charter</a:t>
            </a:r>
            <a:r>
              <a:rPr lang="en-US" sz="2000" b="1" smtClean="0"/>
              <a:t> </a:t>
            </a:r>
            <a:r>
              <a:rPr lang="en-US" sz="2000" smtClean="0"/>
              <a:t>gave Penn the power to establish political organizations and a court system.</a:t>
            </a:r>
          </a:p>
          <a:p>
            <a:r>
              <a:rPr lang="en-US" sz="2000" smtClean="0"/>
              <a:t>Penn, a devoted Quaker, used that power to create what he called a “holy experiment.”</a:t>
            </a:r>
          </a:p>
          <a:p>
            <a:endParaRPr lang="en-US" sz="2000" smtClean="0"/>
          </a:p>
          <a:p>
            <a:endParaRPr lang="en-US" sz="2000" smtClean="0"/>
          </a:p>
          <a:p>
            <a:endParaRPr lang="en-US" sz="2000" smtClean="0"/>
          </a:p>
        </p:txBody>
      </p:sp>
      <p:sp>
        <p:nvSpPr>
          <p:cNvPr id="47108" name="Content Placeholder 7"/>
          <p:cNvSpPr>
            <a:spLocks noGrp="1"/>
          </p:cNvSpPr>
          <p:nvPr>
            <p:ph sz="half" idx="2"/>
          </p:nvPr>
        </p:nvSpPr>
        <p:spPr>
          <a:xfrm>
            <a:off x="4648200" y="4800600"/>
            <a:ext cx="4191000" cy="1173163"/>
          </a:xfrm>
        </p:spPr>
        <p:txBody>
          <a:bodyPr/>
          <a:lstStyle/>
          <a:p>
            <a:pPr marL="0" indent="0" algn="ctr">
              <a:buFont typeface="Arial" charset="0"/>
              <a:buNone/>
            </a:pPr>
            <a:r>
              <a:rPr lang="en-US" sz="1400" smtClean="0"/>
              <a:t>Although it often is assumed the colony was named after William Penn, it was named in honor of his father. The king insisted that “Penn” be attached to the proposed name of “Sylvania.” </a:t>
            </a:r>
          </a:p>
        </p:txBody>
      </p:sp>
      <p:sp>
        <p:nvSpPr>
          <p:cNvPr id="4" name="Footer Placeholder 3"/>
          <p:cNvSpPr>
            <a:spLocks noGrp="1"/>
          </p:cNvSpPr>
          <p:nvPr>
            <p:ph type="ftr" sz="quarter" idx="11"/>
          </p:nvPr>
        </p:nvSpPr>
        <p:spPr/>
        <p:txBody>
          <a:bodyPr/>
          <a:lstStyle/>
          <a:p>
            <a:pPr>
              <a:defRPr/>
            </a:pPr>
            <a:r>
              <a:rPr lang="en-US" smtClean="0"/>
              <a:t>CICERO © 2012</a:t>
            </a:r>
            <a:endParaRPr lang="en-US"/>
          </a:p>
        </p:txBody>
      </p:sp>
      <p:pic>
        <p:nvPicPr>
          <p:cNvPr id="47110" name="Picture 12" descr="http://upload.wikimedia.org/wikipedia/commons/4/4c/The_Birth_of_Pennsylvania_1680_cph.3g07157.jpg"/>
          <p:cNvPicPr>
            <a:picLocks noChangeAspect="1" noChangeArrowheads="1"/>
          </p:cNvPicPr>
          <p:nvPr/>
        </p:nvPicPr>
        <p:blipFill>
          <a:blip r:embed="rId4" cstate="screen"/>
          <a:srcRect/>
          <a:stretch>
            <a:fillRect/>
          </a:stretch>
        </p:blipFill>
        <p:spPr bwMode="auto">
          <a:xfrm>
            <a:off x="4724400" y="1676400"/>
            <a:ext cx="4044950" cy="3159125"/>
          </a:xfrm>
          <a:prstGeom prst="rect">
            <a:avLst/>
          </a:prstGeom>
          <a:noFill/>
          <a:ln w="9525">
            <a:noFill/>
            <a:miter lim="800000"/>
            <a:headEnd/>
            <a:tailEnd/>
          </a:ln>
        </p:spPr>
      </p:pic>
      <p:sp>
        <p:nvSpPr>
          <p:cNvPr id="9" name="Action Button: Forward or Next 8">
            <a:hlinkClick r:id="" action="ppaction://hlinkshowjump?jump=nextslide" highlightClick="1"/>
          </p:cNvPr>
          <p:cNvSpPr/>
          <p:nvPr/>
        </p:nvSpPr>
        <p:spPr>
          <a:xfrm>
            <a:off x="8458200" y="6096000"/>
            <a:ext cx="548640" cy="548640"/>
          </a:xfrm>
          <a:prstGeom prst="actionButtonForwardNext">
            <a:avLst/>
          </a:prstGeom>
          <a:solidFill>
            <a:schemeClr val="accent4">
              <a:lumMod val="75000"/>
            </a:schemeClr>
          </a:solidFill>
          <a:ln>
            <a:solidFill>
              <a:schemeClr val="accent4">
                <a:lumMod val="5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advClick="0"/>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pPr eaLnBrk="1" hangingPunct="1"/>
            <a:r>
              <a:rPr lang="en-US" smtClean="0"/>
              <a:t>Penn’s “Holy Experiment”</a:t>
            </a:r>
          </a:p>
        </p:txBody>
      </p:sp>
      <p:sp>
        <p:nvSpPr>
          <p:cNvPr id="48131" name="Content Placeholder 6"/>
          <p:cNvSpPr>
            <a:spLocks noGrp="1"/>
          </p:cNvSpPr>
          <p:nvPr>
            <p:ph sz="half" idx="1"/>
          </p:nvPr>
        </p:nvSpPr>
        <p:spPr/>
        <p:txBody>
          <a:bodyPr/>
          <a:lstStyle/>
          <a:p>
            <a:r>
              <a:rPr lang="en-US" sz="2000" smtClean="0"/>
              <a:t>Penn’s</a:t>
            </a:r>
            <a:r>
              <a:rPr lang="en-US" sz="2000" i="1" smtClean="0"/>
              <a:t> </a:t>
            </a:r>
            <a:r>
              <a:rPr lang="en-US" sz="2000" smtClean="0"/>
              <a:t>Government: </a:t>
            </a:r>
          </a:p>
          <a:p>
            <a:pPr marL="508000" lvl="1" indent="-168275"/>
            <a:r>
              <a:rPr lang="en-US" sz="1600" smtClean="0"/>
              <a:t>guaranteed  political and religious freedom; </a:t>
            </a:r>
          </a:p>
          <a:p>
            <a:pPr marL="508000" lvl="1" indent="-168275"/>
            <a:r>
              <a:rPr lang="en-US" sz="1600" smtClean="0"/>
              <a:t>Allowed for an elected assembly;</a:t>
            </a:r>
          </a:p>
          <a:p>
            <a:pPr marL="508000" lvl="1" indent="-168275"/>
            <a:r>
              <a:rPr lang="en-US" sz="1600" smtClean="0"/>
              <a:t>provided jury trials for those accused of a crime; </a:t>
            </a:r>
          </a:p>
          <a:p>
            <a:pPr marL="508000" lvl="1" indent="-168275"/>
            <a:r>
              <a:rPr lang="en-US" sz="1600" smtClean="0"/>
              <a:t>made education available to all children. </a:t>
            </a:r>
          </a:p>
          <a:p>
            <a:r>
              <a:rPr lang="en-US" sz="2000" smtClean="0"/>
              <a:t>Despite his charter, Penn paid local American Indians fairly for the use of their land. </a:t>
            </a:r>
          </a:p>
          <a:p>
            <a:r>
              <a:rPr lang="en-US" sz="2000" smtClean="0"/>
              <a:t>He even learned the Indian’s language, so he could negotiate with them directly. </a:t>
            </a:r>
          </a:p>
        </p:txBody>
      </p:sp>
      <p:sp>
        <p:nvSpPr>
          <p:cNvPr id="48132" name="Content Placeholder 7"/>
          <p:cNvSpPr>
            <a:spLocks noGrp="1"/>
          </p:cNvSpPr>
          <p:nvPr>
            <p:ph sz="half" idx="2"/>
          </p:nvPr>
        </p:nvSpPr>
        <p:spPr>
          <a:xfrm>
            <a:off x="4572000" y="4876800"/>
            <a:ext cx="4191000" cy="639763"/>
          </a:xfrm>
        </p:spPr>
        <p:txBody>
          <a:bodyPr/>
          <a:lstStyle/>
          <a:p>
            <a:pPr marL="0" indent="0" algn="ctr">
              <a:buFont typeface="Arial" charset="0"/>
              <a:buNone/>
            </a:pPr>
            <a:r>
              <a:rPr lang="en-US" sz="1400" smtClean="0"/>
              <a:t>According to legend, Penn signed a peace treaty with the Leni Lenape Indians beneath  an old elm tree in what is now the Fishtown section of Philadelphia.</a:t>
            </a:r>
          </a:p>
          <a:p>
            <a:pPr marL="0" indent="0" algn="ctr">
              <a:buFont typeface="Arial" charset="0"/>
              <a:buNone/>
            </a:pPr>
            <a:r>
              <a:rPr lang="en-US" sz="1400" smtClean="0"/>
              <a:t> </a:t>
            </a:r>
          </a:p>
        </p:txBody>
      </p:sp>
      <p:sp>
        <p:nvSpPr>
          <p:cNvPr id="4" name="Footer Placeholder 3"/>
          <p:cNvSpPr>
            <a:spLocks noGrp="1"/>
          </p:cNvSpPr>
          <p:nvPr>
            <p:ph type="ftr" sz="quarter" idx="11"/>
          </p:nvPr>
        </p:nvSpPr>
        <p:spPr/>
        <p:txBody>
          <a:bodyPr/>
          <a:lstStyle/>
          <a:p>
            <a:pPr>
              <a:defRPr/>
            </a:pPr>
            <a:r>
              <a:rPr lang="en-US" smtClean="0"/>
              <a:t>CICERO © 2012</a:t>
            </a:r>
            <a:endParaRPr lang="en-US" dirty="0"/>
          </a:p>
        </p:txBody>
      </p:sp>
      <p:sp>
        <p:nvSpPr>
          <p:cNvPr id="9" name="Action Button: Forward or Next 8">
            <a:hlinkClick r:id="" action="ppaction://hlinkshowjump?jump=nextslide" highlightClick="1"/>
          </p:cNvPr>
          <p:cNvSpPr/>
          <p:nvPr/>
        </p:nvSpPr>
        <p:spPr>
          <a:xfrm>
            <a:off x="8458200" y="6096000"/>
            <a:ext cx="548640" cy="548640"/>
          </a:xfrm>
          <a:prstGeom prst="actionButtonForwardNext">
            <a:avLst/>
          </a:prstGeom>
          <a:solidFill>
            <a:schemeClr val="accent4">
              <a:lumMod val="75000"/>
            </a:schemeClr>
          </a:solidFill>
          <a:ln>
            <a:solidFill>
              <a:schemeClr val="accent4">
                <a:lumMod val="5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48137" name="Picture 2" descr="http://upload.wikimedia.org/wikipedia/commons/a/a8/%27Penn%27s_Treaty_-with_the_Indians-%27%2C_oil_on_canvas_painting_by_Edward_Hicks%2C_1830-35%2C_Philadelphia_Museum_of_Art.jpg"/>
          <p:cNvPicPr>
            <a:picLocks noChangeAspect="1" noChangeArrowheads="1"/>
          </p:cNvPicPr>
          <p:nvPr/>
        </p:nvPicPr>
        <p:blipFill>
          <a:blip r:embed="rId2" cstate="screen"/>
          <a:srcRect/>
          <a:stretch>
            <a:fillRect/>
          </a:stretch>
        </p:blipFill>
        <p:spPr bwMode="auto">
          <a:xfrm>
            <a:off x="4648200" y="1676400"/>
            <a:ext cx="4038600" cy="3171825"/>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pPr eaLnBrk="1" hangingPunct="1"/>
            <a:r>
              <a:rPr lang="en-US" smtClean="0"/>
              <a:t>Philadelphia</a:t>
            </a:r>
            <a:br>
              <a:rPr lang="en-US" smtClean="0"/>
            </a:br>
            <a:r>
              <a:rPr lang="en-US" sz="2800" b="0" smtClean="0"/>
              <a:t>1682</a:t>
            </a:r>
            <a:endParaRPr lang="en-US" smtClean="0"/>
          </a:p>
        </p:txBody>
      </p:sp>
      <p:sp>
        <p:nvSpPr>
          <p:cNvPr id="49155" name="Content Placeholder 6"/>
          <p:cNvSpPr>
            <a:spLocks noGrp="1"/>
          </p:cNvSpPr>
          <p:nvPr>
            <p:ph sz="half" idx="1"/>
          </p:nvPr>
        </p:nvSpPr>
        <p:spPr>
          <a:xfrm>
            <a:off x="457200" y="1600200"/>
            <a:ext cx="4191000" cy="4525963"/>
          </a:xfrm>
        </p:spPr>
        <p:txBody>
          <a:bodyPr/>
          <a:lstStyle/>
          <a:p>
            <a:r>
              <a:rPr lang="en-US" sz="2000" smtClean="0"/>
              <a:t>Penn also planned a city on banks of the Delaware River.</a:t>
            </a:r>
          </a:p>
          <a:p>
            <a:r>
              <a:rPr lang="en-US" sz="2000" smtClean="0"/>
              <a:t>He named the city Philadelphia (the city of brotherly love).</a:t>
            </a:r>
          </a:p>
          <a:p>
            <a:r>
              <a:rPr lang="en-US" sz="2000" smtClean="0"/>
              <a:t>It was to be a center for trade and government.</a:t>
            </a:r>
          </a:p>
          <a:p>
            <a:r>
              <a:rPr lang="en-US" sz="2000" smtClean="0"/>
              <a:t>Penn wanted to create space between houses to help to curb disease and to maintain fire safety. </a:t>
            </a:r>
          </a:p>
          <a:p>
            <a:r>
              <a:rPr lang="en-US" sz="2000" smtClean="0"/>
              <a:t>To achieve this, city streets were planned a grid pattern.</a:t>
            </a:r>
          </a:p>
          <a:p>
            <a:endParaRPr lang="en-US" smtClean="0"/>
          </a:p>
          <a:p>
            <a:endParaRPr lang="en-US" smtClean="0"/>
          </a:p>
        </p:txBody>
      </p:sp>
      <p:sp>
        <p:nvSpPr>
          <p:cNvPr id="49156" name="Content Placeholder 7"/>
          <p:cNvSpPr>
            <a:spLocks noGrp="1"/>
          </p:cNvSpPr>
          <p:nvPr>
            <p:ph sz="half" idx="2"/>
          </p:nvPr>
        </p:nvSpPr>
        <p:spPr/>
        <p:txBody>
          <a:bodyPr/>
          <a:lstStyle/>
          <a:p>
            <a:endParaRPr lang="en-US" smtClean="0"/>
          </a:p>
        </p:txBody>
      </p:sp>
      <p:sp>
        <p:nvSpPr>
          <p:cNvPr id="4" name="Footer Placeholder 3"/>
          <p:cNvSpPr>
            <a:spLocks noGrp="1"/>
          </p:cNvSpPr>
          <p:nvPr>
            <p:ph type="ftr" sz="quarter" idx="11"/>
          </p:nvPr>
        </p:nvSpPr>
        <p:spPr/>
        <p:txBody>
          <a:bodyPr/>
          <a:lstStyle/>
          <a:p>
            <a:pPr>
              <a:defRPr/>
            </a:pPr>
            <a:r>
              <a:rPr lang="en-US" smtClean="0"/>
              <a:t>CICERO © 2012</a:t>
            </a:r>
            <a:endParaRPr lang="en-US" dirty="0"/>
          </a:p>
        </p:txBody>
      </p:sp>
      <p:sp>
        <p:nvSpPr>
          <p:cNvPr id="9" name="Action Button: Forward or Next 8">
            <a:hlinkClick r:id="" action="ppaction://hlinkshowjump?jump=nextslide" highlightClick="1"/>
          </p:cNvPr>
          <p:cNvSpPr/>
          <p:nvPr/>
        </p:nvSpPr>
        <p:spPr>
          <a:xfrm>
            <a:off x="8458200" y="6096000"/>
            <a:ext cx="548640" cy="548640"/>
          </a:xfrm>
          <a:prstGeom prst="actionButtonForwardNext">
            <a:avLst/>
          </a:prstGeom>
          <a:solidFill>
            <a:schemeClr val="accent4">
              <a:lumMod val="75000"/>
            </a:schemeClr>
          </a:solidFill>
          <a:ln>
            <a:solidFill>
              <a:schemeClr val="accent4">
                <a:lumMod val="5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49161" name="Picture 13" descr="http://upload.wikimedia.org/wikipedia/commons/e/ea/Seal_philadelphia_william_penn.jpg"/>
          <p:cNvPicPr>
            <a:picLocks noChangeAspect="1" noChangeArrowheads="1"/>
          </p:cNvPicPr>
          <p:nvPr/>
        </p:nvPicPr>
        <p:blipFill>
          <a:blip r:embed="rId2" cstate="screen"/>
          <a:srcRect/>
          <a:stretch>
            <a:fillRect/>
          </a:stretch>
        </p:blipFill>
        <p:spPr bwMode="auto">
          <a:xfrm>
            <a:off x="8153400" y="381000"/>
            <a:ext cx="762000" cy="879475"/>
          </a:xfrm>
          <a:prstGeom prst="rect">
            <a:avLst/>
          </a:prstGeom>
          <a:noFill/>
          <a:ln w="9525">
            <a:noFill/>
            <a:miter lim="800000"/>
            <a:headEnd/>
            <a:tailEnd/>
          </a:ln>
        </p:spPr>
      </p:pic>
      <p:pic>
        <p:nvPicPr>
          <p:cNvPr id="49162" name="Picture 15" descr="http://upload.wikimedia.org/wikipedia/commons/6/6a/A_Map_of_Philadelphia_and_Parts_Adjacent_vc6b.1.jpg"/>
          <p:cNvPicPr>
            <a:picLocks noChangeAspect="1" noChangeArrowheads="1"/>
          </p:cNvPicPr>
          <p:nvPr/>
        </p:nvPicPr>
        <p:blipFill>
          <a:blip r:embed="rId3" cstate="screen"/>
          <a:srcRect/>
          <a:stretch>
            <a:fillRect/>
          </a:stretch>
        </p:blipFill>
        <p:spPr bwMode="auto">
          <a:xfrm>
            <a:off x="5170488" y="1600200"/>
            <a:ext cx="2982912" cy="4343400"/>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pPr eaLnBrk="1" hangingPunct="1"/>
            <a:r>
              <a:rPr lang="en-US" smtClean="0"/>
              <a:t>Delaware</a:t>
            </a:r>
          </a:p>
        </p:txBody>
      </p:sp>
      <p:sp>
        <p:nvSpPr>
          <p:cNvPr id="50179" name="Content Placeholder 6"/>
          <p:cNvSpPr>
            <a:spLocks noGrp="1"/>
          </p:cNvSpPr>
          <p:nvPr>
            <p:ph sz="half" idx="1"/>
          </p:nvPr>
        </p:nvSpPr>
        <p:spPr/>
        <p:txBody>
          <a:bodyPr/>
          <a:lstStyle/>
          <a:p>
            <a:r>
              <a:rPr lang="en-US" sz="2000" smtClean="0"/>
              <a:t>After seizing </a:t>
            </a:r>
            <a:r>
              <a:rPr lang="en-US" sz="2000" b="1" smtClean="0"/>
              <a:t>New Amsterdam </a:t>
            </a:r>
            <a:r>
              <a:rPr lang="en-US" sz="2000" smtClean="0"/>
              <a:t>from the Dutch, the English sent Sir Robert Carr to capture New Amstel.   </a:t>
            </a:r>
          </a:p>
          <a:p>
            <a:r>
              <a:rPr lang="en-US" sz="2000" smtClean="0"/>
              <a:t>The settlement was conquered in the fall of 1664 and renamed New Castle.</a:t>
            </a:r>
          </a:p>
          <a:p>
            <a:r>
              <a:rPr lang="en-US" sz="2000" smtClean="0"/>
              <a:t>For the next 22 years, the area that would later become Delaware was governed as part of the New York Colony.</a:t>
            </a:r>
          </a:p>
        </p:txBody>
      </p:sp>
      <p:sp>
        <p:nvSpPr>
          <p:cNvPr id="4" name="Footer Placeholder 3"/>
          <p:cNvSpPr>
            <a:spLocks noGrp="1"/>
          </p:cNvSpPr>
          <p:nvPr>
            <p:ph type="ftr" sz="quarter" idx="11"/>
          </p:nvPr>
        </p:nvSpPr>
        <p:spPr/>
        <p:txBody>
          <a:bodyPr/>
          <a:lstStyle/>
          <a:p>
            <a:pPr>
              <a:defRPr/>
            </a:pPr>
            <a:r>
              <a:rPr lang="en-US" smtClean="0"/>
              <a:t>CICERO © 2012</a:t>
            </a:r>
            <a:endParaRPr lang="en-US"/>
          </a:p>
        </p:txBody>
      </p:sp>
      <p:sp>
        <p:nvSpPr>
          <p:cNvPr id="8" name="Action Button: Forward or Next 7">
            <a:hlinkClick r:id="" action="ppaction://hlinkshowjump?jump=nextslide" highlightClick="1"/>
          </p:cNvPr>
          <p:cNvSpPr/>
          <p:nvPr/>
        </p:nvSpPr>
        <p:spPr>
          <a:xfrm>
            <a:off x="8458200" y="6096000"/>
            <a:ext cx="548640" cy="548640"/>
          </a:xfrm>
          <a:prstGeom prst="actionButtonForwardNext">
            <a:avLst/>
          </a:prstGeom>
          <a:solidFill>
            <a:schemeClr val="accent4">
              <a:lumMod val="75000"/>
            </a:schemeClr>
          </a:solidFill>
          <a:ln>
            <a:solidFill>
              <a:schemeClr val="accent4">
                <a:lumMod val="5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0184" name="Picture 12" descr="http://upload.wikimedia.org/wikipedia/commons/4/4c/National-atlas-delaware.png"/>
          <p:cNvPicPr>
            <a:picLocks noChangeAspect="1" noChangeArrowheads="1"/>
          </p:cNvPicPr>
          <p:nvPr/>
        </p:nvPicPr>
        <p:blipFill>
          <a:blip r:embed="rId2" cstate="screen"/>
          <a:srcRect/>
          <a:stretch>
            <a:fillRect/>
          </a:stretch>
        </p:blipFill>
        <p:spPr bwMode="auto">
          <a:xfrm>
            <a:off x="4572000" y="1828800"/>
            <a:ext cx="4141788" cy="3200400"/>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pPr eaLnBrk="1" hangingPunct="1"/>
            <a:r>
              <a:rPr lang="en-US" smtClean="0"/>
              <a:t>Delaware</a:t>
            </a:r>
          </a:p>
        </p:txBody>
      </p:sp>
      <p:sp>
        <p:nvSpPr>
          <p:cNvPr id="51203" name="Content Placeholder 6"/>
          <p:cNvSpPr>
            <a:spLocks noGrp="1"/>
          </p:cNvSpPr>
          <p:nvPr>
            <p:ph sz="half" idx="1"/>
          </p:nvPr>
        </p:nvSpPr>
        <p:spPr>
          <a:xfrm>
            <a:off x="457200" y="1600200"/>
            <a:ext cx="4267200" cy="4525963"/>
          </a:xfrm>
        </p:spPr>
        <p:txBody>
          <a:bodyPr/>
          <a:lstStyle/>
          <a:p>
            <a:r>
              <a:rPr lang="en-US" sz="2000" smtClean="0"/>
              <a:t>In 1682, William Penn  convinced the Duke of York to grant the land to him.</a:t>
            </a:r>
          </a:p>
          <a:p>
            <a:r>
              <a:rPr lang="en-US" sz="2000" smtClean="0"/>
              <a:t>The area became known as The Three Lower Counties on the Delaware River.“</a:t>
            </a:r>
          </a:p>
          <a:p>
            <a:r>
              <a:rPr lang="en-US" sz="2000" smtClean="0"/>
              <a:t>At first, Pennsylvania and the Lower Counties shared both a governor and an assembly.</a:t>
            </a:r>
          </a:p>
          <a:p>
            <a:r>
              <a:rPr lang="en-US" sz="2000" smtClean="0"/>
              <a:t>However, representatives from both regions soon petitioned for, and were granted, separate assemblies.   </a:t>
            </a:r>
          </a:p>
        </p:txBody>
      </p:sp>
      <p:sp>
        <p:nvSpPr>
          <p:cNvPr id="51204" name="Content Placeholder 7"/>
          <p:cNvSpPr>
            <a:spLocks noGrp="1"/>
          </p:cNvSpPr>
          <p:nvPr>
            <p:ph sz="half" idx="2"/>
          </p:nvPr>
        </p:nvSpPr>
        <p:spPr>
          <a:xfrm>
            <a:off x="4800600" y="5257800"/>
            <a:ext cx="3429000" cy="792163"/>
          </a:xfrm>
        </p:spPr>
        <p:txBody>
          <a:bodyPr/>
          <a:lstStyle/>
          <a:p>
            <a:pPr marL="0" indent="0" algn="ctr">
              <a:buFont typeface="Arial" charset="0"/>
              <a:buNone/>
            </a:pPr>
            <a:r>
              <a:rPr lang="en-US" sz="1400" smtClean="0"/>
              <a:t>Delaware gave William Penn’s Province of Pennsylvania an outlet to the Atlantic Ocean.</a:t>
            </a:r>
          </a:p>
        </p:txBody>
      </p:sp>
      <p:sp>
        <p:nvSpPr>
          <p:cNvPr id="4" name="Footer Placeholder 3"/>
          <p:cNvSpPr>
            <a:spLocks noGrp="1"/>
          </p:cNvSpPr>
          <p:nvPr>
            <p:ph type="ftr" sz="quarter" idx="11"/>
          </p:nvPr>
        </p:nvSpPr>
        <p:spPr/>
        <p:txBody>
          <a:bodyPr/>
          <a:lstStyle/>
          <a:p>
            <a:pPr>
              <a:defRPr/>
            </a:pPr>
            <a:r>
              <a:rPr lang="en-US" smtClean="0"/>
              <a:t>CICERO © 2012</a:t>
            </a:r>
            <a:endParaRPr lang="en-US"/>
          </a:p>
        </p:txBody>
      </p:sp>
      <p:sp>
        <p:nvSpPr>
          <p:cNvPr id="8" name="Action Button: Forward or Next 7">
            <a:hlinkClick r:id="" action="ppaction://hlinkshowjump?jump=nextslide" highlightClick="1"/>
          </p:cNvPr>
          <p:cNvSpPr/>
          <p:nvPr/>
        </p:nvSpPr>
        <p:spPr>
          <a:xfrm>
            <a:off x="8458200" y="6096000"/>
            <a:ext cx="548640" cy="548640"/>
          </a:xfrm>
          <a:prstGeom prst="actionButtonForwardNext">
            <a:avLst/>
          </a:prstGeom>
          <a:solidFill>
            <a:schemeClr val="accent4">
              <a:lumMod val="75000"/>
            </a:schemeClr>
          </a:solidFill>
          <a:ln>
            <a:solidFill>
              <a:schemeClr val="accent4">
                <a:lumMod val="5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1209" name="Picture 2" descr="http://upload.wikimedia.org/wikipedia/commons/6/6a/William_Penn.png"/>
          <p:cNvPicPr>
            <a:picLocks noChangeAspect="1" noChangeArrowheads="1"/>
          </p:cNvPicPr>
          <p:nvPr/>
        </p:nvPicPr>
        <p:blipFill>
          <a:blip r:embed="rId2" cstate="screen"/>
          <a:srcRect/>
          <a:stretch>
            <a:fillRect/>
          </a:stretch>
        </p:blipFill>
        <p:spPr bwMode="auto">
          <a:xfrm>
            <a:off x="4953000" y="1462088"/>
            <a:ext cx="3124200" cy="3884612"/>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2" descr="http://upload.wikimedia.org/wikipedia/commons/8/81/Croatoan.jpg"/>
          <p:cNvPicPr>
            <a:picLocks noChangeAspect="1" noChangeArrowheads="1"/>
          </p:cNvPicPr>
          <p:nvPr/>
        </p:nvPicPr>
        <p:blipFill>
          <a:blip r:embed="rId3" cstate="screen"/>
          <a:srcRect/>
          <a:stretch>
            <a:fillRect/>
          </a:stretch>
        </p:blipFill>
        <p:spPr bwMode="auto">
          <a:xfrm>
            <a:off x="5029200" y="3886200"/>
            <a:ext cx="3200400" cy="2066925"/>
          </a:xfrm>
          <a:prstGeom prst="rect">
            <a:avLst/>
          </a:prstGeom>
          <a:noFill/>
          <a:ln w="9525">
            <a:noFill/>
            <a:miter lim="800000"/>
            <a:headEnd/>
            <a:tailEnd/>
          </a:ln>
        </p:spPr>
      </p:pic>
      <p:sp>
        <p:nvSpPr>
          <p:cNvPr id="6147" name="Title 1"/>
          <p:cNvSpPr>
            <a:spLocks noGrp="1"/>
          </p:cNvSpPr>
          <p:nvPr>
            <p:ph type="title"/>
          </p:nvPr>
        </p:nvSpPr>
        <p:spPr/>
        <p:txBody>
          <a:bodyPr/>
          <a:lstStyle/>
          <a:p>
            <a:pPr eaLnBrk="1" hangingPunct="1"/>
            <a:r>
              <a:rPr lang="en-US" smtClean="0"/>
              <a:t>The Lost Colony</a:t>
            </a:r>
          </a:p>
        </p:txBody>
      </p:sp>
      <p:sp>
        <p:nvSpPr>
          <p:cNvPr id="6148" name="Content Placeholder 6"/>
          <p:cNvSpPr>
            <a:spLocks noGrp="1"/>
          </p:cNvSpPr>
          <p:nvPr>
            <p:ph sz="half" idx="1"/>
          </p:nvPr>
        </p:nvSpPr>
        <p:spPr/>
        <p:txBody>
          <a:bodyPr/>
          <a:lstStyle/>
          <a:p>
            <a:pPr>
              <a:spcAft>
                <a:spcPts val="300"/>
              </a:spcAft>
            </a:pPr>
            <a:r>
              <a:rPr lang="en-US" sz="2000" smtClean="0"/>
              <a:t>In 1587, another group of colonists landed at Roanoke.</a:t>
            </a:r>
          </a:p>
          <a:p>
            <a:pPr>
              <a:spcAft>
                <a:spcPts val="300"/>
              </a:spcAft>
            </a:pPr>
            <a:r>
              <a:rPr lang="en-US" sz="2000" smtClean="0"/>
              <a:t>Later that year, Roanoke’s governor, John White, returned to England for supplies.</a:t>
            </a:r>
          </a:p>
          <a:p>
            <a:pPr>
              <a:spcAft>
                <a:spcPts val="300"/>
              </a:spcAft>
            </a:pPr>
            <a:r>
              <a:rPr lang="en-US" sz="2000" smtClean="0"/>
              <a:t>The relief ships were held up when the Spanish Armada launched a full scale attack against the English.</a:t>
            </a:r>
          </a:p>
          <a:p>
            <a:pPr>
              <a:spcAft>
                <a:spcPts val="300"/>
              </a:spcAft>
            </a:pPr>
            <a:r>
              <a:rPr lang="en-US" sz="2000" smtClean="0"/>
              <a:t>When White was finally able to return, the settlement was deserted – what happened to the settlers is still a mystery. </a:t>
            </a:r>
          </a:p>
        </p:txBody>
      </p:sp>
      <p:sp>
        <p:nvSpPr>
          <p:cNvPr id="4" name="Footer Placeholder 3"/>
          <p:cNvSpPr>
            <a:spLocks noGrp="1"/>
          </p:cNvSpPr>
          <p:nvPr>
            <p:ph type="ftr" sz="quarter" idx="11"/>
          </p:nvPr>
        </p:nvSpPr>
        <p:spPr/>
        <p:txBody>
          <a:bodyPr/>
          <a:lstStyle/>
          <a:p>
            <a:pPr>
              <a:defRPr/>
            </a:pPr>
            <a:r>
              <a:rPr lang="en-US" smtClean="0"/>
              <a:t>CICERO © 2012</a:t>
            </a:r>
            <a:endParaRPr lang="en-US"/>
          </a:p>
        </p:txBody>
      </p:sp>
      <p:pic>
        <p:nvPicPr>
          <p:cNvPr id="6150" name="Picture 14" descr="File:Baptism of Virginia Dare.jpeg"/>
          <p:cNvPicPr>
            <a:picLocks noChangeAspect="1" noChangeArrowheads="1"/>
          </p:cNvPicPr>
          <p:nvPr/>
        </p:nvPicPr>
        <p:blipFill>
          <a:blip r:embed="rId4" cstate="screen"/>
          <a:srcRect/>
          <a:stretch>
            <a:fillRect/>
          </a:stretch>
        </p:blipFill>
        <p:spPr bwMode="auto">
          <a:xfrm>
            <a:off x="5029200" y="1600200"/>
            <a:ext cx="3198813" cy="2133600"/>
          </a:xfrm>
          <a:prstGeom prst="rect">
            <a:avLst/>
          </a:prstGeom>
          <a:noFill/>
          <a:ln w="9525">
            <a:noFill/>
            <a:miter lim="800000"/>
            <a:headEnd/>
            <a:tailEnd/>
          </a:ln>
        </p:spPr>
      </p:pic>
      <p:sp>
        <p:nvSpPr>
          <p:cNvPr id="9" name="Action Button: Forward or Next 8">
            <a:hlinkClick r:id="" action="ppaction://hlinkshowjump?jump=nextslide" highlightClick="1"/>
          </p:cNvPr>
          <p:cNvSpPr/>
          <p:nvPr/>
        </p:nvSpPr>
        <p:spPr>
          <a:xfrm>
            <a:off x="8458200" y="6096000"/>
            <a:ext cx="548640" cy="548640"/>
          </a:xfrm>
          <a:prstGeom prst="actionButtonForwardNext">
            <a:avLst/>
          </a:prstGeom>
          <a:solidFill>
            <a:schemeClr val="accent4">
              <a:lumMod val="75000"/>
            </a:schemeClr>
          </a:solidFill>
          <a:ln>
            <a:solidFill>
              <a:schemeClr val="accent4">
                <a:lumMod val="5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advClick="0"/>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pPr eaLnBrk="1" hangingPunct="1"/>
            <a:r>
              <a:rPr lang="en-US" smtClean="0"/>
              <a:t>Delaware</a:t>
            </a:r>
          </a:p>
        </p:txBody>
      </p:sp>
      <p:sp>
        <p:nvSpPr>
          <p:cNvPr id="52227" name="Content Placeholder 6"/>
          <p:cNvSpPr>
            <a:spLocks noGrp="1"/>
          </p:cNvSpPr>
          <p:nvPr>
            <p:ph sz="half" idx="1"/>
          </p:nvPr>
        </p:nvSpPr>
        <p:spPr/>
        <p:txBody>
          <a:bodyPr/>
          <a:lstStyle/>
          <a:p>
            <a:r>
              <a:rPr lang="en-US" sz="2000" smtClean="0"/>
              <a:t>Meanwhile, Lord Baltimore of Maryland also claimed the area on the lower Delaware.</a:t>
            </a:r>
          </a:p>
          <a:p>
            <a:r>
              <a:rPr lang="en-US" sz="2000" smtClean="0"/>
              <a:t>A dispute  between the heirs of both men continued  until Delaware's boundaries were surveyed in 1763. </a:t>
            </a:r>
          </a:p>
          <a:p>
            <a:r>
              <a:rPr lang="en-US" sz="2000" smtClean="0"/>
              <a:t>It was not until 1776 that Delaware established a government entirely independent from that of Pennsylvania.</a:t>
            </a:r>
          </a:p>
        </p:txBody>
      </p:sp>
      <p:sp>
        <p:nvSpPr>
          <p:cNvPr id="52228" name="Content Placeholder 7"/>
          <p:cNvSpPr>
            <a:spLocks noGrp="1"/>
          </p:cNvSpPr>
          <p:nvPr>
            <p:ph sz="half" idx="2"/>
          </p:nvPr>
        </p:nvSpPr>
        <p:spPr>
          <a:xfrm>
            <a:off x="4648200" y="4648200"/>
            <a:ext cx="4114800" cy="1325563"/>
          </a:xfrm>
        </p:spPr>
        <p:txBody>
          <a:bodyPr/>
          <a:lstStyle/>
          <a:p>
            <a:pPr marL="0" indent="0" algn="ctr">
              <a:buFont typeface="Arial" charset="0"/>
              <a:buNone/>
            </a:pPr>
            <a:r>
              <a:rPr lang="en-US" sz="1400" smtClean="0"/>
              <a:t>The Mason-Dixon line was named for the 2 Englishmen that surveyed the land. It resolved the border dispute between Pennsylvania and Maryland. </a:t>
            </a:r>
          </a:p>
        </p:txBody>
      </p:sp>
      <p:sp>
        <p:nvSpPr>
          <p:cNvPr id="4" name="Footer Placeholder 3"/>
          <p:cNvSpPr>
            <a:spLocks noGrp="1"/>
          </p:cNvSpPr>
          <p:nvPr>
            <p:ph type="ftr" sz="quarter" idx="11"/>
          </p:nvPr>
        </p:nvSpPr>
        <p:spPr/>
        <p:txBody>
          <a:bodyPr/>
          <a:lstStyle/>
          <a:p>
            <a:pPr>
              <a:defRPr/>
            </a:pPr>
            <a:r>
              <a:rPr lang="en-US" smtClean="0"/>
              <a:t>CICERO © 2012</a:t>
            </a:r>
            <a:endParaRPr lang="en-US"/>
          </a:p>
        </p:txBody>
      </p:sp>
      <p:sp>
        <p:nvSpPr>
          <p:cNvPr id="8" name="Action Button: Forward or Next 7">
            <a:hlinkClick r:id="" action="ppaction://hlinkshowjump?jump=nextslide" highlightClick="1"/>
          </p:cNvPr>
          <p:cNvSpPr/>
          <p:nvPr/>
        </p:nvSpPr>
        <p:spPr>
          <a:xfrm>
            <a:off x="8458200" y="6096000"/>
            <a:ext cx="548640" cy="548640"/>
          </a:xfrm>
          <a:prstGeom prst="actionButtonForwardNext">
            <a:avLst/>
          </a:prstGeom>
          <a:solidFill>
            <a:schemeClr val="accent4">
              <a:lumMod val="75000"/>
            </a:schemeClr>
          </a:solidFill>
          <a:ln>
            <a:solidFill>
              <a:schemeClr val="accent4">
                <a:lumMod val="5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2233" name="Picture 3"/>
          <p:cNvPicPr>
            <a:picLocks noChangeAspect="1" noChangeArrowheads="1"/>
          </p:cNvPicPr>
          <p:nvPr/>
        </p:nvPicPr>
        <p:blipFill>
          <a:blip r:embed="rId3" cstate="screen"/>
          <a:srcRect/>
          <a:stretch>
            <a:fillRect/>
          </a:stretch>
        </p:blipFill>
        <p:spPr bwMode="auto">
          <a:xfrm>
            <a:off x="4648200" y="1905000"/>
            <a:ext cx="4100513" cy="2743200"/>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457200" y="381000"/>
            <a:ext cx="8229600" cy="1143000"/>
          </a:xfrm>
        </p:spPr>
        <p:txBody>
          <a:bodyPr/>
          <a:lstStyle/>
          <a:p>
            <a:r>
              <a:rPr lang="en-US" smtClean="0"/>
              <a:t>Dominion of New England</a:t>
            </a:r>
            <a:br>
              <a:rPr lang="en-US" smtClean="0"/>
            </a:br>
            <a:r>
              <a:rPr lang="en-US" sz="2800" b="0" smtClean="0"/>
              <a:t>1686 - 1689</a:t>
            </a:r>
            <a:endParaRPr lang="en-US" smtClean="0"/>
          </a:p>
        </p:txBody>
      </p:sp>
      <p:sp>
        <p:nvSpPr>
          <p:cNvPr id="53251" name="Content Placeholder 2"/>
          <p:cNvSpPr>
            <a:spLocks noGrp="1"/>
          </p:cNvSpPr>
          <p:nvPr>
            <p:ph idx="1"/>
          </p:nvPr>
        </p:nvSpPr>
        <p:spPr/>
        <p:txBody>
          <a:bodyPr/>
          <a:lstStyle/>
          <a:p>
            <a:r>
              <a:rPr lang="en-US" sz="2000" smtClean="0"/>
              <a:t>As late as 1680, some colonies in New England continued to pose a threat to English authority  despite reforms:</a:t>
            </a:r>
          </a:p>
          <a:p>
            <a:pPr marL="528638" lvl="1" indent="-169863"/>
            <a:r>
              <a:rPr lang="en-US" sz="1600" smtClean="0"/>
              <a:t>Massachusetts Bay was extremely intolerant of non-Puritans;</a:t>
            </a:r>
          </a:p>
          <a:p>
            <a:pPr marL="528638" lvl="1" indent="-169863"/>
            <a:r>
              <a:rPr lang="en-US" sz="1600" smtClean="0"/>
              <a:t>New Haven had harbored three of the judges responsible for the execution of King Charles I.   </a:t>
            </a:r>
          </a:p>
          <a:p>
            <a:pPr marL="528638" lvl="1" indent="-169863"/>
            <a:r>
              <a:rPr lang="en-US" sz="1600" smtClean="0"/>
              <a:t>The Plymouth Colony had never operated under a formal charter.</a:t>
            </a:r>
          </a:p>
          <a:p>
            <a:r>
              <a:rPr lang="en-US" sz="2000" smtClean="0"/>
              <a:t>At the same time, the government wanted to bring down the cost of administration, raise more tax revenue, and tighten their control over trade.</a:t>
            </a:r>
          </a:p>
          <a:p>
            <a:r>
              <a:rPr lang="en-US" sz="2000" smtClean="0"/>
              <a:t>To address these issues, charters were revoked and northern colonies were united under the authority of a single governor*.</a:t>
            </a:r>
          </a:p>
          <a:p>
            <a:r>
              <a:rPr lang="en-US" sz="2000" smtClean="0"/>
              <a:t>In May 1686, Massachusetts Bay, Plymouth, New Hampshire, and Maine became the Dominion of New England**.</a:t>
            </a:r>
          </a:p>
          <a:p>
            <a:endParaRPr lang="en-US" sz="2000" smtClean="0"/>
          </a:p>
          <a:p>
            <a:endParaRPr lang="en-US" sz="2000" smtClean="0"/>
          </a:p>
          <a:p>
            <a:endParaRPr lang="en-US" sz="2000" smtClean="0"/>
          </a:p>
          <a:p>
            <a:endParaRPr lang="en-US" sz="2000" smtClean="0"/>
          </a:p>
        </p:txBody>
      </p:sp>
      <p:sp>
        <p:nvSpPr>
          <p:cNvPr id="4" name="Footer Placeholder 3"/>
          <p:cNvSpPr>
            <a:spLocks noGrp="1"/>
          </p:cNvSpPr>
          <p:nvPr>
            <p:ph type="ftr" sz="quarter" idx="11"/>
          </p:nvPr>
        </p:nvSpPr>
        <p:spPr/>
        <p:txBody>
          <a:bodyPr/>
          <a:lstStyle/>
          <a:p>
            <a:pPr>
              <a:defRPr/>
            </a:pPr>
            <a:r>
              <a:rPr lang="en-US" smtClean="0"/>
              <a:t>CICERO © 2012</a:t>
            </a:r>
            <a:endParaRPr lang="en-US"/>
          </a:p>
        </p:txBody>
      </p:sp>
      <p:sp>
        <p:nvSpPr>
          <p:cNvPr id="5" name="Rectangle 4"/>
          <p:cNvSpPr/>
          <p:nvPr/>
        </p:nvSpPr>
        <p:spPr>
          <a:xfrm>
            <a:off x="5953704" y="0"/>
            <a:ext cx="3190296" cy="400110"/>
          </a:xfrm>
          <a:prstGeom prst="rect">
            <a:avLst/>
          </a:prstGeom>
          <a:noFill/>
        </p:spPr>
        <p:txBody>
          <a:bodyPr wrap="none">
            <a:spAutoFit/>
          </a:bodyPr>
          <a:lstStyle/>
          <a:p>
            <a:pPr algn="ctr">
              <a:defRPr/>
            </a:pPr>
            <a:r>
              <a:rPr lang="en-US" sz="2000" b="1" dirty="0">
                <a:ln w="18000">
                  <a:solidFill>
                    <a:schemeClr val="accent2">
                      <a:satMod val="140000"/>
                    </a:schemeClr>
                  </a:solidFill>
                  <a:prstDash val="solid"/>
                  <a:miter lim="800000"/>
                </a:ln>
                <a:solidFill>
                  <a:srgbClr val="663300"/>
                </a:solidFill>
                <a:effectLst>
                  <a:outerShdw blurRad="25500" dist="23000" dir="7020000" algn="tl">
                    <a:srgbClr val="000000">
                      <a:alpha val="50000"/>
                    </a:srgbClr>
                  </a:outerShdw>
                </a:effectLst>
                <a:latin typeface="Century Gothic" pitchFamily="34" charset="0"/>
              </a:rPr>
              <a:t>Background Information</a:t>
            </a:r>
          </a:p>
        </p:txBody>
      </p:sp>
      <p:sp>
        <p:nvSpPr>
          <p:cNvPr id="6" name="Action Button: Forward or Next 5">
            <a:hlinkClick r:id="" action="ppaction://hlinkshowjump?jump=nextslide" highlightClick="1"/>
          </p:cNvPr>
          <p:cNvSpPr/>
          <p:nvPr/>
        </p:nvSpPr>
        <p:spPr>
          <a:xfrm>
            <a:off x="8458200" y="6096000"/>
            <a:ext cx="548640" cy="548640"/>
          </a:xfrm>
          <a:prstGeom prst="actionButtonForwardNext">
            <a:avLst/>
          </a:prstGeom>
          <a:solidFill>
            <a:schemeClr val="accent4">
              <a:lumMod val="75000"/>
            </a:schemeClr>
          </a:solidFill>
          <a:ln>
            <a:solidFill>
              <a:schemeClr val="accent4">
                <a:lumMod val="5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smtClean="0"/>
              <a:t>Dominion of New England</a:t>
            </a:r>
          </a:p>
        </p:txBody>
      </p:sp>
      <p:sp>
        <p:nvSpPr>
          <p:cNvPr id="54275" name="Content Placeholder 2"/>
          <p:cNvSpPr>
            <a:spLocks noGrp="1"/>
          </p:cNvSpPr>
          <p:nvPr>
            <p:ph sz="half" idx="1"/>
          </p:nvPr>
        </p:nvSpPr>
        <p:spPr/>
        <p:txBody>
          <a:bodyPr/>
          <a:lstStyle/>
          <a:p>
            <a:r>
              <a:rPr lang="en-US" sz="2000" smtClean="0"/>
              <a:t>In late 1686, Sir Edmund Andros became governor:</a:t>
            </a:r>
          </a:p>
          <a:p>
            <a:pPr marL="528638" lvl="1" indent="-169863"/>
            <a:r>
              <a:rPr lang="en-US" sz="1600" smtClean="0"/>
              <a:t>Andros enforced tax laws and religious tolerance.</a:t>
            </a:r>
          </a:p>
          <a:p>
            <a:pPr marL="528638" lvl="1" indent="-169863"/>
            <a:r>
              <a:rPr lang="en-US" sz="1600" smtClean="0"/>
              <a:t>He also enacted laws restricting the power of popular assemblies and reformed the land-grant system.</a:t>
            </a:r>
          </a:p>
          <a:p>
            <a:r>
              <a:rPr lang="en-US" sz="2000" smtClean="0"/>
              <a:t>Andros was extremely unpopular.</a:t>
            </a:r>
          </a:p>
          <a:p>
            <a:r>
              <a:rPr lang="en-US" sz="2000" smtClean="0"/>
              <a:t>In addition, the Dominion was simply too large for one governor to manage.</a:t>
            </a:r>
          </a:p>
          <a:p>
            <a:endParaRPr lang="en-US" sz="2000" smtClean="0"/>
          </a:p>
        </p:txBody>
      </p:sp>
      <p:sp>
        <p:nvSpPr>
          <p:cNvPr id="54276" name="Content Placeholder 5"/>
          <p:cNvSpPr>
            <a:spLocks noGrp="1"/>
          </p:cNvSpPr>
          <p:nvPr>
            <p:ph sz="half" idx="2"/>
          </p:nvPr>
        </p:nvSpPr>
        <p:spPr>
          <a:xfrm>
            <a:off x="4876800" y="4953000"/>
            <a:ext cx="3429000" cy="1173163"/>
          </a:xfrm>
        </p:spPr>
        <p:txBody>
          <a:bodyPr/>
          <a:lstStyle/>
          <a:p>
            <a:pPr marL="0" indent="0" algn="ctr">
              <a:buFont typeface="Arial" charset="0"/>
              <a:buNone/>
            </a:pPr>
            <a:r>
              <a:rPr lang="en-US" sz="1400" smtClean="0"/>
              <a:t>Sir Edmund Andros (above) was the second governor of the Dominion of New England.</a:t>
            </a:r>
          </a:p>
        </p:txBody>
      </p:sp>
      <p:sp>
        <p:nvSpPr>
          <p:cNvPr id="4" name="Footer Placeholder 3"/>
          <p:cNvSpPr>
            <a:spLocks noGrp="1"/>
          </p:cNvSpPr>
          <p:nvPr>
            <p:ph type="ftr" sz="quarter" idx="11"/>
          </p:nvPr>
        </p:nvSpPr>
        <p:spPr/>
        <p:txBody>
          <a:bodyPr/>
          <a:lstStyle/>
          <a:p>
            <a:pPr>
              <a:defRPr/>
            </a:pPr>
            <a:r>
              <a:rPr lang="en-US" smtClean="0"/>
              <a:t>CICERO © 2012</a:t>
            </a:r>
            <a:endParaRPr lang="en-US"/>
          </a:p>
        </p:txBody>
      </p:sp>
      <p:sp>
        <p:nvSpPr>
          <p:cNvPr id="5" name="Rectangle 4"/>
          <p:cNvSpPr/>
          <p:nvPr/>
        </p:nvSpPr>
        <p:spPr>
          <a:xfrm>
            <a:off x="5953704" y="0"/>
            <a:ext cx="3190296" cy="400110"/>
          </a:xfrm>
          <a:prstGeom prst="rect">
            <a:avLst/>
          </a:prstGeom>
          <a:noFill/>
        </p:spPr>
        <p:txBody>
          <a:bodyPr wrap="none">
            <a:spAutoFit/>
          </a:bodyPr>
          <a:lstStyle/>
          <a:p>
            <a:pPr algn="ctr">
              <a:defRPr/>
            </a:pPr>
            <a:r>
              <a:rPr lang="en-US" sz="2000" b="1" dirty="0">
                <a:ln w="18000">
                  <a:solidFill>
                    <a:schemeClr val="accent2">
                      <a:satMod val="140000"/>
                    </a:schemeClr>
                  </a:solidFill>
                  <a:prstDash val="solid"/>
                  <a:miter lim="800000"/>
                </a:ln>
                <a:solidFill>
                  <a:srgbClr val="663300"/>
                </a:solidFill>
                <a:effectLst>
                  <a:outerShdw blurRad="25500" dist="23000" dir="7020000" algn="tl">
                    <a:srgbClr val="000000">
                      <a:alpha val="50000"/>
                    </a:srgbClr>
                  </a:outerShdw>
                </a:effectLst>
                <a:latin typeface="Century Gothic" pitchFamily="34" charset="0"/>
              </a:rPr>
              <a:t>Background Information</a:t>
            </a:r>
          </a:p>
        </p:txBody>
      </p:sp>
      <p:pic>
        <p:nvPicPr>
          <p:cNvPr id="54279" name="Picture 2" descr="http://upload.wikimedia.org/wikipedia/en/4/45/Sir_Edmund_Andros.jpg"/>
          <p:cNvPicPr>
            <a:picLocks noChangeAspect="1" noChangeArrowheads="1"/>
          </p:cNvPicPr>
          <p:nvPr/>
        </p:nvPicPr>
        <p:blipFill>
          <a:blip r:embed="rId2" cstate="screen"/>
          <a:srcRect/>
          <a:stretch>
            <a:fillRect/>
          </a:stretch>
        </p:blipFill>
        <p:spPr bwMode="auto">
          <a:xfrm>
            <a:off x="4876800" y="1524000"/>
            <a:ext cx="3438525" cy="3429000"/>
          </a:xfrm>
          <a:prstGeom prst="rect">
            <a:avLst/>
          </a:prstGeom>
          <a:noFill/>
          <a:ln w="9525">
            <a:noFill/>
            <a:miter lim="800000"/>
            <a:headEnd/>
            <a:tailEnd/>
          </a:ln>
        </p:spPr>
      </p:pic>
      <p:sp>
        <p:nvSpPr>
          <p:cNvPr id="8" name="Action Button: Forward or Next 7">
            <a:hlinkClick r:id="" action="ppaction://hlinkshowjump?jump=nextslide" highlightClick="1"/>
          </p:cNvPr>
          <p:cNvSpPr/>
          <p:nvPr/>
        </p:nvSpPr>
        <p:spPr>
          <a:xfrm>
            <a:off x="8458200" y="6096000"/>
            <a:ext cx="548640" cy="548640"/>
          </a:xfrm>
          <a:prstGeom prst="actionButtonForwardNext">
            <a:avLst/>
          </a:prstGeom>
          <a:solidFill>
            <a:schemeClr val="accent4">
              <a:lumMod val="75000"/>
            </a:schemeClr>
          </a:solidFill>
          <a:ln>
            <a:solidFill>
              <a:schemeClr val="accent4">
                <a:lumMod val="5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US" smtClean="0"/>
              <a:t>The Glorious Revolution</a:t>
            </a:r>
          </a:p>
        </p:txBody>
      </p:sp>
      <p:sp>
        <p:nvSpPr>
          <p:cNvPr id="55299" name="Content Placeholder 2"/>
          <p:cNvSpPr>
            <a:spLocks noGrp="1"/>
          </p:cNvSpPr>
          <p:nvPr>
            <p:ph sz="half" idx="1"/>
          </p:nvPr>
        </p:nvSpPr>
        <p:spPr>
          <a:xfrm>
            <a:off x="457200" y="1600200"/>
            <a:ext cx="4419600" cy="4525963"/>
          </a:xfrm>
        </p:spPr>
        <p:txBody>
          <a:bodyPr/>
          <a:lstStyle/>
          <a:p>
            <a:r>
              <a:rPr lang="en-US" sz="2000" smtClean="0"/>
              <a:t>In 1688, Parliament ran King James II out of London.</a:t>
            </a:r>
          </a:p>
          <a:p>
            <a:r>
              <a:rPr lang="en-US" sz="2000" smtClean="0"/>
              <a:t>William and Mary were invited to rule under certain conditions*.</a:t>
            </a:r>
          </a:p>
          <a:p>
            <a:r>
              <a:rPr lang="en-US" sz="2000" smtClean="0"/>
              <a:t>When the news reached Boston, colonists staged an uprising.</a:t>
            </a:r>
          </a:p>
          <a:p>
            <a:r>
              <a:rPr lang="en-US" sz="2000" smtClean="0"/>
              <a:t>Uprisings in Maryland and New York soon followed.  </a:t>
            </a:r>
          </a:p>
          <a:p>
            <a:r>
              <a:rPr lang="en-US" sz="2000" smtClean="0"/>
              <a:t>Parliament responded by dissolving the Dominion and restoring colonial charters.  </a:t>
            </a:r>
          </a:p>
        </p:txBody>
      </p:sp>
      <p:sp>
        <p:nvSpPr>
          <p:cNvPr id="55300" name="Content Placeholder 5"/>
          <p:cNvSpPr>
            <a:spLocks noGrp="1"/>
          </p:cNvSpPr>
          <p:nvPr>
            <p:ph sz="half" idx="2"/>
          </p:nvPr>
        </p:nvSpPr>
        <p:spPr>
          <a:xfrm>
            <a:off x="4953000" y="5486400"/>
            <a:ext cx="3200400" cy="563563"/>
          </a:xfrm>
        </p:spPr>
        <p:txBody>
          <a:bodyPr/>
          <a:lstStyle/>
          <a:p>
            <a:pPr marL="0" indent="0" algn="ctr">
              <a:buFont typeface="Arial" charset="0"/>
              <a:buNone/>
            </a:pPr>
            <a:r>
              <a:rPr lang="en-US" sz="1400" smtClean="0"/>
              <a:t>In Boston, colonists arrested and other dominion officials.</a:t>
            </a:r>
          </a:p>
        </p:txBody>
      </p:sp>
      <p:sp>
        <p:nvSpPr>
          <p:cNvPr id="4" name="Footer Placeholder 3"/>
          <p:cNvSpPr>
            <a:spLocks noGrp="1"/>
          </p:cNvSpPr>
          <p:nvPr>
            <p:ph type="ftr" sz="quarter" idx="11"/>
          </p:nvPr>
        </p:nvSpPr>
        <p:spPr/>
        <p:txBody>
          <a:bodyPr/>
          <a:lstStyle/>
          <a:p>
            <a:pPr>
              <a:defRPr/>
            </a:pPr>
            <a:r>
              <a:rPr lang="en-US" smtClean="0"/>
              <a:t>CICERO © 2012</a:t>
            </a:r>
            <a:endParaRPr lang="en-US"/>
          </a:p>
        </p:txBody>
      </p:sp>
      <p:sp>
        <p:nvSpPr>
          <p:cNvPr id="5" name="Rectangle 4"/>
          <p:cNvSpPr/>
          <p:nvPr/>
        </p:nvSpPr>
        <p:spPr>
          <a:xfrm>
            <a:off x="5953704" y="0"/>
            <a:ext cx="3190296" cy="400110"/>
          </a:xfrm>
          <a:prstGeom prst="rect">
            <a:avLst/>
          </a:prstGeom>
          <a:noFill/>
        </p:spPr>
        <p:txBody>
          <a:bodyPr wrap="none">
            <a:spAutoFit/>
          </a:bodyPr>
          <a:lstStyle/>
          <a:p>
            <a:pPr algn="ctr">
              <a:defRPr/>
            </a:pPr>
            <a:r>
              <a:rPr lang="en-US" sz="2000" b="1" dirty="0">
                <a:ln w="18000">
                  <a:solidFill>
                    <a:schemeClr val="accent2">
                      <a:satMod val="140000"/>
                    </a:schemeClr>
                  </a:solidFill>
                  <a:prstDash val="solid"/>
                  <a:miter lim="800000"/>
                </a:ln>
                <a:solidFill>
                  <a:srgbClr val="663300"/>
                </a:solidFill>
                <a:effectLst>
                  <a:outerShdw blurRad="25500" dist="23000" dir="7020000" algn="tl">
                    <a:srgbClr val="000000">
                      <a:alpha val="50000"/>
                    </a:srgbClr>
                  </a:outerShdw>
                </a:effectLst>
                <a:latin typeface="Century Gothic" pitchFamily="34" charset="0"/>
              </a:rPr>
              <a:t>Background Information</a:t>
            </a:r>
          </a:p>
        </p:txBody>
      </p:sp>
      <p:sp>
        <p:nvSpPr>
          <p:cNvPr id="8" name="Action Button: Forward or Next 7">
            <a:hlinkClick r:id="" action="ppaction://hlinkshowjump?jump=nextslide" highlightClick="1"/>
          </p:cNvPr>
          <p:cNvSpPr/>
          <p:nvPr/>
        </p:nvSpPr>
        <p:spPr>
          <a:xfrm>
            <a:off x="8458200" y="6096000"/>
            <a:ext cx="548640" cy="548640"/>
          </a:xfrm>
          <a:prstGeom prst="actionButtonForwardNext">
            <a:avLst/>
          </a:prstGeom>
          <a:solidFill>
            <a:schemeClr val="accent4">
              <a:lumMod val="75000"/>
            </a:schemeClr>
          </a:solidFill>
          <a:ln>
            <a:solidFill>
              <a:schemeClr val="accent4">
                <a:lumMod val="5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5306" name="Picture 2" descr="http://upload.wikimedia.org/wikipedia/commons/0/05/AndrosaPrisonerInBoston.png"/>
          <p:cNvPicPr>
            <a:picLocks noChangeAspect="1" noChangeArrowheads="1"/>
          </p:cNvPicPr>
          <p:nvPr/>
        </p:nvPicPr>
        <p:blipFill>
          <a:blip r:embed="rId3" cstate="screen"/>
          <a:srcRect/>
          <a:stretch>
            <a:fillRect/>
          </a:stretch>
        </p:blipFill>
        <p:spPr bwMode="auto">
          <a:xfrm>
            <a:off x="5105400" y="1600200"/>
            <a:ext cx="2895600" cy="3886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pPr eaLnBrk="1" hangingPunct="1"/>
            <a:r>
              <a:rPr lang="en-US" smtClean="0"/>
              <a:t>Georgia</a:t>
            </a:r>
          </a:p>
        </p:txBody>
      </p:sp>
      <p:sp>
        <p:nvSpPr>
          <p:cNvPr id="69635" name="Content Placeholder 6"/>
          <p:cNvSpPr>
            <a:spLocks noGrp="1"/>
          </p:cNvSpPr>
          <p:nvPr>
            <p:ph sz="half" idx="1"/>
          </p:nvPr>
        </p:nvSpPr>
        <p:spPr>
          <a:xfrm>
            <a:off x="457200" y="1600200"/>
            <a:ext cx="4267200" cy="4525963"/>
          </a:xfrm>
        </p:spPr>
        <p:txBody>
          <a:bodyPr/>
          <a:lstStyle/>
          <a:p>
            <a:pPr>
              <a:defRPr/>
            </a:pPr>
            <a:r>
              <a:rPr lang="en-US" sz="2000" dirty="0" smtClean="0"/>
              <a:t>In 1730, a group of London humanitarians known as the “Georgia Trustees” proposed an idea:</a:t>
            </a:r>
          </a:p>
          <a:p>
            <a:pPr marL="508000" lvl="1" indent="-168275">
              <a:defRPr/>
            </a:pPr>
            <a:r>
              <a:rPr lang="en-US" sz="1600" dirty="0" smtClean="0"/>
              <a:t>They wanted to establish a colony where hardworking Englishmen imprisoned for debt could get a fresh start.</a:t>
            </a:r>
          </a:p>
          <a:p>
            <a:pPr>
              <a:defRPr/>
            </a:pPr>
            <a:r>
              <a:rPr lang="en-US" sz="2000" dirty="0" smtClean="0"/>
              <a:t>At the same time, South Carolinians wanted a buffer between themselves and Spanish Florida.</a:t>
            </a:r>
            <a:endParaRPr lang="en-US" sz="1600" dirty="0" smtClean="0"/>
          </a:p>
          <a:p>
            <a:pPr marL="227013" lvl="1" indent="-227013">
              <a:buFont typeface="Arial" charset="0"/>
              <a:buChar char="•"/>
              <a:defRPr/>
            </a:pPr>
            <a:r>
              <a:rPr lang="en-US" sz="2000" dirty="0" smtClean="0"/>
              <a:t>The trustees were granted a charter in 1732.</a:t>
            </a:r>
          </a:p>
          <a:p>
            <a:pPr>
              <a:defRPr/>
            </a:pPr>
            <a:endParaRPr lang="en-US" sz="2000" dirty="0" smtClean="0"/>
          </a:p>
        </p:txBody>
      </p:sp>
      <p:sp>
        <p:nvSpPr>
          <p:cNvPr id="56324" name="Content Placeholder 7"/>
          <p:cNvSpPr>
            <a:spLocks noGrp="1"/>
          </p:cNvSpPr>
          <p:nvPr>
            <p:ph sz="half" idx="2"/>
          </p:nvPr>
        </p:nvSpPr>
        <p:spPr>
          <a:xfrm>
            <a:off x="4800600" y="5562600"/>
            <a:ext cx="3657600" cy="563563"/>
          </a:xfrm>
        </p:spPr>
        <p:txBody>
          <a:bodyPr/>
          <a:lstStyle/>
          <a:p>
            <a:pPr marL="0" indent="0" algn="ctr">
              <a:buFont typeface="Arial" charset="0"/>
              <a:buNone/>
            </a:pPr>
            <a:r>
              <a:rPr lang="en-US" sz="1400" smtClean="0"/>
              <a:t>Georgia, named for King George II, was the last of the English colonies.</a:t>
            </a:r>
          </a:p>
        </p:txBody>
      </p:sp>
      <p:sp>
        <p:nvSpPr>
          <p:cNvPr id="4" name="Footer Placeholder 3"/>
          <p:cNvSpPr>
            <a:spLocks noGrp="1"/>
          </p:cNvSpPr>
          <p:nvPr>
            <p:ph type="ftr" sz="quarter" idx="11"/>
          </p:nvPr>
        </p:nvSpPr>
        <p:spPr/>
        <p:txBody>
          <a:bodyPr/>
          <a:lstStyle/>
          <a:p>
            <a:pPr>
              <a:defRPr/>
            </a:pPr>
            <a:r>
              <a:rPr lang="en-US" smtClean="0"/>
              <a:t>CICERO © 2012</a:t>
            </a:r>
            <a:endParaRPr lang="en-US" dirty="0"/>
          </a:p>
        </p:txBody>
      </p:sp>
      <p:pic>
        <p:nvPicPr>
          <p:cNvPr id="56326" name="Picture 8" descr="http://upload.wikimedia.org/wikipedia/commons/f/f6/George_II.jpg"/>
          <p:cNvPicPr>
            <a:picLocks noChangeAspect="1" noChangeArrowheads="1"/>
          </p:cNvPicPr>
          <p:nvPr/>
        </p:nvPicPr>
        <p:blipFill>
          <a:blip r:embed="rId3" cstate="screen"/>
          <a:srcRect/>
          <a:stretch>
            <a:fillRect/>
          </a:stretch>
        </p:blipFill>
        <p:spPr bwMode="auto">
          <a:xfrm>
            <a:off x="4876800" y="1600200"/>
            <a:ext cx="3505200" cy="3922713"/>
          </a:xfrm>
          <a:prstGeom prst="rect">
            <a:avLst/>
          </a:prstGeom>
          <a:noFill/>
          <a:ln w="9525">
            <a:noFill/>
            <a:miter lim="800000"/>
            <a:headEnd/>
            <a:tailEnd/>
          </a:ln>
        </p:spPr>
      </p:pic>
      <p:sp>
        <p:nvSpPr>
          <p:cNvPr id="8" name="Action Button: Forward or Next 7">
            <a:hlinkClick r:id="" action="ppaction://hlinkshowjump?jump=nextslide" highlightClick="1"/>
          </p:cNvPr>
          <p:cNvSpPr/>
          <p:nvPr/>
        </p:nvSpPr>
        <p:spPr>
          <a:xfrm>
            <a:off x="8458200" y="6096000"/>
            <a:ext cx="548640" cy="548640"/>
          </a:xfrm>
          <a:prstGeom prst="actionButtonForwardNext">
            <a:avLst/>
          </a:prstGeom>
          <a:solidFill>
            <a:schemeClr val="accent4">
              <a:lumMod val="75000"/>
            </a:schemeClr>
          </a:solidFill>
          <a:ln>
            <a:solidFill>
              <a:schemeClr val="accent4">
                <a:lumMod val="5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advClick="0"/>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pPr eaLnBrk="1" hangingPunct="1"/>
            <a:r>
              <a:rPr lang="en-US" smtClean="0"/>
              <a:t>Georgia</a:t>
            </a:r>
          </a:p>
        </p:txBody>
      </p:sp>
      <p:sp>
        <p:nvSpPr>
          <p:cNvPr id="57347" name="Content Placeholder 6"/>
          <p:cNvSpPr>
            <a:spLocks noGrp="1"/>
          </p:cNvSpPr>
          <p:nvPr>
            <p:ph sz="half" idx="1"/>
          </p:nvPr>
        </p:nvSpPr>
        <p:spPr/>
        <p:txBody>
          <a:bodyPr/>
          <a:lstStyle/>
          <a:p>
            <a:r>
              <a:rPr lang="en-US" sz="2000" smtClean="0"/>
              <a:t>Trustee James Oglethorpe accompanied the first group of Georgia settlers.</a:t>
            </a:r>
          </a:p>
          <a:p>
            <a:r>
              <a:rPr lang="en-US" sz="2000" smtClean="0"/>
              <a:t>On February 12, 1733, Savannah was founded. </a:t>
            </a:r>
          </a:p>
          <a:p>
            <a:r>
              <a:rPr lang="en-US" sz="2000" smtClean="0"/>
              <a:t>To promote equity, a strict plan for settlement was devised: </a:t>
            </a:r>
          </a:p>
          <a:p>
            <a:pPr marL="508000" lvl="1" indent="-168275"/>
            <a:r>
              <a:rPr lang="en-US" sz="1600" smtClean="0"/>
              <a:t>No more than 50 acre lots would be granted*;</a:t>
            </a:r>
          </a:p>
          <a:p>
            <a:pPr marL="508000" lvl="1" indent="-168275"/>
            <a:r>
              <a:rPr lang="en-US" sz="1600" smtClean="0"/>
              <a:t>Land could not be sold or inherited.</a:t>
            </a:r>
          </a:p>
          <a:p>
            <a:pPr>
              <a:buFont typeface="Arial" charset="0"/>
              <a:buNone/>
            </a:pPr>
            <a:endParaRPr lang="en-US" sz="2000" smtClean="0"/>
          </a:p>
          <a:p>
            <a:endParaRPr lang="en-US" sz="2000" smtClean="0"/>
          </a:p>
        </p:txBody>
      </p:sp>
      <p:sp>
        <p:nvSpPr>
          <p:cNvPr id="57348" name="Content Placeholder 9"/>
          <p:cNvSpPr>
            <a:spLocks noGrp="1"/>
          </p:cNvSpPr>
          <p:nvPr>
            <p:ph sz="half" idx="2"/>
          </p:nvPr>
        </p:nvSpPr>
        <p:spPr>
          <a:xfrm>
            <a:off x="4800600" y="5105400"/>
            <a:ext cx="4038600" cy="792163"/>
          </a:xfrm>
        </p:spPr>
        <p:txBody>
          <a:bodyPr/>
          <a:lstStyle/>
          <a:p>
            <a:pPr marL="0" indent="0" algn="ctr">
              <a:buFont typeface="Arial" charset="0"/>
              <a:buNone/>
            </a:pPr>
            <a:r>
              <a:rPr lang="en-US" sz="1400" smtClean="0"/>
              <a:t>An 18</a:t>
            </a:r>
            <a:r>
              <a:rPr lang="en-US" sz="1400" baseline="30000" smtClean="0"/>
              <a:t>th</a:t>
            </a:r>
            <a:r>
              <a:rPr lang="en-US" sz="1400" smtClean="0"/>
              <a:t> century sketch of Savannah.</a:t>
            </a:r>
          </a:p>
        </p:txBody>
      </p:sp>
      <p:sp>
        <p:nvSpPr>
          <p:cNvPr id="4" name="Footer Placeholder 3"/>
          <p:cNvSpPr>
            <a:spLocks noGrp="1"/>
          </p:cNvSpPr>
          <p:nvPr>
            <p:ph type="ftr" sz="quarter" idx="11"/>
          </p:nvPr>
        </p:nvSpPr>
        <p:spPr/>
        <p:txBody>
          <a:bodyPr/>
          <a:lstStyle/>
          <a:p>
            <a:pPr>
              <a:defRPr/>
            </a:pPr>
            <a:r>
              <a:rPr lang="en-US" smtClean="0"/>
              <a:t>CICERO © 2012</a:t>
            </a:r>
            <a:endParaRPr lang="en-US"/>
          </a:p>
        </p:txBody>
      </p:sp>
      <p:sp>
        <p:nvSpPr>
          <p:cNvPr id="7" name="Action Button: Forward or Next 6">
            <a:hlinkClick r:id="" action="ppaction://hlinkshowjump?jump=nextslide" highlightClick="1"/>
          </p:cNvPr>
          <p:cNvSpPr/>
          <p:nvPr/>
        </p:nvSpPr>
        <p:spPr>
          <a:xfrm>
            <a:off x="8458200" y="6096000"/>
            <a:ext cx="548640" cy="548640"/>
          </a:xfrm>
          <a:prstGeom prst="actionButtonForwardNext">
            <a:avLst/>
          </a:prstGeom>
          <a:solidFill>
            <a:schemeClr val="accent4">
              <a:lumMod val="75000"/>
            </a:schemeClr>
          </a:solidFill>
          <a:ln>
            <a:solidFill>
              <a:schemeClr val="accent4">
                <a:lumMod val="5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13666" name="Picture 2" descr="http://upload.wikimedia.org/wikipedia/commons/7/7e/SavannahColony.JPG"/>
          <p:cNvPicPr>
            <a:picLocks noChangeAspect="1" noChangeArrowheads="1"/>
          </p:cNvPicPr>
          <p:nvPr/>
        </p:nvPicPr>
        <p:blipFill>
          <a:blip r:embed="rId3" cstate="screen"/>
          <a:srcRect/>
          <a:stretch>
            <a:fillRect/>
          </a:stretch>
        </p:blipFill>
        <p:spPr bwMode="auto">
          <a:xfrm>
            <a:off x="4800600" y="1905000"/>
            <a:ext cx="3992283" cy="3124201"/>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ransition advClick="0"/>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pPr eaLnBrk="1" hangingPunct="1"/>
            <a:r>
              <a:rPr lang="en-US" smtClean="0"/>
              <a:t>Georgia</a:t>
            </a:r>
          </a:p>
        </p:txBody>
      </p:sp>
      <p:sp>
        <p:nvSpPr>
          <p:cNvPr id="58371" name="Content Placeholder 6"/>
          <p:cNvSpPr>
            <a:spLocks noGrp="1"/>
          </p:cNvSpPr>
          <p:nvPr>
            <p:ph sz="half" idx="1"/>
          </p:nvPr>
        </p:nvSpPr>
        <p:spPr>
          <a:xfrm>
            <a:off x="457200" y="1600200"/>
            <a:ext cx="4267200" cy="4525963"/>
          </a:xfrm>
        </p:spPr>
        <p:txBody>
          <a:bodyPr/>
          <a:lstStyle/>
          <a:p>
            <a:r>
              <a:rPr lang="en-US" sz="2000" smtClean="0"/>
              <a:t>Originally, liquor and slavery were outlawed in the colony.</a:t>
            </a:r>
          </a:p>
          <a:p>
            <a:r>
              <a:rPr lang="en-US" sz="2000" smtClean="0"/>
              <a:t>Shrewd settlers soon found ways around the laws.</a:t>
            </a:r>
          </a:p>
          <a:p>
            <a:r>
              <a:rPr lang="en-US" sz="2000" smtClean="0"/>
              <a:t>Georgia’s economy began to resemble South Carolina’s; based on large land holdings and slave labor.</a:t>
            </a:r>
          </a:p>
          <a:p>
            <a:r>
              <a:rPr lang="en-US" sz="2000" smtClean="0"/>
              <a:t>Disappointed trustees surrendered their charter one year before it was set to expire.</a:t>
            </a:r>
          </a:p>
          <a:p>
            <a:r>
              <a:rPr lang="en-US" sz="2000" smtClean="0"/>
              <a:t>Georgia became a royal colony in 1752.</a:t>
            </a:r>
          </a:p>
        </p:txBody>
      </p:sp>
      <p:sp>
        <p:nvSpPr>
          <p:cNvPr id="4" name="Footer Placeholder 3"/>
          <p:cNvSpPr>
            <a:spLocks noGrp="1"/>
          </p:cNvSpPr>
          <p:nvPr>
            <p:ph type="ftr" sz="quarter" idx="11"/>
          </p:nvPr>
        </p:nvSpPr>
        <p:spPr/>
        <p:txBody>
          <a:bodyPr/>
          <a:lstStyle/>
          <a:p>
            <a:pPr>
              <a:defRPr/>
            </a:pPr>
            <a:r>
              <a:rPr lang="en-US" smtClean="0"/>
              <a:t>CICERO © 2012</a:t>
            </a:r>
            <a:endParaRPr lang="en-US"/>
          </a:p>
        </p:txBody>
      </p:sp>
      <p:sp>
        <p:nvSpPr>
          <p:cNvPr id="7" name="Action Button: Custom 6">
            <a:hlinkClick r:id="" action="ppaction://hlinkshowjump?jump=endshow" highlightClick="1"/>
          </p:cNvPr>
          <p:cNvSpPr/>
          <p:nvPr/>
        </p:nvSpPr>
        <p:spPr>
          <a:xfrm>
            <a:off x="8458200" y="6096000"/>
            <a:ext cx="548640" cy="548640"/>
          </a:xfrm>
          <a:prstGeom prst="actionButtonBlank">
            <a:avLst/>
          </a:prstGeom>
          <a:solidFill>
            <a:schemeClr val="accent4">
              <a:lumMod val="75000"/>
            </a:schemeClr>
          </a:solidFill>
          <a:ln>
            <a:solidFill>
              <a:schemeClr val="accent4">
                <a:lumMod val="5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solidFill>
                  <a:schemeClr val="bg2">
                    <a:lumMod val="25000"/>
                  </a:schemeClr>
                </a:solidFill>
              </a:rPr>
              <a:t>END</a:t>
            </a:r>
          </a:p>
        </p:txBody>
      </p:sp>
      <p:pic>
        <p:nvPicPr>
          <p:cNvPr id="10" name="Picture 12" descr="http://upload.wikimedia.org/wikipedia/commons/0/09/James_Edward_Oglethorpe_by_Alfred_Edmund_Dyer.jpg"/>
          <p:cNvPicPr>
            <a:picLocks noChangeAspect="1" noChangeArrowheads="1"/>
          </p:cNvPicPr>
          <p:nvPr/>
        </p:nvPicPr>
        <p:blipFill>
          <a:blip r:embed="rId2" cstate="screen"/>
          <a:srcRect/>
          <a:stretch>
            <a:fillRect/>
          </a:stretch>
        </p:blipFill>
        <p:spPr bwMode="auto">
          <a:xfrm>
            <a:off x="4953000" y="1371600"/>
            <a:ext cx="3657600" cy="3657600"/>
          </a:xfrm>
          <a:prstGeom prst="ellipse">
            <a:avLst/>
          </a:prstGeom>
          <a:ln>
            <a:noFill/>
          </a:ln>
          <a:effectLst>
            <a:softEdge rad="112500"/>
          </a:effectLst>
        </p:spPr>
      </p:pic>
      <p:sp>
        <p:nvSpPr>
          <p:cNvPr id="11" name="Content Placeholder 7"/>
          <p:cNvSpPr txBox="1">
            <a:spLocks/>
          </p:cNvSpPr>
          <p:nvPr/>
        </p:nvSpPr>
        <p:spPr bwMode="auto">
          <a:xfrm>
            <a:off x="4953000" y="4876800"/>
            <a:ext cx="3810000" cy="868363"/>
          </a:xfrm>
          <a:prstGeom prst="rect">
            <a:avLst/>
          </a:prstGeom>
          <a:noFill/>
          <a:ln w="9525">
            <a:noFill/>
            <a:miter lim="800000"/>
            <a:headEnd/>
            <a:tailEnd/>
          </a:ln>
        </p:spPr>
        <p:txBody>
          <a:bodyPr/>
          <a:lstStyle/>
          <a:p>
            <a:pPr algn="ctr" eaLnBrk="0" hangingPunct="0">
              <a:spcBef>
                <a:spcPct val="20000"/>
              </a:spcBef>
              <a:spcAft>
                <a:spcPts val="600"/>
              </a:spcAft>
              <a:buFont typeface="Arial" charset="0"/>
              <a:buNone/>
              <a:defRPr/>
            </a:pPr>
            <a:r>
              <a:rPr lang="en-US" sz="1400" dirty="0">
                <a:latin typeface="+mn-lt"/>
                <a:cs typeface="+mn-cs"/>
              </a:rPr>
              <a:t>Oglethorpe thought Georgia’s main exports would be wine, olive oil and silk.  Like South Carolina, however, the climate was better suited for rice cultivation. </a:t>
            </a:r>
          </a:p>
        </p:txBody>
      </p:sp>
    </p:spTree>
  </p:cSld>
  <p:clrMapOvr>
    <a:masterClrMapping/>
  </p:clrMapOvr>
  <p:transition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US" smtClean="0"/>
              <a:t>The </a:t>
            </a:r>
            <a:r>
              <a:rPr lang="en-US" i="1" smtClean="0"/>
              <a:t>First Charter of Virginia</a:t>
            </a:r>
            <a:endParaRPr lang="en-US" smtClean="0"/>
          </a:p>
        </p:txBody>
      </p:sp>
      <p:sp>
        <p:nvSpPr>
          <p:cNvPr id="7171" name="Content Placeholder 6"/>
          <p:cNvSpPr>
            <a:spLocks noGrp="1"/>
          </p:cNvSpPr>
          <p:nvPr>
            <p:ph idx="1"/>
          </p:nvPr>
        </p:nvSpPr>
        <p:spPr/>
        <p:txBody>
          <a:bodyPr/>
          <a:lstStyle/>
          <a:p>
            <a:r>
              <a:rPr lang="en-US" sz="2000" smtClean="0"/>
              <a:t>In 1606, King James I granted the </a:t>
            </a:r>
            <a:r>
              <a:rPr lang="en-US" sz="2000" i="1" smtClean="0"/>
              <a:t>First Charter of Virginia</a:t>
            </a:r>
            <a:r>
              <a:rPr lang="en-US" sz="2000" smtClean="0"/>
              <a:t>. </a:t>
            </a:r>
          </a:p>
          <a:p>
            <a:r>
              <a:rPr lang="en-US" sz="2000" smtClean="0"/>
              <a:t>This </a:t>
            </a:r>
            <a:r>
              <a:rPr lang="en-US" sz="2000" b="1" smtClean="0">
                <a:hlinkClick r:id="rId3" action="ppaction://hlinksldjump"/>
              </a:rPr>
              <a:t>corporate charter </a:t>
            </a:r>
            <a:r>
              <a:rPr lang="en-US" sz="2000" smtClean="0"/>
              <a:t>created the London and Plymouth Companies, </a:t>
            </a:r>
            <a:r>
              <a:rPr lang="en-US" sz="2000" b="1" smtClean="0"/>
              <a:t>joint-stock companies </a:t>
            </a:r>
            <a:r>
              <a:rPr lang="en-US" sz="2000" smtClean="0"/>
              <a:t>known together as the first Virginia Company*.  </a:t>
            </a:r>
          </a:p>
          <a:p>
            <a:r>
              <a:rPr lang="en-US" sz="2000" smtClean="0"/>
              <a:t>The charter granted each division of the Virginia Company permission to establish settlements within specific areas along the Atlantic coast: </a:t>
            </a:r>
          </a:p>
          <a:p>
            <a:pPr lvl="1"/>
            <a:r>
              <a:rPr lang="en-US" sz="1600" smtClean="0"/>
              <a:t>London Company settlements could be established between the 34th and 41st Parallels;</a:t>
            </a:r>
          </a:p>
          <a:p>
            <a:pPr lvl="1"/>
            <a:r>
              <a:rPr lang="en-US" sz="1600" smtClean="0"/>
              <a:t>Plymouth Company settlements could be established between the 38th and 45th Parallels**</a:t>
            </a:r>
          </a:p>
          <a:p>
            <a:pPr lvl="1"/>
            <a:r>
              <a:rPr lang="en-US" sz="1600" smtClean="0"/>
              <a:t>In 1607, the London Company established Jamestown in the Chesapeake Bay area while the Plymouth Company founded the colony of Popham in present-day Maine. </a:t>
            </a:r>
          </a:p>
        </p:txBody>
      </p:sp>
      <p:sp>
        <p:nvSpPr>
          <p:cNvPr id="4" name="Footer Placeholder 3"/>
          <p:cNvSpPr>
            <a:spLocks noGrp="1"/>
          </p:cNvSpPr>
          <p:nvPr>
            <p:ph type="ftr" sz="quarter" idx="11"/>
          </p:nvPr>
        </p:nvSpPr>
        <p:spPr/>
        <p:txBody>
          <a:bodyPr/>
          <a:lstStyle/>
          <a:p>
            <a:pPr>
              <a:defRPr/>
            </a:pPr>
            <a:r>
              <a:rPr lang="en-US" smtClean="0"/>
              <a:t>CICERO © 2012</a:t>
            </a:r>
            <a:endParaRPr lang="en-US"/>
          </a:p>
        </p:txBody>
      </p:sp>
      <p:sp>
        <p:nvSpPr>
          <p:cNvPr id="7" name="Action Button: Forward or Next 6">
            <a:hlinkClick r:id="rId4" action="ppaction://hlinksldjump" highlightClick="1"/>
          </p:cNvPr>
          <p:cNvSpPr/>
          <p:nvPr/>
        </p:nvSpPr>
        <p:spPr>
          <a:xfrm>
            <a:off x="8458200" y="6096000"/>
            <a:ext cx="548640" cy="548640"/>
          </a:xfrm>
          <a:prstGeom prst="actionButtonForwardNext">
            <a:avLst/>
          </a:prstGeom>
          <a:solidFill>
            <a:schemeClr val="accent4">
              <a:lumMod val="75000"/>
            </a:schemeClr>
          </a:solidFill>
          <a:ln>
            <a:solidFill>
              <a:schemeClr val="accent4">
                <a:lumMod val="5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smtClean="0"/>
              <a:t>Corporate Charters</a:t>
            </a:r>
          </a:p>
        </p:txBody>
      </p:sp>
      <p:sp>
        <p:nvSpPr>
          <p:cNvPr id="8195" name="Content Placeholder 6"/>
          <p:cNvSpPr>
            <a:spLocks noGrp="1"/>
          </p:cNvSpPr>
          <p:nvPr>
            <p:ph idx="1"/>
          </p:nvPr>
        </p:nvSpPr>
        <p:spPr/>
        <p:txBody>
          <a:bodyPr/>
          <a:lstStyle/>
          <a:p>
            <a:r>
              <a:rPr lang="en-US" sz="2000" smtClean="0"/>
              <a:t>The cost of establishing and maintaining a colony was enormous - more than most individuals could bear.</a:t>
            </a:r>
          </a:p>
          <a:p>
            <a:r>
              <a:rPr lang="en-US" sz="2000" smtClean="0"/>
              <a:t>In the late 14</a:t>
            </a:r>
            <a:r>
              <a:rPr lang="en-US" sz="2000" baseline="30000" smtClean="0"/>
              <a:t>th</a:t>
            </a:r>
            <a:r>
              <a:rPr lang="en-US" sz="2000" smtClean="0"/>
              <a:t> and early 15</a:t>
            </a:r>
            <a:r>
              <a:rPr lang="en-US" sz="2000" baseline="30000" smtClean="0"/>
              <a:t>th</a:t>
            </a:r>
            <a:r>
              <a:rPr lang="en-US" sz="2000" smtClean="0"/>
              <a:t> centuries, some tried to convince the English monarchy to finance settlement; but at that time, England was not as wealthy as other European nations.</a:t>
            </a:r>
          </a:p>
          <a:p>
            <a:r>
              <a:rPr lang="en-US" sz="2000" smtClean="0"/>
              <a:t>Instead, the monarchy granted corporate charters establishing </a:t>
            </a:r>
            <a:r>
              <a:rPr lang="en-US" sz="2000" b="1" smtClean="0"/>
              <a:t>joint-stock companies </a:t>
            </a:r>
            <a:r>
              <a:rPr lang="en-US" sz="2000" smtClean="0"/>
              <a:t>that would take full financial responsibility for establishing and maintaining the colony. </a:t>
            </a:r>
          </a:p>
          <a:p>
            <a:r>
              <a:rPr lang="en-US" sz="2000" smtClean="0"/>
              <a:t>The company was given the power to appoint officials.</a:t>
            </a:r>
          </a:p>
          <a:p>
            <a:r>
              <a:rPr lang="en-US" sz="2000" smtClean="0"/>
              <a:t>Profits from the settlement would be divided among the investors, with a specified portion set aside for the monarch. </a:t>
            </a:r>
          </a:p>
        </p:txBody>
      </p:sp>
      <p:sp>
        <p:nvSpPr>
          <p:cNvPr id="4" name="Footer Placeholder 3"/>
          <p:cNvSpPr>
            <a:spLocks noGrp="1"/>
          </p:cNvSpPr>
          <p:nvPr>
            <p:ph type="ftr" sz="quarter" idx="11"/>
          </p:nvPr>
        </p:nvSpPr>
        <p:spPr/>
        <p:txBody>
          <a:bodyPr/>
          <a:lstStyle/>
          <a:p>
            <a:pPr>
              <a:defRPr/>
            </a:pPr>
            <a:r>
              <a:rPr lang="en-US" smtClean="0"/>
              <a:t>CICERO © 2012</a:t>
            </a:r>
            <a:endParaRPr lang="en-US" dirty="0"/>
          </a:p>
        </p:txBody>
      </p:sp>
      <p:sp>
        <p:nvSpPr>
          <p:cNvPr id="7" name="Action Button: Back or Previous 6">
            <a:hlinkClick r:id="" action="ppaction://hlinkshowjump?jump=lastslideviewed" highlightClick="1"/>
          </p:cNvPr>
          <p:cNvSpPr/>
          <p:nvPr/>
        </p:nvSpPr>
        <p:spPr>
          <a:xfrm>
            <a:off x="8458200" y="6096000"/>
            <a:ext cx="548640" cy="548640"/>
          </a:xfrm>
          <a:prstGeom prst="actionButtonBackPrevious">
            <a:avLst/>
          </a:prstGeom>
          <a:solidFill>
            <a:schemeClr val="accent4">
              <a:lumMod val="75000"/>
            </a:schemeClr>
          </a:solidFill>
          <a:ln>
            <a:solidFill>
              <a:schemeClr val="accent4">
                <a:lumMod val="5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p:nvSpPr>
        <p:spPr>
          <a:xfrm>
            <a:off x="5953704" y="0"/>
            <a:ext cx="3190296" cy="400110"/>
          </a:xfrm>
          <a:prstGeom prst="rect">
            <a:avLst/>
          </a:prstGeom>
          <a:noFill/>
        </p:spPr>
        <p:txBody>
          <a:bodyPr wrap="none">
            <a:spAutoFit/>
          </a:bodyPr>
          <a:lstStyle/>
          <a:p>
            <a:pPr algn="ctr">
              <a:defRPr/>
            </a:pPr>
            <a:r>
              <a:rPr lang="en-US" sz="2000" b="1" dirty="0">
                <a:ln w="18000">
                  <a:solidFill>
                    <a:schemeClr val="accent2">
                      <a:satMod val="140000"/>
                    </a:schemeClr>
                  </a:solidFill>
                  <a:prstDash val="solid"/>
                  <a:miter lim="800000"/>
                </a:ln>
                <a:solidFill>
                  <a:srgbClr val="663300"/>
                </a:solidFill>
                <a:effectLst>
                  <a:outerShdw blurRad="25500" dist="23000" dir="7020000" algn="tl">
                    <a:srgbClr val="000000">
                      <a:alpha val="50000"/>
                    </a:srgbClr>
                  </a:outerShdw>
                </a:effectLst>
                <a:latin typeface="Century Gothic" pitchFamily="34" charset="0"/>
              </a:rPr>
              <a:t>Background Information</a:t>
            </a:r>
          </a:p>
        </p:txBody>
      </p:sp>
    </p:spTree>
  </p:cSld>
  <p:clrMapOvr>
    <a:masterClrMapping/>
  </p:clrMapOvr>
  <p:transition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US" smtClean="0"/>
              <a:t>Popham</a:t>
            </a:r>
          </a:p>
        </p:txBody>
      </p:sp>
      <p:sp>
        <p:nvSpPr>
          <p:cNvPr id="9219" name="Content Placeholder 2"/>
          <p:cNvSpPr>
            <a:spLocks noGrp="1"/>
          </p:cNvSpPr>
          <p:nvPr>
            <p:ph sz="half" idx="1"/>
          </p:nvPr>
        </p:nvSpPr>
        <p:spPr/>
        <p:txBody>
          <a:bodyPr/>
          <a:lstStyle/>
          <a:p>
            <a:pPr eaLnBrk="1" hangingPunct="1"/>
            <a:r>
              <a:rPr lang="en-US" sz="2000" smtClean="0"/>
              <a:t>In 1607, the Plymouth Company established the colony of  Popham in present-day Maine.</a:t>
            </a:r>
          </a:p>
          <a:p>
            <a:pPr eaLnBrk="1" hangingPunct="1"/>
            <a:r>
              <a:rPr lang="en-US" sz="2000" smtClean="0"/>
              <a:t>Barely one year later, Popham was abandoned.</a:t>
            </a:r>
          </a:p>
          <a:p>
            <a:pPr eaLnBrk="1" hangingPunct="1"/>
            <a:r>
              <a:rPr lang="en-US" sz="2000" smtClean="0"/>
              <a:t>The demise of the colony was blamed on a change in leadership.  </a:t>
            </a:r>
          </a:p>
          <a:p>
            <a:pPr eaLnBrk="1" hangingPunct="1"/>
            <a:endParaRPr lang="en-US" sz="2000" smtClean="0"/>
          </a:p>
        </p:txBody>
      </p:sp>
      <p:sp>
        <p:nvSpPr>
          <p:cNvPr id="9220" name="Content Placeholder 9"/>
          <p:cNvSpPr>
            <a:spLocks noGrp="1"/>
          </p:cNvSpPr>
          <p:nvPr>
            <p:ph sz="half" idx="2"/>
          </p:nvPr>
        </p:nvSpPr>
        <p:spPr>
          <a:xfrm>
            <a:off x="457200" y="4800600"/>
            <a:ext cx="8229600" cy="1325563"/>
          </a:xfrm>
        </p:spPr>
        <p:txBody>
          <a:bodyPr/>
          <a:lstStyle/>
          <a:p>
            <a:r>
              <a:rPr lang="en-US" sz="2000" smtClean="0"/>
              <a:t>The Plymouth Company was also abandoned until 1620, when it was revived as the </a:t>
            </a:r>
            <a:r>
              <a:rPr lang="en-US" sz="2000" b="1" smtClean="0">
                <a:hlinkClick r:id="rId3" action="ppaction://hlinksldjump"/>
              </a:rPr>
              <a:t>Plymouth Council for New England</a:t>
            </a:r>
            <a:r>
              <a:rPr lang="en-US" sz="2000" smtClean="0"/>
              <a:t>.</a:t>
            </a:r>
          </a:p>
          <a:p>
            <a:endParaRPr lang="en-US" sz="2000" smtClean="0"/>
          </a:p>
        </p:txBody>
      </p:sp>
      <p:sp>
        <p:nvSpPr>
          <p:cNvPr id="4" name="Footer Placeholder 3"/>
          <p:cNvSpPr>
            <a:spLocks noGrp="1"/>
          </p:cNvSpPr>
          <p:nvPr>
            <p:ph type="ftr" sz="quarter" idx="11"/>
          </p:nvPr>
        </p:nvSpPr>
        <p:spPr/>
        <p:txBody>
          <a:bodyPr/>
          <a:lstStyle/>
          <a:p>
            <a:pPr>
              <a:defRPr/>
            </a:pPr>
            <a:r>
              <a:rPr lang="en-US" smtClean="0"/>
              <a:t>CICERO © 2012</a:t>
            </a:r>
            <a:endParaRPr lang="en-US"/>
          </a:p>
        </p:txBody>
      </p:sp>
      <p:pic>
        <p:nvPicPr>
          <p:cNvPr id="9222" name="Picture 12" descr="File:FortStGeorgePophamColonyJohnHuntMap.gif"/>
          <p:cNvPicPr>
            <a:picLocks noChangeAspect="1" noChangeArrowheads="1"/>
          </p:cNvPicPr>
          <p:nvPr/>
        </p:nvPicPr>
        <p:blipFill>
          <a:blip r:embed="rId4" cstate="screen"/>
          <a:srcRect/>
          <a:stretch>
            <a:fillRect/>
          </a:stretch>
        </p:blipFill>
        <p:spPr bwMode="auto">
          <a:xfrm>
            <a:off x="4419600" y="1752600"/>
            <a:ext cx="4197350" cy="2767013"/>
          </a:xfrm>
          <a:prstGeom prst="rect">
            <a:avLst/>
          </a:prstGeom>
          <a:noFill/>
          <a:ln w="9525">
            <a:noFill/>
            <a:miter lim="800000"/>
            <a:headEnd/>
            <a:tailEnd/>
          </a:ln>
        </p:spPr>
      </p:pic>
      <p:sp>
        <p:nvSpPr>
          <p:cNvPr id="9" name="Action Button: Forward or Next 8">
            <a:hlinkClick r:id="" action="ppaction://hlinkshowjump?jump=nextslide" highlightClick="1"/>
          </p:cNvPr>
          <p:cNvSpPr/>
          <p:nvPr/>
        </p:nvSpPr>
        <p:spPr>
          <a:xfrm>
            <a:off x="8458200" y="6096000"/>
            <a:ext cx="548640" cy="548640"/>
          </a:xfrm>
          <a:prstGeom prst="actionButtonForwardNext">
            <a:avLst/>
          </a:prstGeom>
          <a:solidFill>
            <a:schemeClr val="accent4">
              <a:lumMod val="75000"/>
            </a:schemeClr>
          </a:solidFill>
          <a:ln>
            <a:solidFill>
              <a:schemeClr val="accent4">
                <a:lumMod val="5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smtClean="0"/>
              <a:t>Jamestown (Virginia)</a:t>
            </a:r>
          </a:p>
        </p:txBody>
      </p:sp>
      <p:sp>
        <p:nvSpPr>
          <p:cNvPr id="10243" name="Content Placeholder 7"/>
          <p:cNvSpPr>
            <a:spLocks noGrp="1"/>
          </p:cNvSpPr>
          <p:nvPr>
            <p:ph sz="half" idx="1"/>
          </p:nvPr>
        </p:nvSpPr>
        <p:spPr>
          <a:xfrm>
            <a:off x="457200" y="1600200"/>
            <a:ext cx="4191000" cy="4525963"/>
          </a:xfrm>
        </p:spPr>
        <p:txBody>
          <a:bodyPr/>
          <a:lstStyle/>
          <a:p>
            <a:pPr>
              <a:spcAft>
                <a:spcPts val="300"/>
              </a:spcAft>
            </a:pPr>
            <a:r>
              <a:rPr lang="en-US" sz="2000" smtClean="0"/>
              <a:t>On May 14, 1607, the colony of Jamestown was established.</a:t>
            </a:r>
          </a:p>
          <a:p>
            <a:pPr>
              <a:spcAft>
                <a:spcPts val="300"/>
              </a:spcAft>
            </a:pPr>
            <a:r>
              <a:rPr lang="en-US" sz="2000" smtClean="0"/>
              <a:t>The first winter was harsh.</a:t>
            </a:r>
          </a:p>
          <a:p>
            <a:pPr>
              <a:spcAft>
                <a:spcPts val="300"/>
              </a:spcAft>
            </a:pPr>
            <a:r>
              <a:rPr lang="en-US" sz="2000" smtClean="0"/>
              <a:t>By the end of 1607, more than 60 men were dead. </a:t>
            </a:r>
          </a:p>
          <a:p>
            <a:pPr>
              <a:spcAft>
                <a:spcPts val="300"/>
              </a:spcAft>
            </a:pPr>
            <a:r>
              <a:rPr lang="en-US" sz="2000" smtClean="0"/>
              <a:t>Captain John Smith, leader of the settlement, leapt into action:</a:t>
            </a:r>
          </a:p>
          <a:p>
            <a:pPr lvl="1">
              <a:spcAft>
                <a:spcPts val="300"/>
              </a:spcAft>
            </a:pPr>
            <a:r>
              <a:rPr lang="en-US" sz="1600" smtClean="0"/>
              <a:t>He applied strict rules for the settlers;</a:t>
            </a:r>
          </a:p>
          <a:p>
            <a:pPr lvl="1">
              <a:spcAft>
                <a:spcPts val="300"/>
              </a:spcAft>
            </a:pPr>
            <a:r>
              <a:rPr lang="en-US" sz="1600" smtClean="0"/>
              <a:t>He also persuaded local Indians to supply meat and fish. </a:t>
            </a:r>
          </a:p>
          <a:p>
            <a:pPr>
              <a:spcAft>
                <a:spcPts val="300"/>
              </a:spcAft>
            </a:pPr>
            <a:endParaRPr lang="en-US" sz="2000" smtClean="0"/>
          </a:p>
          <a:p>
            <a:pPr>
              <a:spcAft>
                <a:spcPts val="300"/>
              </a:spcAft>
            </a:pPr>
            <a:endParaRPr lang="en-US" sz="2000" smtClean="0"/>
          </a:p>
        </p:txBody>
      </p:sp>
      <p:sp>
        <p:nvSpPr>
          <p:cNvPr id="10244" name="Content Placeholder 8"/>
          <p:cNvSpPr>
            <a:spLocks noGrp="1"/>
          </p:cNvSpPr>
          <p:nvPr>
            <p:ph sz="half" idx="2"/>
          </p:nvPr>
        </p:nvSpPr>
        <p:spPr>
          <a:xfrm>
            <a:off x="4800600" y="4572000"/>
            <a:ext cx="2057400" cy="1143000"/>
          </a:xfrm>
        </p:spPr>
        <p:txBody>
          <a:bodyPr/>
          <a:lstStyle/>
          <a:p>
            <a:pPr marL="0" indent="0">
              <a:buFont typeface="Arial" charset="0"/>
              <a:buNone/>
            </a:pPr>
            <a:r>
              <a:rPr lang="en-US" sz="1400" smtClean="0"/>
              <a:t>(top) John Smith’s map of Jamestown.</a:t>
            </a:r>
          </a:p>
          <a:p>
            <a:pPr marL="0" indent="0">
              <a:buFont typeface="Arial" charset="0"/>
              <a:buNone/>
            </a:pPr>
            <a:r>
              <a:rPr lang="en-US" sz="1400" smtClean="0"/>
              <a:t>(right) Jamestown in relation to Roanoke.</a:t>
            </a:r>
          </a:p>
        </p:txBody>
      </p:sp>
      <p:sp>
        <p:nvSpPr>
          <p:cNvPr id="4" name="Footer Placeholder 3"/>
          <p:cNvSpPr>
            <a:spLocks noGrp="1"/>
          </p:cNvSpPr>
          <p:nvPr>
            <p:ph type="ftr" sz="quarter" idx="11"/>
          </p:nvPr>
        </p:nvSpPr>
        <p:spPr/>
        <p:txBody>
          <a:bodyPr/>
          <a:lstStyle/>
          <a:p>
            <a:pPr>
              <a:defRPr/>
            </a:pPr>
            <a:r>
              <a:rPr lang="en-US" smtClean="0"/>
              <a:t>CICERO © 2012</a:t>
            </a:r>
            <a:endParaRPr lang="en-US"/>
          </a:p>
        </p:txBody>
      </p:sp>
      <p:pic>
        <p:nvPicPr>
          <p:cNvPr id="10246" name="Picture 13" descr="http://upload.wikimedia.org/wikipedia/commons/5/5e/Capt_John_Smith%27s_map_of_Virginia_1624.jpg"/>
          <p:cNvPicPr>
            <a:picLocks noChangeAspect="1" noChangeArrowheads="1"/>
          </p:cNvPicPr>
          <p:nvPr/>
        </p:nvPicPr>
        <p:blipFill>
          <a:blip r:embed="rId2" cstate="screen"/>
          <a:srcRect/>
          <a:stretch>
            <a:fillRect/>
          </a:stretch>
        </p:blipFill>
        <p:spPr bwMode="auto">
          <a:xfrm>
            <a:off x="4876800" y="1524000"/>
            <a:ext cx="3962400" cy="3055938"/>
          </a:xfrm>
          <a:prstGeom prst="rect">
            <a:avLst/>
          </a:prstGeom>
          <a:noFill/>
          <a:ln w="9525">
            <a:noFill/>
            <a:miter lim="800000"/>
            <a:headEnd/>
            <a:tailEnd/>
          </a:ln>
        </p:spPr>
      </p:pic>
      <p:pic>
        <p:nvPicPr>
          <p:cNvPr id="10247" name="Content Placeholder 9" descr="Jamestown_and_Roanoke.PNG"/>
          <p:cNvPicPr>
            <a:picLocks noChangeAspect="1"/>
          </p:cNvPicPr>
          <p:nvPr/>
        </p:nvPicPr>
        <p:blipFill>
          <a:blip r:embed="rId3" cstate="screen"/>
          <a:srcRect/>
          <a:stretch>
            <a:fillRect/>
          </a:stretch>
        </p:blipFill>
        <p:spPr bwMode="auto">
          <a:xfrm>
            <a:off x="6705600" y="4387850"/>
            <a:ext cx="2057400" cy="1482725"/>
          </a:xfrm>
          <a:prstGeom prst="rect">
            <a:avLst/>
          </a:prstGeom>
          <a:noFill/>
          <a:ln w="9525">
            <a:noFill/>
            <a:miter lim="800000"/>
            <a:headEnd/>
            <a:tailEnd/>
          </a:ln>
        </p:spPr>
      </p:pic>
      <p:sp>
        <p:nvSpPr>
          <p:cNvPr id="11" name="Action Button: Forward or Next 10">
            <a:hlinkClick r:id="" action="ppaction://hlinkshowjump?jump=nextslide" highlightClick="1"/>
          </p:cNvPr>
          <p:cNvSpPr/>
          <p:nvPr/>
        </p:nvSpPr>
        <p:spPr>
          <a:xfrm>
            <a:off x="8458200" y="6096000"/>
            <a:ext cx="548640" cy="548640"/>
          </a:xfrm>
          <a:prstGeom prst="actionButtonForwardNext">
            <a:avLst/>
          </a:prstGeom>
          <a:solidFill>
            <a:schemeClr val="accent4">
              <a:lumMod val="75000"/>
            </a:schemeClr>
          </a:solidFill>
          <a:ln>
            <a:solidFill>
              <a:schemeClr val="accent4">
                <a:lumMod val="5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advClick="0"/>
  <p:timing>
    <p:tnLst>
      <p:par>
        <p:cTn id="1" dur="indefinite" restart="never" nodeType="tmRoot"/>
      </p:par>
    </p:tnLst>
  </p:timing>
</p:sld>
</file>

<file path=ppt/theme/theme1.xml><?xml version="1.0" encoding="utf-8"?>
<a:theme xmlns:a="http://schemas.openxmlformats.org/drawingml/2006/main" name="CICERO PPT Template">
  <a:themeElements>
    <a:clrScheme name="Custom 2">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548BB7"/>
      </a:hlink>
      <a:folHlink>
        <a:srgbClr val="704404"/>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CICERO PPT Template</Template>
  <TotalTime>9079</TotalTime>
  <Words>5748</Words>
  <Application>Microsoft Office PowerPoint</Application>
  <PresentationFormat>On-screen Show (4:3)</PresentationFormat>
  <Paragraphs>538</Paragraphs>
  <Slides>56</Slides>
  <Notes>36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56</vt:i4>
      </vt:variant>
    </vt:vector>
  </HeadingPairs>
  <TitlesOfParts>
    <vt:vector size="60" baseType="lpstr">
      <vt:lpstr>Arial</vt:lpstr>
      <vt:lpstr>Calibri</vt:lpstr>
      <vt:lpstr>Century Gothic</vt:lpstr>
      <vt:lpstr>CICERO PPT Template</vt:lpstr>
      <vt:lpstr>British Settlements  in North America</vt:lpstr>
      <vt:lpstr>The English in North America</vt:lpstr>
      <vt:lpstr>Charters</vt:lpstr>
      <vt:lpstr>Roanoke</vt:lpstr>
      <vt:lpstr>The Lost Colony</vt:lpstr>
      <vt:lpstr>The First Charter of Virginia</vt:lpstr>
      <vt:lpstr>Corporate Charters</vt:lpstr>
      <vt:lpstr>Popham</vt:lpstr>
      <vt:lpstr>Jamestown (Virginia)</vt:lpstr>
      <vt:lpstr>Jamestown (Virginia)</vt:lpstr>
      <vt:lpstr>Jamestown (Virginia)</vt:lpstr>
      <vt:lpstr>Plymouth</vt:lpstr>
      <vt:lpstr>The Puritans</vt:lpstr>
      <vt:lpstr>Plymouth</vt:lpstr>
      <vt:lpstr>Plymouth</vt:lpstr>
      <vt:lpstr>The Council for New England*</vt:lpstr>
      <vt:lpstr>Massachusetts Bay</vt:lpstr>
      <vt:lpstr>Massachusetts Bay</vt:lpstr>
      <vt:lpstr>Massachusetts Bay</vt:lpstr>
      <vt:lpstr>Maryland</vt:lpstr>
      <vt:lpstr>Maryland</vt:lpstr>
      <vt:lpstr>Proprietary Charters</vt:lpstr>
      <vt:lpstr>Maryland</vt:lpstr>
      <vt:lpstr>Rhode Island</vt:lpstr>
      <vt:lpstr>Rhode Island</vt:lpstr>
      <vt:lpstr>Turmoil in England 1642 - 1659</vt:lpstr>
      <vt:lpstr>Restoration 1660</vt:lpstr>
      <vt:lpstr>Royal Charters</vt:lpstr>
      <vt:lpstr>Connecticut</vt:lpstr>
      <vt:lpstr>Connecticut</vt:lpstr>
      <vt:lpstr>The Carolinas</vt:lpstr>
      <vt:lpstr>North and South Carolina</vt:lpstr>
      <vt:lpstr>New York</vt:lpstr>
      <vt:lpstr>The Dutch in North America</vt:lpstr>
      <vt:lpstr>New Amsterdam 1626</vt:lpstr>
      <vt:lpstr>New Sweden</vt:lpstr>
      <vt:lpstr>New York</vt:lpstr>
      <vt:lpstr>New York</vt:lpstr>
      <vt:lpstr>New Jersey</vt:lpstr>
      <vt:lpstr>New Jersey</vt:lpstr>
      <vt:lpstr>New Jersey</vt:lpstr>
      <vt:lpstr>New Hampshire</vt:lpstr>
      <vt:lpstr>New Hampshire</vt:lpstr>
      <vt:lpstr>New Hampshire</vt:lpstr>
      <vt:lpstr>Pennsylvania</vt:lpstr>
      <vt:lpstr>Penn’s “Holy Experiment”</vt:lpstr>
      <vt:lpstr>Philadelphia 1682</vt:lpstr>
      <vt:lpstr>Delaware</vt:lpstr>
      <vt:lpstr>Delaware</vt:lpstr>
      <vt:lpstr>Delaware</vt:lpstr>
      <vt:lpstr>Dominion of New England 1686 - 1689</vt:lpstr>
      <vt:lpstr>Dominion of New England</vt:lpstr>
      <vt:lpstr>The Glorious Revolution</vt:lpstr>
      <vt:lpstr>Georgia</vt:lpstr>
      <vt:lpstr>Georgia</vt:lpstr>
      <vt:lpstr>Georgia</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3 - PowerPoints - North American Colonies</dc:title>
  <dc:creator>AIHE</dc:creator>
  <cp:lastModifiedBy>David DiCostanzo</cp:lastModifiedBy>
  <cp:revision>851</cp:revision>
  <dcterms:created xsi:type="dcterms:W3CDTF">2011-08-11T17:58:26Z</dcterms:created>
  <dcterms:modified xsi:type="dcterms:W3CDTF">2016-09-12T13:23:28Z</dcterms:modified>
</cp:coreProperties>
</file>