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4" r:id="rId1"/>
  </p:sldMasterIdLst>
  <p:sldIdLst>
    <p:sldId id="256" r:id="rId2"/>
    <p:sldId id="258" r:id="rId3"/>
    <p:sldId id="259" r:id="rId4"/>
    <p:sldId id="260" r:id="rId5"/>
    <p:sldId id="261" r:id="rId6"/>
    <p:sldId id="257" r:id="rId7"/>
    <p:sldId id="262" r:id="rId8"/>
    <p:sldId id="263" r:id="rId9"/>
    <p:sldId id="264" r:id="rId10"/>
    <p:sldId id="265" r:id="rId11"/>
    <p:sldId id="266" r:id="rId12"/>
    <p:sldId id="267" r:id="rId13"/>
    <p:sldId id="289" r:id="rId14"/>
    <p:sldId id="268" r:id="rId15"/>
    <p:sldId id="269" r:id="rId16"/>
    <p:sldId id="270" r:id="rId17"/>
    <p:sldId id="282" r:id="rId18"/>
    <p:sldId id="271" r:id="rId19"/>
    <p:sldId id="272" r:id="rId20"/>
    <p:sldId id="273" r:id="rId21"/>
    <p:sldId id="274" r:id="rId22"/>
    <p:sldId id="275" r:id="rId23"/>
    <p:sldId id="276" r:id="rId24"/>
    <p:sldId id="277" r:id="rId25"/>
    <p:sldId id="278" r:id="rId26"/>
    <p:sldId id="279" r:id="rId27"/>
    <p:sldId id="280" r:id="rId28"/>
    <p:sldId id="281" r:id="rId29"/>
    <p:sldId id="283" r:id="rId30"/>
    <p:sldId id="284" r:id="rId31"/>
    <p:sldId id="285" r:id="rId32"/>
    <p:sldId id="288" r:id="rId33"/>
    <p:sldId id="286" r:id="rId34"/>
    <p:sldId id="287" r:id="rId35"/>
    <p:sldId id="290" r:id="rId36"/>
    <p:sldId id="291" r:id="rId37"/>
    <p:sldId id="292"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17ED8"/>
    <a:srgbClr val="8D42C6"/>
    <a:srgbClr val="FF00FF"/>
    <a:srgbClr val="FF9933"/>
    <a:srgbClr val="FF9900"/>
    <a:srgbClr val="000000"/>
    <a:srgbClr val="33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0" d="100"/>
          <a:sy n="90" d="100"/>
        </p:scale>
        <p:origin x="-816" y="-2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DB8B5A78-AFE9-4F46-AD39-29939810C814}" type="datetimeFigureOut">
              <a:rPr lang="en-US" smtClean="0"/>
              <a:t>2/28/2018</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0951E38F-4AEE-4501-9055-98CB01C7EAD8}" type="slidenum">
              <a:rPr lang="en-US" smtClean="0"/>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B8B5A78-AFE9-4F46-AD39-29939810C814}" type="datetimeFigureOut">
              <a:rPr lang="en-US" smtClean="0"/>
              <a:t>2/28/2018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51E38F-4AEE-4501-9055-98CB01C7EAD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B8B5A78-AFE9-4F46-AD39-29939810C814}" type="datetimeFigureOut">
              <a:rPr lang="en-US" smtClean="0"/>
              <a:t>2/28/2018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51E38F-4AEE-4501-9055-98CB01C7EAD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DB8B5A78-AFE9-4F46-AD39-29939810C814}" type="datetimeFigureOut">
              <a:rPr lang="en-US" smtClean="0"/>
              <a:t>2/28/2018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51E38F-4AEE-4501-9055-98CB01C7EAD8}" type="slidenum">
              <a:rPr lang="en-US" smtClean="0"/>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B8B5A78-AFE9-4F46-AD39-29939810C814}" type="datetimeFigureOut">
              <a:rPr lang="en-US" smtClean="0"/>
              <a:t>2/28/2018</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0951E38F-4AEE-4501-9055-98CB01C7EAD8}"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DB8B5A78-AFE9-4F46-AD39-29939810C814}" type="datetimeFigureOut">
              <a:rPr lang="en-US" smtClean="0"/>
              <a:t>2/28/2018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51E38F-4AEE-4501-9055-98CB01C7EAD8}" type="slidenum">
              <a:rPr lang="en-US" smtClean="0"/>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DB8B5A78-AFE9-4F46-AD39-29939810C814}" type="datetimeFigureOut">
              <a:rPr lang="en-US" smtClean="0"/>
              <a:t>2/28/2018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51E38F-4AEE-4501-9055-98CB01C7EAD8}" type="slidenum">
              <a:rPr lang="en-US" smtClean="0"/>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B8B5A78-AFE9-4F46-AD39-29939810C814}" type="datetimeFigureOut">
              <a:rPr lang="en-US" smtClean="0"/>
              <a:t>2/28/2018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51E38F-4AEE-4501-9055-98CB01C7EAD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8B5A78-AFE9-4F46-AD39-29939810C814}" type="datetimeFigureOut">
              <a:rPr lang="en-US" smtClean="0"/>
              <a:t>2/28/2018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51E38F-4AEE-4501-9055-98CB01C7EAD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B8B5A78-AFE9-4F46-AD39-29939810C814}" type="datetimeFigureOut">
              <a:rPr lang="en-US" smtClean="0"/>
              <a:t>2/28/2018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51E38F-4AEE-4501-9055-98CB01C7EAD8}" type="slidenum">
              <a:rPr lang="en-US" smtClean="0"/>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B8B5A78-AFE9-4F46-AD39-29939810C814}" type="datetimeFigureOut">
              <a:rPr lang="en-US" smtClean="0"/>
              <a:t>2/28/2018</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0951E38F-4AEE-4501-9055-98CB01C7EAD8}" type="slidenum">
              <a:rPr lang="en-US" smtClean="0"/>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DB8B5A78-AFE9-4F46-AD39-29939810C814}" type="datetimeFigureOut">
              <a:rPr lang="en-US" smtClean="0"/>
              <a:t>2/28/2018</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0951E38F-4AEE-4501-9055-98CB01C7EAD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3200400"/>
            <a:ext cx="8458200" cy="3352800"/>
          </a:xfrm>
        </p:spPr>
        <p:txBody>
          <a:bodyPr/>
          <a:lstStyle/>
          <a:p>
            <a:endParaRPr lang="en-US" dirty="0"/>
          </a:p>
        </p:txBody>
      </p:sp>
      <p:sp>
        <p:nvSpPr>
          <p:cNvPr id="2" name="Title 1"/>
          <p:cNvSpPr>
            <a:spLocks noGrp="1"/>
          </p:cNvSpPr>
          <p:nvPr>
            <p:ph type="ctrTitle"/>
          </p:nvPr>
        </p:nvSpPr>
        <p:spPr>
          <a:xfrm>
            <a:off x="228600" y="762000"/>
            <a:ext cx="8534400" cy="1371600"/>
          </a:xfrm>
        </p:spPr>
        <p:txBody>
          <a:bodyPr>
            <a:normAutofit fontScale="90000"/>
          </a:bodyPr>
          <a:lstStyle/>
          <a:p>
            <a:r>
              <a:rPr lang="en-US" sz="6700" b="1" dirty="0" smtClean="0">
                <a:solidFill>
                  <a:schemeClr val="accent1"/>
                </a:solidFill>
                <a:latin typeface="Times New Roman" panose="02020603050405020304" pitchFamily="18" charset="0"/>
                <a:cs typeface="Times New Roman" panose="02020603050405020304" pitchFamily="18" charset="0"/>
              </a:rPr>
              <a:t>Archives Alive! </a:t>
            </a:r>
            <a:r>
              <a:rPr lang="en-US" sz="6000" b="1" dirty="0" smtClean="0">
                <a:solidFill>
                  <a:srgbClr val="FF0000"/>
                </a:solidFill>
                <a:latin typeface="Times New Roman" panose="02020603050405020304" pitchFamily="18" charset="0"/>
                <a:cs typeface="Times New Roman" panose="02020603050405020304" pitchFamily="18" charset="0"/>
              </a:rPr>
              <a:t/>
            </a:r>
            <a:br>
              <a:rPr lang="en-US" sz="6000" b="1" dirty="0" smtClean="0">
                <a:solidFill>
                  <a:srgbClr val="FF0000"/>
                </a:solidFill>
                <a:latin typeface="Times New Roman" panose="02020603050405020304" pitchFamily="18" charset="0"/>
                <a:cs typeface="Times New Roman" panose="02020603050405020304" pitchFamily="18" charset="0"/>
              </a:rPr>
            </a:br>
            <a:r>
              <a:rPr lang="en-US" sz="4400" b="1" dirty="0" smtClean="0">
                <a:solidFill>
                  <a:schemeClr val="tx1"/>
                </a:solidFill>
                <a:latin typeface="Times New Roman" panose="02020603050405020304" pitchFamily="18" charset="0"/>
                <a:cs typeface="Times New Roman" panose="02020603050405020304" pitchFamily="18" charset="0"/>
              </a:rPr>
              <a:t/>
            </a:r>
            <a:br>
              <a:rPr lang="en-US" sz="4400" b="1" dirty="0" smtClean="0">
                <a:solidFill>
                  <a:schemeClr val="tx1"/>
                </a:solidFill>
                <a:latin typeface="Times New Roman" panose="02020603050405020304" pitchFamily="18" charset="0"/>
                <a:cs typeface="Times New Roman" panose="02020603050405020304" pitchFamily="18" charset="0"/>
              </a:rPr>
            </a:br>
            <a:r>
              <a:rPr lang="en-US" sz="4900" b="1" dirty="0" smtClean="0">
                <a:solidFill>
                  <a:schemeClr val="bg1"/>
                </a:solidFill>
                <a:latin typeface="Times New Roman" panose="02020603050405020304" pitchFamily="18" charset="0"/>
                <a:cs typeface="Times New Roman" panose="02020603050405020304" pitchFamily="18" charset="0"/>
              </a:rPr>
              <a:t>Unit III: The History Vineland</a:t>
            </a:r>
            <a:endParaRPr lang="en-US" sz="4900" b="1" dirty="0">
              <a:solidFill>
                <a:schemeClr val="bg1"/>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200400"/>
            <a:ext cx="79248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83477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1143000"/>
          </a:xfrm>
        </p:spPr>
        <p:txBody>
          <a:bodyPr/>
          <a:lstStyle/>
          <a:p>
            <a:pPr algn="ctr"/>
            <a:r>
              <a:rPr lang="en-US" b="1" dirty="0" smtClean="0">
                <a:solidFill>
                  <a:schemeClr val="accent1"/>
                </a:solidFill>
                <a:latin typeface="Times New Roman" panose="02020603050405020304" pitchFamily="18" charset="0"/>
                <a:cs typeface="Times New Roman" panose="02020603050405020304" pitchFamily="18" charset="0"/>
              </a:rPr>
              <a:t>Reflection #1</a:t>
            </a:r>
            <a:endParaRPr lang="en-US" b="1"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
          </p:nvPr>
        </p:nvSpPr>
        <p:spPr>
          <a:xfrm>
            <a:off x="762000" y="2133600"/>
            <a:ext cx="7772400" cy="1143000"/>
          </a:xfrm>
          <a:solidFill>
            <a:srgbClr val="002060"/>
          </a:solidFill>
        </p:spPr>
        <p:txBody>
          <a:bodyPr/>
          <a:lstStyle/>
          <a:p>
            <a:pPr marL="0" indent="0" algn="ctr">
              <a:buNone/>
            </a:pPr>
            <a:r>
              <a:rPr lang="en-US" dirty="0" smtClean="0">
                <a:solidFill>
                  <a:schemeClr val="bg1"/>
                </a:solidFill>
                <a:latin typeface="Times New Roman" panose="02020603050405020304" pitchFamily="18" charset="0"/>
                <a:cs typeface="Times New Roman" panose="02020603050405020304" pitchFamily="18" charset="0"/>
              </a:rPr>
              <a:t>What were some of the conditions Charles K. Landis placed on the sale and development of his land?</a:t>
            </a:r>
            <a:endParaRPr lang="en-U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47083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ctr"/>
            <a:r>
              <a:rPr lang="en-US" sz="3600" b="1" dirty="0">
                <a:solidFill>
                  <a:schemeClr val="accent1"/>
                </a:solidFill>
                <a:latin typeface="Times New Roman" panose="02020603050405020304" pitchFamily="18" charset="0"/>
                <a:cs typeface="Times New Roman" panose="02020603050405020304" pitchFamily="18" charset="0"/>
              </a:rPr>
              <a:t>The M</a:t>
            </a:r>
            <a:r>
              <a:rPr lang="en-US" sz="3600" b="1" dirty="0" smtClean="0">
                <a:solidFill>
                  <a:schemeClr val="accent1"/>
                </a:solidFill>
                <a:latin typeface="Times New Roman" panose="02020603050405020304" pitchFamily="18" charset="0"/>
                <a:cs typeface="Times New Roman" panose="02020603050405020304" pitchFamily="18" charset="0"/>
              </a:rPr>
              <a:t>urder Trial </a:t>
            </a:r>
            <a:r>
              <a:rPr lang="en-US" sz="3600" b="1" dirty="0">
                <a:solidFill>
                  <a:schemeClr val="accent1"/>
                </a:solidFill>
                <a:latin typeface="Times New Roman" panose="02020603050405020304" pitchFamily="18" charset="0"/>
                <a:cs typeface="Times New Roman" panose="02020603050405020304" pitchFamily="18" charset="0"/>
              </a:rPr>
              <a:t>of </a:t>
            </a:r>
            <a:r>
              <a:rPr lang="en-US" sz="3600" b="1" dirty="0" smtClean="0">
                <a:solidFill>
                  <a:schemeClr val="accent1"/>
                </a:solidFill>
                <a:latin typeface="Times New Roman" panose="02020603050405020304" pitchFamily="18" charset="0"/>
                <a:cs typeface="Times New Roman" panose="02020603050405020304" pitchFamily="18" charset="0"/>
              </a:rPr>
              <a:t>Charles </a:t>
            </a:r>
            <a:r>
              <a:rPr lang="en-US" sz="3600" b="1" dirty="0">
                <a:solidFill>
                  <a:schemeClr val="accent1"/>
                </a:solidFill>
                <a:latin typeface="Times New Roman" panose="02020603050405020304" pitchFamily="18" charset="0"/>
                <a:cs typeface="Times New Roman" panose="02020603050405020304" pitchFamily="18" charset="0"/>
              </a:rPr>
              <a:t>K. Landis</a:t>
            </a:r>
          </a:p>
        </p:txBody>
      </p:sp>
      <p:sp>
        <p:nvSpPr>
          <p:cNvPr id="3" name="Content Placeholder 2"/>
          <p:cNvSpPr>
            <a:spLocks noGrp="1"/>
          </p:cNvSpPr>
          <p:nvPr>
            <p:ph sz="quarter" idx="1"/>
          </p:nvPr>
        </p:nvSpPr>
        <p:spPr>
          <a:xfrm>
            <a:off x="308344" y="1143000"/>
            <a:ext cx="8454656" cy="2514600"/>
          </a:xfrm>
          <a:solidFill>
            <a:schemeClr val="accent5">
              <a:lumMod val="40000"/>
              <a:lumOff val="60000"/>
            </a:schemeClr>
          </a:solidFill>
        </p:spPr>
        <p:txBody>
          <a:bodyPr>
            <a:noAutofit/>
          </a:bodyPr>
          <a:lstStyle/>
          <a:p>
            <a:pPr marL="0" indent="0">
              <a:buNone/>
            </a:pPr>
            <a:r>
              <a:rPr lang="en-US" sz="2000" dirty="0">
                <a:latin typeface="Times New Roman" panose="02020603050405020304" pitchFamily="18" charset="0"/>
                <a:cs typeface="Times New Roman" panose="02020603050405020304" pitchFamily="18" charset="0"/>
              </a:rPr>
              <a:t>In 1875, </a:t>
            </a:r>
            <a:r>
              <a:rPr lang="en-US" sz="2000" dirty="0" smtClean="0">
                <a:latin typeface="Times New Roman" panose="02020603050405020304" pitchFamily="18" charset="0"/>
                <a:cs typeface="Times New Roman" panose="02020603050405020304" pitchFamily="18" charset="0"/>
              </a:rPr>
              <a:t>Landis </a:t>
            </a:r>
            <a:r>
              <a:rPr lang="en-US" sz="2000" dirty="0">
                <a:latin typeface="Times New Roman" panose="02020603050405020304" pitchFamily="18" charset="0"/>
                <a:cs typeface="Times New Roman" panose="02020603050405020304" pitchFamily="18" charset="0"/>
              </a:rPr>
              <a:t>shot </a:t>
            </a:r>
            <a:r>
              <a:rPr lang="en-US" sz="2000" b="1" dirty="0" smtClean="0">
                <a:solidFill>
                  <a:srgbClr val="FF0000"/>
                </a:solidFill>
                <a:latin typeface="Times New Roman" panose="02020603050405020304" pitchFamily="18" charset="0"/>
                <a:cs typeface="Times New Roman" panose="02020603050405020304" pitchFamily="18" charset="0"/>
              </a:rPr>
              <a:t>Uri Carruth</a:t>
            </a:r>
            <a:r>
              <a:rPr lang="en-US" sz="2000" dirty="0" smtClean="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in the back of the </a:t>
            </a:r>
            <a:r>
              <a:rPr lang="en-US" sz="2000" dirty="0" smtClean="0">
                <a:latin typeface="Times New Roman" panose="02020603050405020304" pitchFamily="18" charset="0"/>
                <a:cs typeface="Times New Roman" panose="02020603050405020304" pitchFamily="18" charset="0"/>
              </a:rPr>
              <a:t>head</a:t>
            </a:r>
            <a:r>
              <a:rPr lang="en-US" sz="2000" dirty="0">
                <a:latin typeface="Times New Roman" panose="02020603050405020304" pitchFamily="18" charset="0"/>
                <a:cs typeface="Times New Roman" panose="02020603050405020304" pitchFamily="18" charset="0"/>
              </a:rPr>
              <a:t>. Uri </a:t>
            </a:r>
            <a:r>
              <a:rPr lang="en-US" sz="2000" dirty="0" smtClean="0">
                <a:latin typeface="Times New Roman" panose="02020603050405020304" pitchFamily="18" charset="0"/>
                <a:cs typeface="Times New Roman" panose="02020603050405020304" pitchFamily="18" charset="0"/>
              </a:rPr>
              <a:t>Carruth was the editor </a:t>
            </a:r>
            <a:r>
              <a:rPr lang="en-US" sz="2000" dirty="0">
                <a:latin typeface="Times New Roman" panose="02020603050405020304" pitchFamily="18" charset="0"/>
                <a:cs typeface="Times New Roman" panose="02020603050405020304" pitchFamily="18" charset="0"/>
              </a:rPr>
              <a:t>and publisher of the Vineland Independent </a:t>
            </a:r>
            <a:r>
              <a:rPr lang="en-US" sz="2000" dirty="0" smtClean="0">
                <a:latin typeface="Times New Roman" panose="02020603050405020304" pitchFamily="18" charset="0"/>
                <a:cs typeface="Times New Roman" panose="02020603050405020304" pitchFamily="18" charset="0"/>
              </a:rPr>
              <a:t>newspaper</a:t>
            </a:r>
            <a:r>
              <a:rPr lang="en-US" sz="2000" dirty="0">
                <a:latin typeface="Times New Roman" panose="02020603050405020304" pitchFamily="18" charset="0"/>
                <a:cs typeface="Times New Roman" panose="02020603050405020304" pitchFamily="18" charset="0"/>
              </a:rPr>
              <a:t>. Carruth </a:t>
            </a:r>
            <a:r>
              <a:rPr lang="en-US" sz="2000" dirty="0" smtClean="0">
                <a:latin typeface="Times New Roman" panose="02020603050405020304" pitchFamily="18" charset="0"/>
                <a:cs typeface="Times New Roman" panose="02020603050405020304" pitchFamily="18" charset="0"/>
              </a:rPr>
              <a:t>had published a rumor </a:t>
            </a:r>
            <a:r>
              <a:rPr lang="en-US" sz="2000" dirty="0">
                <a:latin typeface="Times New Roman" panose="02020603050405020304" pitchFamily="18" charset="0"/>
                <a:cs typeface="Times New Roman" panose="02020603050405020304" pitchFamily="18" charset="0"/>
              </a:rPr>
              <a:t>about Landis wanting to commit </a:t>
            </a:r>
            <a:r>
              <a:rPr lang="en-US" sz="2000" dirty="0" smtClean="0">
                <a:latin typeface="Times New Roman" panose="02020603050405020304" pitchFamily="18" charset="0"/>
                <a:cs typeface="Times New Roman" panose="02020603050405020304" pitchFamily="18" charset="0"/>
              </a:rPr>
              <a:t>his wife Clara </a:t>
            </a:r>
            <a:r>
              <a:rPr lang="en-US" sz="2000" dirty="0">
                <a:latin typeface="Times New Roman" panose="02020603050405020304" pitchFamily="18" charset="0"/>
                <a:cs typeface="Times New Roman" panose="02020603050405020304" pitchFamily="18" charset="0"/>
              </a:rPr>
              <a:t>to an insane </a:t>
            </a:r>
            <a:r>
              <a:rPr lang="en-US" sz="2000" dirty="0" smtClean="0">
                <a:latin typeface="Times New Roman" panose="02020603050405020304" pitchFamily="18" charset="0"/>
                <a:cs typeface="Times New Roman" panose="02020603050405020304" pitchFamily="18" charset="0"/>
              </a:rPr>
              <a:t>asylum. Carruth </a:t>
            </a:r>
            <a:r>
              <a:rPr lang="en-US" sz="2000" dirty="0">
                <a:latin typeface="Times New Roman" panose="02020603050405020304" pitchFamily="18" charset="0"/>
                <a:cs typeface="Times New Roman" panose="02020603050405020304" pitchFamily="18" charset="0"/>
              </a:rPr>
              <a:t>hung on for seven months before dying from his </a:t>
            </a:r>
            <a:r>
              <a:rPr lang="en-US" sz="2000" dirty="0" smtClean="0">
                <a:latin typeface="Times New Roman" panose="02020603050405020304" pitchFamily="18" charset="0"/>
                <a:cs typeface="Times New Roman" panose="02020603050405020304" pitchFamily="18" charset="0"/>
              </a:rPr>
              <a:t>wounds. B</a:t>
            </a:r>
            <a:r>
              <a:rPr lang="en-US" sz="2000" dirty="0">
                <a:latin typeface="Times New Roman" panose="02020603050405020304" pitchFamily="18" charset="0"/>
                <a:cs typeface="Times New Roman" panose="02020603050405020304" pitchFamily="18" charset="0"/>
              </a:rPr>
              <a:t>. Frank Ladd, who was present at the newspaper office when the shooting took place, was among witnesses called to </a:t>
            </a:r>
            <a:r>
              <a:rPr lang="en-US" sz="2000" dirty="0" smtClean="0">
                <a:latin typeface="Times New Roman" panose="02020603050405020304" pitchFamily="18" charset="0"/>
                <a:cs typeface="Times New Roman" panose="02020603050405020304" pitchFamily="18" charset="0"/>
              </a:rPr>
              <a:t>testify. Ladd </a:t>
            </a:r>
            <a:r>
              <a:rPr lang="en-US" sz="2000" dirty="0">
                <a:latin typeface="Times New Roman" panose="02020603050405020304" pitchFamily="18" charset="0"/>
                <a:cs typeface="Times New Roman" panose="02020603050405020304" pitchFamily="18" charset="0"/>
              </a:rPr>
              <a:t>recalled that Landis exclaimed, "I've killed him. I am sorry, I was obliged to do it. I did it in the case of God and humility. Oh, my poor, crazy wife</a:t>
            </a:r>
            <a:r>
              <a:rPr lang="en-US" sz="2000" dirty="0" smtClean="0">
                <a:latin typeface="Times New Roman" panose="02020603050405020304" pitchFamily="18" charset="0"/>
                <a:cs typeface="Times New Roman" panose="02020603050405020304" pitchFamily="18" charset="0"/>
              </a:rPr>
              <a:t>.” </a:t>
            </a:r>
          </a:p>
        </p:txBody>
      </p:sp>
      <p:sp>
        <p:nvSpPr>
          <p:cNvPr id="7" name="Rectangle 6"/>
          <p:cNvSpPr/>
          <p:nvPr/>
        </p:nvSpPr>
        <p:spPr>
          <a:xfrm>
            <a:off x="304800" y="3962400"/>
            <a:ext cx="8458200" cy="2246769"/>
          </a:xfrm>
          <a:prstGeom prst="rect">
            <a:avLst/>
          </a:prstGeom>
          <a:solidFill>
            <a:schemeClr val="accent6">
              <a:lumMod val="60000"/>
              <a:lumOff val="40000"/>
            </a:schemeClr>
          </a:solidFill>
        </p:spPr>
        <p:txBody>
          <a:bodyPr wrap="square">
            <a:spAutoFit/>
          </a:bodyPr>
          <a:lstStyle/>
          <a:p>
            <a:r>
              <a:rPr lang="en-US" sz="2000" dirty="0">
                <a:latin typeface="Times New Roman" panose="02020603050405020304" pitchFamily="18" charset="0"/>
                <a:cs typeface="Times New Roman" panose="02020603050405020304" pitchFamily="18" charset="0"/>
              </a:rPr>
              <a:t>After 21 days of court proceedings, the trial ended with a bizarre twist. </a:t>
            </a:r>
            <a:r>
              <a:rPr lang="en-US" sz="2000" dirty="0" smtClean="0">
                <a:latin typeface="Times New Roman" panose="02020603050405020304" pitchFamily="18" charset="0"/>
                <a:cs typeface="Times New Roman" panose="02020603050405020304" pitchFamily="18" charset="0"/>
              </a:rPr>
              <a:t>Landis </a:t>
            </a:r>
            <a:r>
              <a:rPr lang="en-US" sz="2000" dirty="0">
                <a:latin typeface="Times New Roman" panose="02020603050405020304" pitchFamily="18" charset="0"/>
                <a:cs typeface="Times New Roman" panose="02020603050405020304" pitchFamily="18" charset="0"/>
              </a:rPr>
              <a:t>was acquitted based on temporary insanity, and many newspapers along the Eastern Seaboard voiced their </a:t>
            </a:r>
            <a:r>
              <a:rPr lang="en-US" sz="2000" dirty="0" smtClean="0">
                <a:latin typeface="Times New Roman" panose="02020603050405020304" pitchFamily="18" charset="0"/>
                <a:cs typeface="Times New Roman" panose="02020603050405020304" pitchFamily="18" charset="0"/>
              </a:rPr>
              <a:t>outrage. Others </a:t>
            </a:r>
            <a:r>
              <a:rPr lang="en-US" sz="2000" dirty="0">
                <a:latin typeface="Times New Roman" panose="02020603050405020304" pitchFamily="18" charset="0"/>
                <a:cs typeface="Times New Roman" panose="02020603050405020304" pitchFamily="18" charset="0"/>
              </a:rPr>
              <a:t>wondered why Landis had been insane during the shooting but was now fit to walk the streets</a:t>
            </a:r>
            <a:r>
              <a:rPr lang="en-US" sz="2000" dirty="0" smtClean="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Twas</a:t>
            </a:r>
            <a:r>
              <a:rPr lang="en-US" sz="2000" dirty="0">
                <a:latin typeface="Times New Roman" panose="02020603050405020304" pitchFamily="18" charset="0"/>
                <a:cs typeface="Times New Roman" panose="02020603050405020304" pitchFamily="18" charset="0"/>
              </a:rPr>
              <a:t> true, I murdered Carruth most foully, but just at that particular moment I was insane," said Landis at the </a:t>
            </a:r>
            <a:r>
              <a:rPr lang="en-US" sz="2000" dirty="0" smtClean="0">
                <a:latin typeface="Times New Roman" panose="02020603050405020304" pitchFamily="18" charset="0"/>
                <a:cs typeface="Times New Roman" panose="02020603050405020304" pitchFamily="18" charset="0"/>
              </a:rPr>
              <a:t>time. When Landis </a:t>
            </a:r>
            <a:r>
              <a:rPr lang="en-US" sz="2000" dirty="0">
                <a:latin typeface="Times New Roman" panose="02020603050405020304" pitchFamily="18" charset="0"/>
                <a:cs typeface="Times New Roman" panose="02020603050405020304" pitchFamily="18" charset="0"/>
              </a:rPr>
              <a:t>died in 1900, his obituary made no mention of the once-famous trial.</a:t>
            </a:r>
          </a:p>
        </p:txBody>
      </p:sp>
    </p:spTree>
    <p:extLst>
      <p:ext uri="{BB962C8B-B14F-4D97-AF65-F5344CB8AC3E}">
        <p14:creationId xmlns:p14="http://schemas.microsoft.com/office/powerpoint/2010/main" val="34462158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642" y="0"/>
            <a:ext cx="8229600" cy="792162"/>
          </a:xfrm>
        </p:spPr>
        <p:txBody>
          <a:bodyPr>
            <a:normAutofit/>
          </a:bodyPr>
          <a:lstStyle/>
          <a:p>
            <a:pPr algn="ctr"/>
            <a:r>
              <a:rPr lang="en-US" sz="3600" b="1" dirty="0" smtClean="0">
                <a:solidFill>
                  <a:schemeClr val="accent1"/>
                </a:solidFill>
                <a:latin typeface="Times New Roman" panose="02020603050405020304" pitchFamily="18" charset="0"/>
                <a:cs typeface="Times New Roman" panose="02020603050405020304" pitchFamily="18" charset="0"/>
              </a:rPr>
              <a:t>Vineland as an Agricultural Center</a:t>
            </a:r>
            <a:endParaRPr lang="en-US" sz="3600" b="1"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
          </p:nvPr>
        </p:nvSpPr>
        <p:spPr>
          <a:xfrm>
            <a:off x="304800" y="838200"/>
            <a:ext cx="8454656" cy="2971800"/>
          </a:xfrm>
          <a:solidFill>
            <a:srgbClr val="FFC000"/>
          </a:solidFill>
        </p:spPr>
        <p:txBody>
          <a:bodyPr>
            <a:noAutofit/>
          </a:bodyPr>
          <a:lstStyle/>
          <a:p>
            <a:pPr marL="0" indent="0">
              <a:buNone/>
            </a:pPr>
            <a:r>
              <a:rPr lang="en-US" sz="1800" dirty="0">
                <a:latin typeface="Times New Roman" panose="02020603050405020304" pitchFamily="18" charset="0"/>
                <a:cs typeface="Times New Roman" panose="02020603050405020304" pitchFamily="18" charset="0"/>
              </a:rPr>
              <a:t>Mr. Landis noted that the sandy loam soil conditions were ideal for the production of grape. He promoted his idea by asking Italian immigrants who had this knowledge of grape production to come to this area (New Italy).  He offered them 20 acres of land, which they had to clear and farm for the growing of </a:t>
            </a:r>
            <a:r>
              <a:rPr lang="en-US" sz="1800" dirty="0" smtClean="0">
                <a:latin typeface="Times New Roman" panose="02020603050405020304" pitchFamily="18" charset="0"/>
                <a:cs typeface="Times New Roman" panose="02020603050405020304" pitchFamily="18" charset="0"/>
              </a:rPr>
              <a:t>grapes. This </a:t>
            </a:r>
            <a:r>
              <a:rPr lang="en-US" sz="1800" dirty="0">
                <a:latin typeface="Times New Roman" panose="02020603050405020304" pitchFamily="18" charset="0"/>
                <a:cs typeface="Times New Roman" panose="02020603050405020304" pitchFamily="18" charset="0"/>
              </a:rPr>
              <a:t>migration took place in the late </a:t>
            </a:r>
            <a:r>
              <a:rPr lang="en-US" sz="1800" dirty="0" smtClean="0">
                <a:latin typeface="Times New Roman" panose="02020603050405020304" pitchFamily="18" charset="0"/>
                <a:cs typeface="Times New Roman" panose="02020603050405020304" pitchFamily="18" charset="0"/>
              </a:rPr>
              <a:t>1800's. In </a:t>
            </a:r>
            <a:r>
              <a:rPr lang="en-US" sz="1800" dirty="0">
                <a:latin typeface="Times New Roman" panose="02020603050405020304" pitchFamily="18" charset="0"/>
                <a:cs typeface="Times New Roman" panose="02020603050405020304" pitchFamily="18" charset="0"/>
              </a:rPr>
              <a:t>1882, </a:t>
            </a:r>
            <a:r>
              <a:rPr lang="en-US" sz="1800" b="1" dirty="0">
                <a:solidFill>
                  <a:srgbClr val="FF0000"/>
                </a:solidFill>
                <a:latin typeface="Times New Roman" panose="02020603050405020304" pitchFamily="18" charset="0"/>
                <a:cs typeface="Times New Roman" panose="02020603050405020304" pitchFamily="18" charset="0"/>
              </a:rPr>
              <a:t>Dr. Thomas B. Welch </a:t>
            </a:r>
            <a:r>
              <a:rPr lang="en-US" sz="1800" dirty="0">
                <a:latin typeface="Times New Roman" panose="02020603050405020304" pitchFamily="18" charset="0"/>
                <a:cs typeface="Times New Roman" panose="02020603050405020304" pitchFamily="18" charset="0"/>
              </a:rPr>
              <a:t>and Harry Upham formed a partnership for the manufacture and sale of unfermented wine. This partnership started the company called "Welch's Grape Juice". The company lasted only a few years and later moved to western  </a:t>
            </a:r>
            <a:r>
              <a:rPr lang="en-US" sz="1800" dirty="0" smtClean="0">
                <a:latin typeface="Times New Roman" panose="02020603050405020304" pitchFamily="18" charset="0"/>
                <a:cs typeface="Times New Roman" panose="02020603050405020304" pitchFamily="18" charset="0"/>
              </a:rPr>
              <a:t>N</a:t>
            </a:r>
            <a:r>
              <a:rPr lang="en-US" sz="1800" dirty="0">
                <a:latin typeface="Times New Roman" panose="02020603050405020304" pitchFamily="18" charset="0"/>
                <a:cs typeface="Times New Roman" panose="02020603050405020304" pitchFamily="18" charset="0"/>
              </a:rPr>
              <a:t>. Y. </a:t>
            </a:r>
            <a:r>
              <a:rPr lang="en-US" sz="1800" dirty="0" smtClean="0">
                <a:latin typeface="Times New Roman" panose="02020603050405020304" pitchFamily="18" charset="0"/>
                <a:cs typeface="Times New Roman" panose="02020603050405020304" pitchFamily="18" charset="0"/>
              </a:rPr>
              <a:t>State. The </a:t>
            </a:r>
            <a:r>
              <a:rPr lang="en-US" sz="1800" dirty="0">
                <a:latin typeface="Times New Roman" panose="02020603050405020304" pitchFamily="18" charset="0"/>
                <a:cs typeface="Times New Roman" panose="02020603050405020304" pitchFamily="18" charset="0"/>
              </a:rPr>
              <a:t>Italian immigrants discovered that the land in Vineland was more suited for the production of vegetables. They began to produce sweet potatoes, pickles, peppers, black berries and strawberries.</a:t>
            </a:r>
            <a:endParaRPr lang="en-US" sz="1800" dirty="0" smtClean="0">
              <a:latin typeface="Times New Roman" panose="02020603050405020304" pitchFamily="18" charset="0"/>
              <a:cs typeface="Times New Roman" panose="02020603050405020304" pitchFamily="18" charset="0"/>
            </a:endParaRPr>
          </a:p>
        </p:txBody>
      </p:sp>
      <p:sp>
        <p:nvSpPr>
          <p:cNvPr id="4" name="Rectangle 3"/>
          <p:cNvSpPr/>
          <p:nvPr/>
        </p:nvSpPr>
        <p:spPr>
          <a:xfrm>
            <a:off x="304800" y="3962400"/>
            <a:ext cx="8458200" cy="2585323"/>
          </a:xfrm>
          <a:prstGeom prst="rect">
            <a:avLst/>
          </a:prstGeom>
          <a:solidFill>
            <a:srgbClr val="B17ED8"/>
          </a:solidFill>
        </p:spPr>
        <p:txBody>
          <a:bodyPr wrap="square">
            <a:spAutoFit/>
          </a:bodyPr>
          <a:lstStyle/>
          <a:p>
            <a:r>
              <a:rPr lang="en-US" dirty="0"/>
              <a:t> </a:t>
            </a:r>
            <a:r>
              <a:rPr lang="en-US" dirty="0">
                <a:latin typeface="Times New Roman" panose="02020603050405020304" pitchFamily="18" charset="0"/>
                <a:cs typeface="Times New Roman" panose="02020603050405020304" pitchFamily="18" charset="0"/>
              </a:rPr>
              <a:t>In the South Vineland area, they began a more intensified farming of early vegetables. Such examples were early lettuce, carrots, beets, parsley, cabbage and many other varieties</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The farmer hauled his produce to the local freight station to be shipped to the commission houses in New York and Philadelphia. The freight stations were located in Vineland, Bridgeton, </a:t>
            </a:r>
            <a:r>
              <a:rPr lang="en-US" dirty="0" err="1">
                <a:latin typeface="Times New Roman" panose="02020603050405020304" pitchFamily="18" charset="0"/>
                <a:cs typeface="Times New Roman" panose="02020603050405020304" pitchFamily="18" charset="0"/>
              </a:rPr>
              <a:t>Rosenhayn</a:t>
            </a:r>
            <a:r>
              <a:rPr lang="en-US" dirty="0">
                <a:latin typeface="Times New Roman" panose="02020603050405020304" pitchFamily="18" charset="0"/>
                <a:cs typeface="Times New Roman" panose="02020603050405020304" pitchFamily="18" charset="0"/>
              </a:rPr>
              <a:t> and Norma. </a:t>
            </a:r>
            <a:r>
              <a:rPr lang="en-US" dirty="0" smtClean="0">
                <a:latin typeface="Times New Roman" panose="02020603050405020304" pitchFamily="18" charset="0"/>
                <a:cs typeface="Times New Roman" panose="02020603050405020304" pitchFamily="18" charset="0"/>
              </a:rPr>
              <a:t>In </a:t>
            </a:r>
            <a:r>
              <a:rPr lang="en-US" dirty="0">
                <a:latin typeface="Times New Roman" panose="02020603050405020304" pitchFamily="18" charset="0"/>
                <a:cs typeface="Times New Roman" panose="02020603050405020304" pitchFamily="18" charset="0"/>
              </a:rPr>
              <a:t>the 1920's, trucks became a more practical way of shipping produce to local markets. The local buyers purchased their own trucks and began to pick up produce at the farms. This was more convenient for the grower. It eliminated the long haul to the freight station by horse and wagon.  Thus the farmer was able to remain at home and take care of business on the farm.</a:t>
            </a:r>
          </a:p>
        </p:txBody>
      </p:sp>
    </p:spTree>
    <p:extLst>
      <p:ext uri="{BB962C8B-B14F-4D97-AF65-F5344CB8AC3E}">
        <p14:creationId xmlns:p14="http://schemas.microsoft.com/office/powerpoint/2010/main" val="4624640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767" y="-76200"/>
            <a:ext cx="8229600" cy="792162"/>
          </a:xfrm>
        </p:spPr>
        <p:txBody>
          <a:bodyPr>
            <a:normAutofit/>
          </a:bodyPr>
          <a:lstStyle/>
          <a:p>
            <a:pPr algn="ctr"/>
            <a:r>
              <a:rPr lang="en-US" sz="3600" b="1" dirty="0" smtClean="0">
                <a:solidFill>
                  <a:schemeClr val="accent1"/>
                </a:solidFill>
                <a:latin typeface="Times New Roman" panose="02020603050405020304" pitchFamily="18" charset="0"/>
                <a:cs typeface="Times New Roman" panose="02020603050405020304" pitchFamily="18" charset="0"/>
              </a:rPr>
              <a:t>Thomas </a:t>
            </a:r>
            <a:r>
              <a:rPr lang="en-US" sz="3600" b="1" dirty="0">
                <a:solidFill>
                  <a:schemeClr val="accent1"/>
                </a:solidFill>
                <a:latin typeface="Times New Roman" panose="02020603050405020304" pitchFamily="18" charset="0"/>
                <a:cs typeface="Times New Roman" panose="02020603050405020304" pitchFamily="18" charset="0"/>
              </a:rPr>
              <a:t>Bramwell Welch </a:t>
            </a:r>
          </a:p>
        </p:txBody>
      </p:sp>
      <p:sp>
        <p:nvSpPr>
          <p:cNvPr id="4" name="Rectangle 3"/>
          <p:cNvSpPr/>
          <p:nvPr/>
        </p:nvSpPr>
        <p:spPr>
          <a:xfrm>
            <a:off x="294167" y="4267200"/>
            <a:ext cx="8458200" cy="2308324"/>
          </a:xfrm>
          <a:prstGeom prst="rect">
            <a:avLst/>
          </a:prstGeom>
          <a:solidFill>
            <a:srgbClr val="B17ED8"/>
          </a:solidFill>
        </p:spPr>
        <p:txBody>
          <a:bodyPr wrap="square">
            <a:spAutoFit/>
          </a:bodyPr>
          <a:lstStyle/>
          <a:p>
            <a:r>
              <a:rPr lang="en-US" sz="1600" dirty="0">
                <a:latin typeface="Times New Roman" panose="02020603050405020304" pitchFamily="18" charset="0"/>
                <a:cs typeface="Times New Roman" panose="02020603050405020304" pitchFamily="18" charset="0"/>
              </a:rPr>
              <a:t>Thomas Bramwell Welch (December 31, 1825 – December 29, 1903) was a British–American minister and dentist. He pioneered the use of pasteurization as a means of preventing of the fermentation of grape juice. He persuaded local churches to adopt this non-alcoholic "wine" for use in Holy Communion, calling it "Dr. Welch's Unfermented Wine</a:t>
            </a:r>
            <a:r>
              <a:rPr lang="en-US" sz="1600" dirty="0" smtClean="0">
                <a:latin typeface="Times New Roman" panose="02020603050405020304" pitchFamily="18" charset="0"/>
                <a:cs typeface="Times New Roman" panose="02020603050405020304" pitchFamily="18" charset="0"/>
              </a:rPr>
              <a:t>.“ After </a:t>
            </a:r>
            <a:r>
              <a:rPr lang="en-US" sz="1600" dirty="0">
                <a:latin typeface="Times New Roman" panose="02020603050405020304" pitchFamily="18" charset="0"/>
                <a:cs typeface="Times New Roman" panose="02020603050405020304" pitchFamily="18" charset="0"/>
              </a:rPr>
              <a:t>years of working in Vineland, a larger grape area was needed so in 1897 the </a:t>
            </a:r>
            <a:r>
              <a:rPr lang="en-US" sz="1600" dirty="0" smtClean="0">
                <a:latin typeface="Times New Roman" panose="02020603050405020304" pitchFamily="18" charset="0"/>
                <a:cs typeface="Times New Roman" panose="02020603050405020304" pitchFamily="18" charset="0"/>
              </a:rPr>
              <a:t>company </a:t>
            </a:r>
            <a:r>
              <a:rPr lang="en-US" sz="1600" dirty="0">
                <a:latin typeface="Times New Roman" panose="02020603050405020304" pitchFamily="18" charset="0"/>
                <a:cs typeface="Times New Roman" panose="02020603050405020304" pitchFamily="18" charset="0"/>
              </a:rPr>
              <a:t>was moved from Vineland to the Chautauqua and Erie grape belt where it is still a leading industry. Now the company has </a:t>
            </a:r>
            <a:r>
              <a:rPr lang="en-US" sz="1600" dirty="0" smtClean="0">
                <a:latin typeface="Times New Roman" panose="02020603050405020304" pitchFamily="18" charset="0"/>
                <a:cs typeface="Times New Roman" panose="02020603050405020304" pitchFamily="18" charset="0"/>
              </a:rPr>
              <a:t>branches </a:t>
            </a:r>
            <a:r>
              <a:rPr lang="en-US" sz="1600" dirty="0">
                <a:latin typeface="Times New Roman" panose="02020603050405020304" pitchFamily="18" charset="0"/>
                <a:cs typeface="Times New Roman" panose="02020603050405020304" pitchFamily="18" charset="0"/>
              </a:rPr>
              <a:t>all over the country in various regions ranging from the North East to the Mid West and has expanded its horizons to include </a:t>
            </a:r>
            <a:r>
              <a:rPr lang="en-US" sz="1600" dirty="0" smtClean="0">
                <a:latin typeface="Times New Roman" panose="02020603050405020304" pitchFamily="18" charset="0"/>
                <a:cs typeface="Times New Roman" panose="02020603050405020304" pitchFamily="18" charset="0"/>
              </a:rPr>
              <a:t>jam </a:t>
            </a:r>
            <a:r>
              <a:rPr lang="en-US" sz="1600" dirty="0">
                <a:latin typeface="Times New Roman" panose="02020603050405020304" pitchFamily="18" charset="0"/>
                <a:cs typeface="Times New Roman" panose="02020603050405020304" pitchFamily="18" charset="0"/>
              </a:rPr>
              <a:t>and jellies, tomato juices and various other juices and fruit products that can be found in any grocery store.</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85800"/>
            <a:ext cx="2819400" cy="346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3267" y="685800"/>
            <a:ext cx="3533775" cy="346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98517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642" y="0"/>
            <a:ext cx="8229600" cy="792162"/>
          </a:xfrm>
        </p:spPr>
        <p:txBody>
          <a:bodyPr>
            <a:normAutofit/>
          </a:bodyPr>
          <a:lstStyle/>
          <a:p>
            <a:pPr algn="ctr"/>
            <a:r>
              <a:rPr lang="en-US" sz="3600" b="1" dirty="0" smtClean="0">
                <a:solidFill>
                  <a:schemeClr val="accent1"/>
                </a:solidFill>
                <a:latin typeface="Times New Roman" panose="02020603050405020304" pitchFamily="18" charset="0"/>
                <a:cs typeface="Times New Roman" panose="02020603050405020304" pitchFamily="18" charset="0"/>
              </a:rPr>
              <a:t>Vineland as an Agricultural Center</a:t>
            </a:r>
            <a:endParaRPr lang="en-US" sz="3600" b="1"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
          </p:nvPr>
        </p:nvSpPr>
        <p:spPr>
          <a:xfrm>
            <a:off x="304800" y="838200"/>
            <a:ext cx="8454656" cy="2819400"/>
          </a:xfrm>
          <a:solidFill>
            <a:srgbClr val="FFC000"/>
          </a:solidFill>
        </p:spPr>
        <p:txBody>
          <a:bodyPr>
            <a:noAutofit/>
          </a:bodyPr>
          <a:lstStyle/>
          <a:p>
            <a:pPr marL="0" indent="0">
              <a:buNone/>
            </a:pPr>
            <a:r>
              <a:rPr lang="en-US" sz="1800" dirty="0">
                <a:latin typeface="Times New Roman" panose="02020603050405020304" pitchFamily="18" charset="0"/>
                <a:cs typeface="Times New Roman" panose="02020603050405020304" pitchFamily="18" charset="0"/>
              </a:rPr>
              <a:t>On April 30, 1930, a group of South Vineland growers formed a committee to begin a produce auction in Vineland. They met with the officials from Landis Township and obtained a gravel pit on north main road to be used as a produce auction market. It was located along the side of the main avenue fire hall near oak road. Five acres was given to the board by the Landis Township Committee and a 99 year lease was prepared by the committee to be renewed every seven years for one dollar. The first auction was held on May 21, 1931 at 12:00 p.m. Circulars were mailed to all farmers and buyers advising them of the date and time of the sale. The Franklin growers produce association asked permission to use the Vineland auction to sell their produce at a cost of one cent per package.</a:t>
            </a:r>
            <a:endParaRPr lang="en-US" sz="1800" dirty="0" smtClean="0">
              <a:latin typeface="Times New Roman" panose="02020603050405020304" pitchFamily="18" charset="0"/>
              <a:cs typeface="Times New Roman" panose="02020603050405020304" pitchFamily="18" charset="0"/>
            </a:endParaRPr>
          </a:p>
        </p:txBody>
      </p:sp>
      <p:sp>
        <p:nvSpPr>
          <p:cNvPr id="4" name="Rectangle 3"/>
          <p:cNvSpPr/>
          <p:nvPr/>
        </p:nvSpPr>
        <p:spPr>
          <a:xfrm>
            <a:off x="304800" y="3810000"/>
            <a:ext cx="8458200" cy="2862322"/>
          </a:xfrm>
          <a:prstGeom prst="rect">
            <a:avLst/>
          </a:prstGeom>
          <a:solidFill>
            <a:srgbClr val="B17ED8"/>
          </a:solidFill>
        </p:spPr>
        <p:txBody>
          <a:bodyPr wrap="square">
            <a:spAutoFit/>
          </a:bodyPr>
          <a:lstStyle/>
          <a:p>
            <a:r>
              <a:rPr lang="en-US" dirty="0"/>
              <a:t> </a:t>
            </a:r>
            <a:r>
              <a:rPr lang="en-US" dirty="0">
                <a:latin typeface="Times New Roman" panose="02020603050405020304" pitchFamily="18" charset="0"/>
                <a:cs typeface="Times New Roman" panose="02020603050405020304" pitchFamily="18" charset="0"/>
              </a:rPr>
              <a:t>From 1969 to 1979 all but three auctions closed. Swedesboro, Landisville (no auction), Hightstown and Vineland auctions are still open. At the present time, there are three operating in New Jersey. The Vineland Produce Auction accounts for more than 95% of auction sales in the entire state.0 quarts. The Vineland Auction owns 40 acres of land, has 140,000 square feet of loading docks and handles 60 different commodities. The auction operates 34 weeks as an auction and is open year round for supplies and direct sales.    About 40% of our business is done on a direct sales program and 60 % is auction sales. We have 550 active members and handle most of the fresh produce produced in the six southern counties of the state. Our average farm is 75 to 100 acres of intense farming and 100 % irrigation and also described as a family farm.</a:t>
            </a:r>
          </a:p>
        </p:txBody>
      </p:sp>
    </p:spTree>
    <p:extLst>
      <p:ext uri="{BB962C8B-B14F-4D97-AF65-F5344CB8AC3E}">
        <p14:creationId xmlns:p14="http://schemas.microsoft.com/office/powerpoint/2010/main" val="24694373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642" y="0"/>
            <a:ext cx="8229600" cy="792162"/>
          </a:xfrm>
        </p:spPr>
        <p:txBody>
          <a:bodyPr>
            <a:normAutofit/>
          </a:bodyPr>
          <a:lstStyle/>
          <a:p>
            <a:pPr algn="ctr"/>
            <a:r>
              <a:rPr lang="en-US" sz="3600" b="1" dirty="0">
                <a:solidFill>
                  <a:schemeClr val="accent1"/>
                </a:solidFill>
                <a:latin typeface="Times New Roman" panose="02020603050405020304" pitchFamily="18" charset="0"/>
                <a:cs typeface="Times New Roman" panose="02020603050405020304" pitchFamily="18" charset="0"/>
              </a:rPr>
              <a:t>Vineland Then &amp; Now</a:t>
            </a:r>
          </a:p>
        </p:txBody>
      </p:sp>
      <p:sp>
        <p:nvSpPr>
          <p:cNvPr id="3" name="Content Placeholder 2"/>
          <p:cNvSpPr>
            <a:spLocks noGrp="1"/>
          </p:cNvSpPr>
          <p:nvPr>
            <p:ph sz="quarter" idx="1"/>
          </p:nvPr>
        </p:nvSpPr>
        <p:spPr>
          <a:xfrm>
            <a:off x="304800" y="838200"/>
            <a:ext cx="8454656" cy="990600"/>
          </a:xfrm>
          <a:solidFill>
            <a:srgbClr val="FFC000"/>
          </a:solidFill>
        </p:spPr>
        <p:txBody>
          <a:bodyPr>
            <a:noAutofit/>
          </a:bodyPr>
          <a:lstStyle/>
          <a:p>
            <a:pPr marL="0" indent="0">
              <a:buNone/>
            </a:pPr>
            <a:r>
              <a:rPr lang="en-US" sz="2000" dirty="0">
                <a:latin typeface="Times New Roman" panose="02020603050405020304" pitchFamily="18" charset="0"/>
                <a:cs typeface="Times New Roman" panose="02020603050405020304" pitchFamily="18" charset="0"/>
              </a:rPr>
              <a:t>The city of Vineland has changed over the years.  Some of the first buildings are still standing, and some are gone.  Here is a photo gallery of Vineland showing current locations and what used to be there</a:t>
            </a:r>
            <a:r>
              <a:rPr lang="en-US" sz="2000" dirty="0" smtClean="0">
                <a:latin typeface="Times New Roman" panose="02020603050405020304" pitchFamily="18" charset="0"/>
                <a:cs typeface="Times New Roman" panose="02020603050405020304" pitchFamily="18" charset="0"/>
              </a:rPr>
              <a:t>.</a:t>
            </a:r>
          </a:p>
        </p:txBody>
      </p:sp>
      <p:sp>
        <p:nvSpPr>
          <p:cNvPr id="4" name="Rectangle 3"/>
          <p:cNvSpPr/>
          <p:nvPr/>
        </p:nvSpPr>
        <p:spPr>
          <a:xfrm>
            <a:off x="228600" y="4953000"/>
            <a:ext cx="4114800" cy="1323439"/>
          </a:xfrm>
          <a:prstGeom prst="rect">
            <a:avLst/>
          </a:prstGeom>
          <a:solidFill>
            <a:schemeClr val="accent5">
              <a:lumMod val="40000"/>
              <a:lumOff val="60000"/>
            </a:schemeClr>
          </a:solidFill>
        </p:spPr>
        <p:txBody>
          <a:bodyPr wrap="square">
            <a:spAutoFit/>
          </a:bodyPr>
          <a:lstStyle/>
          <a:p>
            <a:r>
              <a:rPr lang="en-US" sz="2000" dirty="0">
                <a:latin typeface="Times New Roman" panose="02020603050405020304" pitchFamily="18" charset="0"/>
                <a:cs typeface="Times New Roman" panose="02020603050405020304" pitchFamily="18" charset="0"/>
              </a:rPr>
              <a:t>Today, the corner of Landis Ave. and the BLVD. is an office building, but over 150 years ago, this was the site of Charles K. Landis’ home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81200"/>
            <a:ext cx="3810000" cy="291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0479" y="1905000"/>
            <a:ext cx="4038600"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516179" y="4895850"/>
            <a:ext cx="4267200" cy="1477328"/>
          </a:xfrm>
          <a:prstGeom prst="rect">
            <a:avLst/>
          </a:prstGeom>
          <a:solidFill>
            <a:srgbClr val="B17ED8"/>
          </a:solidFill>
        </p:spPr>
        <p:txBody>
          <a:bodyPr wrap="square">
            <a:spAutoFit/>
          </a:bodyPr>
          <a:lstStyle/>
          <a:p>
            <a:r>
              <a:rPr lang="en-US" dirty="0">
                <a:latin typeface="Times New Roman" panose="02020603050405020304" pitchFamily="18" charset="0"/>
                <a:cs typeface="Times New Roman" panose="02020603050405020304" pitchFamily="18" charset="0"/>
              </a:rPr>
              <a:t>In the 1860s, Charles K. Landis had his home built on this corner.  After Mr. Landis’ death, the home was turned into several </a:t>
            </a:r>
            <a:r>
              <a:rPr lang="en-US" dirty="0" smtClean="0">
                <a:latin typeface="Times New Roman" panose="02020603050405020304" pitchFamily="18" charset="0"/>
                <a:cs typeface="Times New Roman" panose="02020603050405020304" pitchFamily="18" charset="0"/>
              </a:rPr>
              <a:t>businesses. It </a:t>
            </a:r>
            <a:r>
              <a:rPr lang="en-US" dirty="0">
                <a:latin typeface="Times New Roman" panose="02020603050405020304" pitchFamily="18" charset="0"/>
                <a:cs typeface="Times New Roman" panose="02020603050405020304" pitchFamily="18" charset="0"/>
              </a:rPr>
              <a:t>was torn down in the late 1960s.</a:t>
            </a:r>
          </a:p>
        </p:txBody>
      </p:sp>
    </p:spTree>
    <p:extLst>
      <p:ext uri="{BB962C8B-B14F-4D97-AF65-F5344CB8AC3E}">
        <p14:creationId xmlns:p14="http://schemas.microsoft.com/office/powerpoint/2010/main" val="13577892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642" y="0"/>
            <a:ext cx="8229600" cy="792162"/>
          </a:xfrm>
        </p:spPr>
        <p:txBody>
          <a:bodyPr>
            <a:normAutofit/>
          </a:bodyPr>
          <a:lstStyle/>
          <a:p>
            <a:pPr algn="ctr"/>
            <a:r>
              <a:rPr lang="en-US" sz="3600" b="1" dirty="0">
                <a:solidFill>
                  <a:schemeClr val="accent1"/>
                </a:solidFill>
                <a:latin typeface="Times New Roman" panose="02020603050405020304" pitchFamily="18" charset="0"/>
                <a:cs typeface="Times New Roman" panose="02020603050405020304" pitchFamily="18" charset="0"/>
              </a:rPr>
              <a:t>Vineland Then &amp; Now</a:t>
            </a:r>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1290084"/>
            <a:ext cx="3810000"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66341" y="5410200"/>
            <a:ext cx="3486917"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Original Vineland Public Library</a:t>
            </a:r>
          </a:p>
        </p:txBody>
      </p:sp>
      <p:sp>
        <p:nvSpPr>
          <p:cNvPr id="6" name="Rectangle 5"/>
          <p:cNvSpPr/>
          <p:nvPr/>
        </p:nvSpPr>
        <p:spPr>
          <a:xfrm>
            <a:off x="5127700" y="5410200"/>
            <a:ext cx="3260573"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Vineland Public </a:t>
            </a:r>
            <a:r>
              <a:rPr lang="en-US" b="1" dirty="0" smtClean="0">
                <a:latin typeface="Times New Roman" panose="02020603050405020304" pitchFamily="18" charset="0"/>
                <a:cs typeface="Times New Roman" panose="02020603050405020304" pitchFamily="18" charset="0"/>
              </a:rPr>
              <a:t>Library Today</a:t>
            </a:r>
            <a:endParaRPr lang="en-US" b="1" dirty="0">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267601"/>
            <a:ext cx="3914775" cy="3908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83572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642" y="0"/>
            <a:ext cx="8229600" cy="792162"/>
          </a:xfrm>
        </p:spPr>
        <p:txBody>
          <a:bodyPr>
            <a:normAutofit/>
          </a:bodyPr>
          <a:lstStyle/>
          <a:p>
            <a:pPr algn="ctr"/>
            <a:r>
              <a:rPr lang="en-US" sz="3600" b="1" dirty="0">
                <a:solidFill>
                  <a:schemeClr val="accent1"/>
                </a:solidFill>
                <a:latin typeface="Times New Roman" panose="02020603050405020304" pitchFamily="18" charset="0"/>
                <a:cs typeface="Times New Roman" panose="02020603050405020304" pitchFamily="18" charset="0"/>
              </a:rPr>
              <a:t>Vineland Then &amp; Now</a:t>
            </a:r>
          </a:p>
        </p:txBody>
      </p:sp>
      <p:sp>
        <p:nvSpPr>
          <p:cNvPr id="5" name="Rectangle 4"/>
          <p:cNvSpPr/>
          <p:nvPr/>
        </p:nvSpPr>
        <p:spPr>
          <a:xfrm>
            <a:off x="1295400" y="5397795"/>
            <a:ext cx="1980029"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Original </a:t>
            </a:r>
            <a:r>
              <a:rPr lang="en-US" b="1" dirty="0" smtClean="0">
                <a:latin typeface="Times New Roman" panose="02020603050405020304" pitchFamily="18" charset="0"/>
                <a:cs typeface="Times New Roman" panose="02020603050405020304" pitchFamily="18" charset="0"/>
              </a:rPr>
              <a:t>City Hall</a:t>
            </a:r>
            <a:endParaRPr lang="en-US" b="1" dirty="0">
              <a:latin typeface="Times New Roman" panose="02020603050405020304" pitchFamily="18" charset="0"/>
              <a:cs typeface="Times New Roman" panose="02020603050405020304" pitchFamily="18" charset="0"/>
            </a:endParaRPr>
          </a:p>
        </p:txBody>
      </p:sp>
      <p:sp>
        <p:nvSpPr>
          <p:cNvPr id="6" name="Rectangle 5"/>
          <p:cNvSpPr/>
          <p:nvPr/>
        </p:nvSpPr>
        <p:spPr>
          <a:xfrm>
            <a:off x="6002459" y="5397795"/>
            <a:ext cx="1749518" cy="369332"/>
          </a:xfrm>
          <a:prstGeom prst="rect">
            <a:avLst/>
          </a:prstGeom>
        </p:spPr>
        <p:txBody>
          <a:bodyPr wrap="none">
            <a:spAutoFit/>
          </a:bodyPr>
          <a:lstStyle/>
          <a:p>
            <a:r>
              <a:rPr lang="en-US" b="1" dirty="0" smtClean="0">
                <a:latin typeface="Times New Roman" panose="02020603050405020304" pitchFamily="18" charset="0"/>
                <a:cs typeface="Times New Roman" panose="02020603050405020304" pitchFamily="18" charset="0"/>
              </a:rPr>
              <a:t>City Hall Today</a:t>
            </a:r>
            <a:endParaRPr lang="en-US" b="1" dirty="0">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219200"/>
            <a:ext cx="4067175" cy="381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164" y="1219200"/>
            <a:ext cx="3738836" cy="3819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90248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642" y="0"/>
            <a:ext cx="8229600" cy="792162"/>
          </a:xfrm>
        </p:spPr>
        <p:txBody>
          <a:bodyPr>
            <a:normAutofit/>
          </a:bodyPr>
          <a:lstStyle/>
          <a:p>
            <a:pPr algn="ctr"/>
            <a:r>
              <a:rPr lang="en-US" sz="3600" b="1" dirty="0">
                <a:solidFill>
                  <a:schemeClr val="accent1"/>
                </a:solidFill>
                <a:latin typeface="Times New Roman" panose="02020603050405020304" pitchFamily="18" charset="0"/>
                <a:cs typeface="Times New Roman" panose="02020603050405020304" pitchFamily="18" charset="0"/>
              </a:rPr>
              <a:t>Vineland Then &amp; Now</a:t>
            </a:r>
          </a:p>
        </p:txBody>
      </p:sp>
      <p:sp>
        <p:nvSpPr>
          <p:cNvPr id="3" name="Content Placeholder 2"/>
          <p:cNvSpPr>
            <a:spLocks noGrp="1"/>
          </p:cNvSpPr>
          <p:nvPr>
            <p:ph sz="quarter" idx="1"/>
          </p:nvPr>
        </p:nvSpPr>
        <p:spPr>
          <a:xfrm>
            <a:off x="344672" y="762000"/>
            <a:ext cx="8454656" cy="1600200"/>
          </a:xfrm>
          <a:solidFill>
            <a:srgbClr val="FFC000"/>
          </a:solidFill>
        </p:spPr>
        <p:txBody>
          <a:bodyPr>
            <a:noAutofit/>
          </a:bodyPr>
          <a:lstStyle/>
          <a:p>
            <a:pPr marL="0" indent="0">
              <a:buNone/>
            </a:pPr>
            <a:r>
              <a:rPr lang="en-US" sz="2000" dirty="0">
                <a:latin typeface="Times New Roman" panose="02020603050405020304" pitchFamily="18" charset="0"/>
                <a:cs typeface="Times New Roman" panose="02020603050405020304" pitchFamily="18" charset="0"/>
              </a:rPr>
              <a:t>This was Vineland’s first high school.  The left side of this building was built in 1873.  The rest of the building was built in the 1890s.  This picture is from 1905.  When </a:t>
            </a:r>
            <a:r>
              <a:rPr lang="en-US" sz="2000" dirty="0" err="1">
                <a:latin typeface="Times New Roman" panose="02020603050405020304" pitchFamily="18" charset="0"/>
                <a:cs typeface="Times New Roman" panose="02020603050405020304" pitchFamily="18" charset="0"/>
              </a:rPr>
              <a:t>Reber</a:t>
            </a:r>
            <a:r>
              <a:rPr lang="en-US" sz="2000" dirty="0">
                <a:latin typeface="Times New Roman" panose="02020603050405020304" pitchFamily="18" charset="0"/>
                <a:cs typeface="Times New Roman" panose="02020603050405020304" pitchFamily="18" charset="0"/>
              </a:rPr>
              <a:t> School was built, this became Central school and was an elementary school until the late 1950s.  The building was torn down and for a brief time the lot was a playground for </a:t>
            </a:r>
            <a:r>
              <a:rPr lang="en-US" sz="2000" dirty="0" err="1">
                <a:latin typeface="Times New Roman" panose="02020603050405020304" pitchFamily="18" charset="0"/>
                <a:cs typeface="Times New Roman" panose="02020603050405020304" pitchFamily="18" charset="0"/>
              </a:rPr>
              <a:t>Reber</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School.</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819399"/>
            <a:ext cx="3657600" cy="3114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819399"/>
            <a:ext cx="4267200" cy="3114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42073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642" y="0"/>
            <a:ext cx="8229600" cy="792162"/>
          </a:xfrm>
        </p:spPr>
        <p:txBody>
          <a:bodyPr>
            <a:normAutofit/>
          </a:bodyPr>
          <a:lstStyle/>
          <a:p>
            <a:pPr algn="ctr"/>
            <a:r>
              <a:rPr lang="en-US" sz="3600" b="1" dirty="0">
                <a:solidFill>
                  <a:schemeClr val="accent1"/>
                </a:solidFill>
                <a:latin typeface="Times New Roman" panose="02020603050405020304" pitchFamily="18" charset="0"/>
                <a:cs typeface="Times New Roman" panose="02020603050405020304" pitchFamily="18" charset="0"/>
              </a:rPr>
              <a:t>Vineland Then &amp; Now</a:t>
            </a:r>
          </a:p>
        </p:txBody>
      </p:sp>
      <p:sp>
        <p:nvSpPr>
          <p:cNvPr id="3" name="Content Placeholder 2"/>
          <p:cNvSpPr>
            <a:spLocks noGrp="1"/>
          </p:cNvSpPr>
          <p:nvPr>
            <p:ph sz="quarter" idx="1"/>
          </p:nvPr>
        </p:nvSpPr>
        <p:spPr>
          <a:xfrm>
            <a:off x="344672" y="762000"/>
            <a:ext cx="8454656" cy="762000"/>
          </a:xfrm>
          <a:solidFill>
            <a:srgbClr val="FFC000"/>
          </a:solidFill>
        </p:spPr>
        <p:txBody>
          <a:bodyPr>
            <a:noAutofit/>
          </a:bodyPr>
          <a:lstStyle/>
          <a:p>
            <a:pPr marL="0" indent="0">
              <a:buNone/>
            </a:pPr>
            <a:r>
              <a:rPr lang="en-US" sz="2000" dirty="0">
                <a:latin typeface="Times New Roman" panose="02020603050405020304" pitchFamily="18" charset="0"/>
                <a:cs typeface="Times New Roman" panose="02020603050405020304" pitchFamily="18" charset="0"/>
              </a:rPr>
              <a:t>The First Baptist Church located on Landis Ave. as it appears today.  This is across the street from </a:t>
            </a:r>
            <a:r>
              <a:rPr lang="en-US" sz="2000" dirty="0" smtClean="0">
                <a:latin typeface="Times New Roman" panose="02020603050405020304" pitchFamily="18" charset="0"/>
                <a:cs typeface="Times New Roman" panose="02020603050405020304" pitchFamily="18" charset="0"/>
              </a:rPr>
              <a:t>Landis </a:t>
            </a:r>
            <a:r>
              <a:rPr lang="en-US" sz="2000" dirty="0">
                <a:latin typeface="Times New Roman" panose="02020603050405020304" pitchFamily="18" charset="0"/>
                <a:cs typeface="Times New Roman" panose="02020603050405020304" pitchFamily="18" charset="0"/>
              </a:rPr>
              <a:t>Theater. </a:t>
            </a:r>
            <a:endParaRPr lang="en-US" sz="2000" dirty="0" smtClean="0">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850065"/>
            <a:ext cx="3657600"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850066"/>
            <a:ext cx="3886200"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16718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715962"/>
          </a:xfrm>
        </p:spPr>
        <p:txBody>
          <a:bodyPr>
            <a:normAutofit fontScale="90000"/>
          </a:bodyPr>
          <a:lstStyle/>
          <a:p>
            <a:pPr algn="ctr"/>
            <a:r>
              <a:rPr lang="en-US" b="1" dirty="0" smtClean="0">
                <a:solidFill>
                  <a:schemeClr val="accent1"/>
                </a:solidFill>
                <a:latin typeface="Times New Roman" panose="02020603050405020304" pitchFamily="18" charset="0"/>
                <a:cs typeface="Times New Roman" panose="02020603050405020304" pitchFamily="18" charset="0"/>
              </a:rPr>
              <a:t>Objectives</a:t>
            </a:r>
            <a:endParaRPr lang="en-US" dirty="0">
              <a:solidFill>
                <a:schemeClr val="accent1"/>
              </a:solidFill>
            </a:endParaRPr>
          </a:p>
        </p:txBody>
      </p:sp>
      <p:sp>
        <p:nvSpPr>
          <p:cNvPr id="3" name="Content Placeholder 2"/>
          <p:cNvSpPr>
            <a:spLocks noGrp="1"/>
          </p:cNvSpPr>
          <p:nvPr>
            <p:ph sz="quarter" idx="1"/>
          </p:nvPr>
        </p:nvSpPr>
        <p:spPr>
          <a:xfrm>
            <a:off x="457200" y="1066800"/>
            <a:ext cx="8229600" cy="4572000"/>
          </a:xfrm>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By the end of this section, you will be able to:</a:t>
            </a:r>
          </a:p>
          <a:p>
            <a:endParaRPr lang="en-US" sz="2400" dirty="0" smtClean="0"/>
          </a:p>
          <a:p>
            <a:r>
              <a:rPr lang="en-US" sz="2400" dirty="0" smtClean="0">
                <a:latin typeface="Times New Roman" panose="02020603050405020304" pitchFamily="18" charset="0"/>
                <a:cs typeface="Times New Roman" panose="02020603050405020304" pitchFamily="18" charset="0"/>
              </a:rPr>
              <a:t>Identify </a:t>
            </a:r>
            <a:r>
              <a:rPr lang="en-US" sz="2400" dirty="0">
                <a:latin typeface="Times New Roman" panose="02020603050405020304" pitchFamily="18" charset="0"/>
                <a:cs typeface="Times New Roman" panose="02020603050405020304" pitchFamily="18" charset="0"/>
              </a:rPr>
              <a:t>historical sites, events and people related to the history of </a:t>
            </a:r>
            <a:r>
              <a:rPr lang="en-US" sz="2400" dirty="0" smtClean="0">
                <a:latin typeface="Times New Roman" panose="02020603050405020304" pitchFamily="18" charset="0"/>
                <a:cs typeface="Times New Roman" panose="02020603050405020304" pitchFamily="18" charset="0"/>
              </a:rPr>
              <a:t>Vineland</a:t>
            </a:r>
          </a:p>
          <a:p>
            <a:r>
              <a:rPr lang="en-US" sz="2400" dirty="0" smtClean="0">
                <a:latin typeface="Times New Roman" panose="02020603050405020304" pitchFamily="18" charset="0"/>
                <a:cs typeface="Times New Roman" panose="02020603050405020304" pitchFamily="18" charset="0"/>
              </a:rPr>
              <a:t>Explain </a:t>
            </a:r>
            <a:r>
              <a:rPr lang="en-US" sz="2400" dirty="0">
                <a:latin typeface="Times New Roman" panose="02020603050405020304" pitchFamily="18" charset="0"/>
                <a:cs typeface="Times New Roman" panose="02020603050405020304" pitchFamily="18" charset="0"/>
              </a:rPr>
              <a:t>why some locations in New Jersey, such as Vineland, are more suited for settlement than others.</a:t>
            </a:r>
          </a:p>
          <a:p>
            <a:r>
              <a:rPr lang="en-US" sz="2400" dirty="0" smtClean="0">
                <a:latin typeface="Times New Roman" panose="02020603050405020304" pitchFamily="18" charset="0"/>
                <a:cs typeface="Times New Roman" panose="02020603050405020304" pitchFamily="18" charset="0"/>
              </a:rPr>
              <a:t>Summarize </a:t>
            </a:r>
            <a:r>
              <a:rPr lang="en-US" sz="2400" dirty="0">
                <a:latin typeface="Times New Roman" panose="02020603050405020304" pitchFamily="18" charset="0"/>
                <a:cs typeface="Times New Roman" panose="02020603050405020304" pitchFamily="18" charset="0"/>
              </a:rPr>
              <a:t>reasons why various groups, voluntarily and involuntarily, immigrated to Vineland, and describe the challenges they encountered.</a:t>
            </a:r>
          </a:p>
          <a:p>
            <a:r>
              <a:rPr lang="en-US" sz="2400" dirty="0" smtClean="0">
                <a:latin typeface="Times New Roman" panose="02020603050405020304" pitchFamily="18" charset="0"/>
                <a:cs typeface="Times New Roman" panose="02020603050405020304" pitchFamily="18" charset="0"/>
              </a:rPr>
              <a:t>Identify </a:t>
            </a:r>
            <a:r>
              <a:rPr lang="en-US" sz="2400" dirty="0">
                <a:latin typeface="Times New Roman" panose="02020603050405020304" pitchFamily="18" charset="0"/>
                <a:cs typeface="Times New Roman" panose="02020603050405020304" pitchFamily="18" charset="0"/>
              </a:rPr>
              <a:t>historical sites, events and people related to the history of Vineland</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48496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642" y="0"/>
            <a:ext cx="8229600" cy="792162"/>
          </a:xfrm>
        </p:spPr>
        <p:txBody>
          <a:bodyPr>
            <a:normAutofit/>
          </a:bodyPr>
          <a:lstStyle/>
          <a:p>
            <a:pPr algn="ctr"/>
            <a:r>
              <a:rPr lang="en-US" sz="3600" b="1" dirty="0">
                <a:solidFill>
                  <a:schemeClr val="accent1"/>
                </a:solidFill>
                <a:latin typeface="Times New Roman" panose="02020603050405020304" pitchFamily="18" charset="0"/>
                <a:cs typeface="Times New Roman" panose="02020603050405020304" pitchFamily="18" charset="0"/>
              </a:rPr>
              <a:t>Vineland Then &amp; Now</a:t>
            </a:r>
          </a:p>
        </p:txBody>
      </p:sp>
      <p:sp>
        <p:nvSpPr>
          <p:cNvPr id="3" name="Content Placeholder 2"/>
          <p:cNvSpPr>
            <a:spLocks noGrp="1"/>
          </p:cNvSpPr>
          <p:nvPr>
            <p:ph sz="quarter" idx="1"/>
          </p:nvPr>
        </p:nvSpPr>
        <p:spPr>
          <a:xfrm>
            <a:off x="228600" y="1143001"/>
            <a:ext cx="4038600" cy="2590800"/>
          </a:xfrm>
          <a:solidFill>
            <a:srgbClr val="FFC000"/>
          </a:solidFill>
        </p:spPr>
        <p:txBody>
          <a:bodyPr>
            <a:noAutofit/>
          </a:bodyPr>
          <a:lstStyle/>
          <a:p>
            <a:pPr marL="0" indent="0">
              <a:buNone/>
            </a:pPr>
            <a:r>
              <a:rPr lang="en-US" sz="2000" dirty="0">
                <a:latin typeface="Times New Roman" panose="02020603050405020304" pitchFamily="18" charset="0"/>
                <a:cs typeface="Times New Roman" panose="02020603050405020304" pitchFamily="18" charset="0"/>
              </a:rPr>
              <a:t>Vineland’s first Veteran’s Home.  The center part of this structure was built in 1868 and served as Sacred Heart Seminary.  The building later became the Veteran’s home and the left and right wings were added.  This structure was torn down in the early 1990s.</a:t>
            </a:r>
          </a:p>
          <a:p>
            <a:pPr marL="0" indent="0">
              <a:buNone/>
            </a:pPr>
            <a:endParaRPr lang="en-US" sz="2000" dirty="0">
              <a:latin typeface="Times New Roman" panose="02020603050405020304" pitchFamily="18" charset="0"/>
              <a:cs typeface="Times New Roman" panose="02020603050405020304" pitchFamily="18" charset="0"/>
            </a:endParaRPr>
          </a:p>
          <a:p>
            <a:pPr marL="0" indent="0">
              <a:buNone/>
            </a:pPr>
            <a:r>
              <a:rPr lang="en-US" sz="2000" dirty="0">
                <a:latin typeface="Times New Roman" panose="02020603050405020304" pitchFamily="18" charset="0"/>
                <a:cs typeface="Times New Roman" panose="02020603050405020304" pitchFamily="18" charset="0"/>
              </a:rPr>
              <a:t> </a:t>
            </a:r>
            <a:endParaRPr lang="en-US" sz="2000" dirty="0" smtClean="0">
              <a:latin typeface="Times New Roman" panose="02020603050405020304" pitchFamily="18" charset="0"/>
              <a:cs typeface="Times New Roman" panose="02020603050405020304" pitchFamily="18"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4912" y="1137686"/>
            <a:ext cx="4343399"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28600" y="4516336"/>
            <a:ext cx="4038600" cy="1631216"/>
          </a:xfrm>
          <a:prstGeom prst="rect">
            <a:avLst/>
          </a:prstGeom>
          <a:solidFill>
            <a:schemeClr val="accent2">
              <a:lumMod val="20000"/>
              <a:lumOff val="80000"/>
            </a:schemeClr>
          </a:solidFill>
        </p:spPr>
        <p:txBody>
          <a:bodyPr wrap="square">
            <a:spAutoFit/>
          </a:bodyPr>
          <a:lstStyle/>
          <a:p>
            <a:r>
              <a:rPr lang="en-US" sz="2000" dirty="0">
                <a:latin typeface="Times New Roman" panose="02020603050405020304" pitchFamily="18" charset="0"/>
                <a:cs typeface="Times New Roman" panose="02020603050405020304" pitchFamily="18" charset="0"/>
              </a:rPr>
              <a:t>In the early 1990s, the new Veteran’s Home was built.  It is in the same location as the original.  This is located on the </a:t>
            </a:r>
            <a:r>
              <a:rPr lang="en-US" sz="2000" dirty="0" smtClean="0">
                <a:latin typeface="Times New Roman" panose="02020603050405020304" pitchFamily="18" charset="0"/>
                <a:cs typeface="Times New Roman" panose="02020603050405020304" pitchFamily="18" charset="0"/>
              </a:rPr>
              <a:t>boulevard </a:t>
            </a:r>
            <a:r>
              <a:rPr lang="en-US" sz="2000" dirty="0">
                <a:latin typeface="Times New Roman" panose="02020603050405020304" pitchFamily="18" charset="0"/>
                <a:cs typeface="Times New Roman" panose="02020603050405020304" pitchFamily="18" charset="0"/>
              </a:rPr>
              <a:t>near Park Ave.</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4912" y="4031512"/>
            <a:ext cx="4343400" cy="2293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06868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ctr"/>
            <a:r>
              <a:rPr lang="en-US" b="1" dirty="0">
                <a:solidFill>
                  <a:schemeClr val="accent1"/>
                </a:solidFill>
                <a:latin typeface="Times New Roman" panose="02020603050405020304" pitchFamily="18" charset="0"/>
                <a:cs typeface="Times New Roman" panose="02020603050405020304" pitchFamily="18" charset="0"/>
              </a:rPr>
              <a:t>Vineland’s Railroad System</a:t>
            </a:r>
          </a:p>
        </p:txBody>
      </p:sp>
      <p:sp>
        <p:nvSpPr>
          <p:cNvPr id="5" name="Rectangle 4"/>
          <p:cNvSpPr/>
          <p:nvPr/>
        </p:nvSpPr>
        <p:spPr>
          <a:xfrm>
            <a:off x="281763" y="2895600"/>
            <a:ext cx="8458200" cy="369332"/>
          </a:xfrm>
          <a:prstGeom prst="rect">
            <a:avLst/>
          </a:prstGeom>
          <a:solidFill>
            <a:schemeClr val="bg1"/>
          </a:solidFill>
        </p:spPr>
        <p:txBody>
          <a:bodyPr wrap="square">
            <a:spAutoFit/>
          </a:bodyPr>
          <a:lstStyle/>
          <a:p>
            <a:endParaRPr lang="en-US" dirty="0">
              <a:latin typeface="Times New Roman" panose="02020603050405020304" pitchFamily="18" charset="0"/>
              <a:cs typeface="Times New Roman" panose="02020603050405020304" pitchFamily="18" charset="0"/>
            </a:endParaRPr>
          </a:p>
        </p:txBody>
      </p:sp>
      <p:pic>
        <p:nvPicPr>
          <p:cNvPr id="205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676400" y="1219200"/>
            <a:ext cx="5638800"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676400" y="5257800"/>
            <a:ext cx="5334000" cy="1015663"/>
          </a:xfrm>
          <a:prstGeom prst="rect">
            <a:avLst/>
          </a:prstGeom>
        </p:spPr>
        <p:txBody>
          <a:bodyPr wrap="square">
            <a:spAutoFit/>
          </a:bodyPr>
          <a:lstStyle/>
          <a:p>
            <a:pPr algn="ctr"/>
            <a:r>
              <a:rPr lang="en-US" sz="2400" b="1" dirty="0">
                <a:latin typeface="Times New Roman" panose="02020603050405020304" pitchFamily="18" charset="0"/>
                <a:cs typeface="Times New Roman" panose="02020603050405020304" pitchFamily="18" charset="0"/>
              </a:rPr>
              <a:t>Map of Railroads 1871</a:t>
            </a:r>
          </a:p>
          <a:p>
            <a:endParaRPr lang="en-US" dirty="0"/>
          </a:p>
          <a:p>
            <a:r>
              <a:rPr lang="en-US" dirty="0"/>
              <a:t> </a:t>
            </a:r>
          </a:p>
        </p:txBody>
      </p:sp>
    </p:spTree>
    <p:extLst>
      <p:ext uri="{BB962C8B-B14F-4D97-AF65-F5344CB8AC3E}">
        <p14:creationId xmlns:p14="http://schemas.microsoft.com/office/powerpoint/2010/main" val="41311372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ctr"/>
            <a:r>
              <a:rPr lang="en-US" b="1" dirty="0">
                <a:solidFill>
                  <a:schemeClr val="accent1"/>
                </a:solidFill>
                <a:latin typeface="Times New Roman" panose="02020603050405020304" pitchFamily="18" charset="0"/>
                <a:cs typeface="Times New Roman" panose="02020603050405020304" pitchFamily="18" charset="0"/>
              </a:rPr>
              <a:t>Vineland’s Railroad System</a:t>
            </a:r>
          </a:p>
        </p:txBody>
      </p:sp>
      <p:sp>
        <p:nvSpPr>
          <p:cNvPr id="3" name="Content Placeholder 2"/>
          <p:cNvSpPr>
            <a:spLocks noGrp="1"/>
          </p:cNvSpPr>
          <p:nvPr>
            <p:ph sz="quarter" idx="1"/>
          </p:nvPr>
        </p:nvSpPr>
        <p:spPr>
          <a:xfrm>
            <a:off x="303028" y="990600"/>
            <a:ext cx="8454656" cy="1752600"/>
          </a:xfrm>
          <a:solidFill>
            <a:srgbClr val="0070C0"/>
          </a:solidFill>
        </p:spPr>
        <p:txBody>
          <a:bodyPr>
            <a:noAutofit/>
          </a:bodyPr>
          <a:lstStyle/>
          <a:p>
            <a:pPr marL="0" indent="0">
              <a:buNone/>
            </a:pPr>
            <a:r>
              <a:rPr lang="en-US" sz="1800" dirty="0">
                <a:latin typeface="Times New Roman" panose="02020603050405020304" pitchFamily="18" charset="0"/>
                <a:cs typeface="Times New Roman" panose="02020603050405020304" pitchFamily="18" charset="0"/>
              </a:rPr>
              <a:t>On the evening of the 7th of August, 1861 when Mr. Landis came down to “start Vineland,” that is, to drive the first stake, he requested the railroad conductor to let him out at an old road, which would take him direct to the Andrew Sharp farm, located at what is now the </a:t>
            </a:r>
            <a:r>
              <a:rPr lang="en-US" sz="1800" dirty="0" smtClean="0">
                <a:latin typeface="Times New Roman" panose="02020603050405020304" pitchFamily="18" charset="0"/>
                <a:cs typeface="Times New Roman" panose="02020603050405020304" pitchFamily="18" charset="0"/>
              </a:rPr>
              <a:t>north-west </a:t>
            </a:r>
            <a:r>
              <a:rPr lang="en-US" sz="1800" dirty="0">
                <a:latin typeface="Times New Roman" panose="02020603050405020304" pitchFamily="18" charset="0"/>
                <a:cs typeface="Times New Roman" panose="02020603050405020304" pitchFamily="18" charset="0"/>
              </a:rPr>
              <a:t>corner of Park Avenue and Main Road. Landis told the conductor he had come down to start the settlement, and that unless he was let out at this place, he would have no way to get to the farm that night, without walking.</a:t>
            </a:r>
          </a:p>
        </p:txBody>
      </p:sp>
      <p:sp>
        <p:nvSpPr>
          <p:cNvPr id="5" name="Rectangle 4"/>
          <p:cNvSpPr/>
          <p:nvPr/>
        </p:nvSpPr>
        <p:spPr>
          <a:xfrm>
            <a:off x="281763" y="2895600"/>
            <a:ext cx="8458200" cy="1754326"/>
          </a:xfrm>
          <a:prstGeom prst="rect">
            <a:avLst/>
          </a:prstGeom>
          <a:solidFill>
            <a:schemeClr val="bg1"/>
          </a:solidFill>
        </p:spPr>
        <p:txBody>
          <a:bodyPr wrap="square">
            <a:spAutoFit/>
          </a:bodyPr>
          <a:lstStyle/>
          <a:p>
            <a:r>
              <a:rPr lang="en-US" dirty="0">
                <a:latin typeface="Times New Roman" panose="02020603050405020304" pitchFamily="18" charset="0"/>
                <a:cs typeface="Times New Roman" panose="02020603050405020304" pitchFamily="18" charset="0"/>
              </a:rPr>
              <a:t>The business details were arranged, and on August 8, 1861, in the center of the tract was driven the first stake that marked the beginning of Vineland. This was in the center line of Landis Avenue and the </a:t>
            </a:r>
            <a:r>
              <a:rPr lang="en-US" b="1" dirty="0" smtClean="0">
                <a:solidFill>
                  <a:srgbClr val="FF0000"/>
                </a:solidFill>
                <a:latin typeface="Times New Roman" panose="02020603050405020304" pitchFamily="18" charset="0"/>
                <a:cs typeface="Times New Roman" panose="02020603050405020304" pitchFamily="18" charset="0"/>
              </a:rPr>
              <a:t>Vineland Railroad System</a:t>
            </a:r>
            <a:r>
              <a:rPr lang="en-US" dirty="0" smtClean="0">
                <a:latin typeface="Times New Roman" panose="02020603050405020304" pitchFamily="18" charset="0"/>
                <a:cs typeface="Times New Roman" panose="02020603050405020304" pitchFamily="18" charset="0"/>
              </a:rPr>
              <a:t>. Part </a:t>
            </a:r>
            <a:r>
              <a:rPr lang="en-US" dirty="0">
                <a:latin typeface="Times New Roman" panose="02020603050405020304" pitchFamily="18" charset="0"/>
                <a:cs typeface="Times New Roman" panose="02020603050405020304" pitchFamily="18" charset="0"/>
              </a:rPr>
              <a:t>of the events of the </a:t>
            </a:r>
            <a:r>
              <a:rPr lang="en-US" dirty="0" smtClean="0">
                <a:latin typeface="Times New Roman" panose="02020603050405020304" pitchFamily="18" charset="0"/>
                <a:cs typeface="Times New Roman" panose="02020603050405020304" pitchFamily="18" charset="0"/>
              </a:rPr>
              <a:t>late </a:t>
            </a:r>
            <a:r>
              <a:rPr lang="en-US" dirty="0">
                <a:latin typeface="Times New Roman" panose="02020603050405020304" pitchFamily="18" charset="0"/>
                <a:cs typeface="Times New Roman" panose="02020603050405020304" pitchFamily="18" charset="0"/>
              </a:rPr>
              <a:t>1860’s was an application for a railroad to connect Vineland and New York City by way of the Raritan and Delaware Bay Railroad.  This was made </a:t>
            </a:r>
            <a:r>
              <a:rPr lang="en-US" dirty="0" smtClean="0">
                <a:latin typeface="Times New Roman" panose="02020603050405020304" pitchFamily="18" charset="0"/>
                <a:cs typeface="Times New Roman" panose="02020603050405020304" pitchFamily="18" charset="0"/>
              </a:rPr>
              <a:t>it to </a:t>
            </a:r>
            <a:r>
              <a:rPr lang="en-US" dirty="0">
                <a:latin typeface="Times New Roman" panose="02020603050405020304" pitchFamily="18" charset="0"/>
                <a:cs typeface="Times New Roman" panose="02020603050405020304" pitchFamily="18" charset="0"/>
              </a:rPr>
              <a:t>the State Legislature in 1886 by C. K. Landis and others. The charter was granted in 1867.</a:t>
            </a:r>
          </a:p>
        </p:txBody>
      </p:sp>
      <p:sp>
        <p:nvSpPr>
          <p:cNvPr id="4" name="Rectangle 3"/>
          <p:cNvSpPr/>
          <p:nvPr/>
        </p:nvSpPr>
        <p:spPr>
          <a:xfrm>
            <a:off x="318977" y="4800600"/>
            <a:ext cx="8458200" cy="1477328"/>
          </a:xfrm>
          <a:prstGeom prst="rect">
            <a:avLst/>
          </a:prstGeom>
          <a:solidFill>
            <a:srgbClr val="FF9900"/>
          </a:solidFill>
        </p:spPr>
        <p:txBody>
          <a:bodyPr wrap="square">
            <a:spAutoFit/>
          </a:bodyPr>
          <a:lstStyle/>
          <a:p>
            <a:r>
              <a:rPr lang="en-US" dirty="0">
                <a:latin typeface="Times New Roman" panose="02020603050405020304" pitchFamily="18" charset="0"/>
                <a:cs typeface="Times New Roman" panose="02020603050405020304" pitchFamily="18" charset="0"/>
              </a:rPr>
              <a:t>T</a:t>
            </a:r>
            <a:r>
              <a:rPr lang="en-US" dirty="0" smtClean="0">
                <a:latin typeface="Times New Roman" panose="02020603050405020304" pitchFamily="18" charset="0"/>
                <a:cs typeface="Times New Roman" panose="02020603050405020304" pitchFamily="18" charset="0"/>
              </a:rPr>
              <a:t>he </a:t>
            </a:r>
            <a:r>
              <a:rPr lang="en-US" dirty="0">
                <a:latin typeface="Times New Roman" panose="02020603050405020304" pitchFamily="18" charset="0"/>
                <a:cs typeface="Times New Roman" panose="02020603050405020304" pitchFamily="18" charset="0"/>
              </a:rPr>
              <a:t>railroad failed to pay expenses and was finally sold in 1873 to Jay Gould to become part of the Central Railroad of New Jersey. Many localities were heavy financial losers, but the road was one of the important factors in the permanent prosperity of Vineland since it made possible the transportation of fruits and vegetables, and later a myriad of other products, to the New York area.</a:t>
            </a:r>
          </a:p>
        </p:txBody>
      </p:sp>
    </p:spTree>
    <p:extLst>
      <p:ext uri="{BB962C8B-B14F-4D97-AF65-F5344CB8AC3E}">
        <p14:creationId xmlns:p14="http://schemas.microsoft.com/office/powerpoint/2010/main" val="24646761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ctr"/>
            <a:r>
              <a:rPr lang="en-US" b="1" dirty="0">
                <a:solidFill>
                  <a:schemeClr val="accent1"/>
                </a:solidFill>
                <a:latin typeface="Times New Roman" panose="02020603050405020304" pitchFamily="18" charset="0"/>
                <a:cs typeface="Times New Roman" panose="02020603050405020304" pitchFamily="18" charset="0"/>
              </a:rPr>
              <a:t>Landis Avenue Through The Years</a:t>
            </a:r>
          </a:p>
        </p:txBody>
      </p:sp>
      <p:sp>
        <p:nvSpPr>
          <p:cNvPr id="5" name="Rectangle 4"/>
          <p:cNvSpPr/>
          <p:nvPr/>
        </p:nvSpPr>
        <p:spPr>
          <a:xfrm>
            <a:off x="281763" y="2895600"/>
            <a:ext cx="8458200" cy="369332"/>
          </a:xfrm>
          <a:prstGeom prst="rect">
            <a:avLst/>
          </a:prstGeom>
          <a:solidFill>
            <a:schemeClr val="bg1"/>
          </a:solidFill>
        </p:spPr>
        <p:txBody>
          <a:bodyPr wrap="square">
            <a:spAutoFit/>
          </a:bodyPr>
          <a:lstStyle/>
          <a:p>
            <a:endParaRPr lang="en-US" dirty="0">
              <a:latin typeface="Times New Roman" panose="02020603050405020304" pitchFamily="18" charset="0"/>
              <a:cs typeface="Times New Roman" panose="02020603050405020304" pitchFamily="18" charset="0"/>
            </a:endParaRPr>
          </a:p>
        </p:txBody>
      </p:sp>
      <p:sp>
        <p:nvSpPr>
          <p:cNvPr id="6" name="Rectangle 5"/>
          <p:cNvSpPr/>
          <p:nvPr/>
        </p:nvSpPr>
        <p:spPr>
          <a:xfrm>
            <a:off x="1676400" y="5257800"/>
            <a:ext cx="5334000" cy="646331"/>
          </a:xfrm>
          <a:prstGeom prst="rect">
            <a:avLst/>
          </a:prstGeom>
        </p:spPr>
        <p:txBody>
          <a:bodyPr wrap="square">
            <a:spAutoFit/>
          </a:bodyPr>
          <a:lstStyle/>
          <a:p>
            <a:endParaRPr lang="en-US" dirty="0"/>
          </a:p>
          <a:p>
            <a:r>
              <a:rPr lang="en-US" dirty="0"/>
              <a:t> </a:t>
            </a:r>
          </a:p>
        </p:txBody>
      </p:sp>
      <p:pic>
        <p:nvPicPr>
          <p:cNvPr id="307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620233" y="1905000"/>
            <a:ext cx="389063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143000" y="5750242"/>
            <a:ext cx="2317429" cy="307777"/>
          </a:xfrm>
          <a:prstGeom prst="rect">
            <a:avLst/>
          </a:prstGeom>
        </p:spPr>
        <p:txBody>
          <a:bodyPr wrap="none">
            <a:spAutoFit/>
          </a:bodyPr>
          <a:lstStyle/>
          <a:p>
            <a:r>
              <a:rPr lang="en-US" sz="1400" b="1" dirty="0">
                <a:latin typeface="Times New Roman" panose="02020603050405020304" pitchFamily="18" charset="0"/>
                <a:cs typeface="Times New Roman" panose="02020603050405020304" pitchFamily="18" charset="0"/>
              </a:rPr>
              <a:t>Landis Avenue around 1900</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905000"/>
            <a:ext cx="4267200" cy="3390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5561497" y="5750241"/>
            <a:ext cx="2440605" cy="307777"/>
          </a:xfrm>
          <a:prstGeom prst="rect">
            <a:avLst/>
          </a:prstGeom>
        </p:spPr>
        <p:txBody>
          <a:bodyPr wrap="none">
            <a:spAutoFit/>
          </a:bodyPr>
          <a:lstStyle/>
          <a:p>
            <a:pPr algn="ctr"/>
            <a:r>
              <a:rPr lang="en-US" sz="1400" b="1" dirty="0">
                <a:latin typeface="Times New Roman" panose="02020603050405020304" pitchFamily="18" charset="0"/>
                <a:cs typeface="Times New Roman" panose="02020603050405020304" pitchFamily="18" charset="0"/>
              </a:rPr>
              <a:t>Landis Avenue around </a:t>
            </a:r>
            <a:r>
              <a:rPr lang="en-US" sz="1400" b="1" dirty="0" smtClean="0">
                <a:latin typeface="Times New Roman" panose="02020603050405020304" pitchFamily="18" charset="0"/>
                <a:cs typeface="Times New Roman" panose="02020603050405020304" pitchFamily="18" charset="0"/>
              </a:rPr>
              <a:t>1930’s</a:t>
            </a:r>
            <a:endParaRPr lang="en-US"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8332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ctr"/>
            <a:r>
              <a:rPr lang="en-US" b="1" dirty="0">
                <a:solidFill>
                  <a:schemeClr val="accent1"/>
                </a:solidFill>
                <a:latin typeface="Times New Roman" panose="02020603050405020304" pitchFamily="18" charset="0"/>
                <a:cs typeface="Times New Roman" panose="02020603050405020304" pitchFamily="18" charset="0"/>
              </a:rPr>
              <a:t>Landis Avenue Through The Years</a:t>
            </a:r>
          </a:p>
        </p:txBody>
      </p:sp>
      <p:sp>
        <p:nvSpPr>
          <p:cNvPr id="5" name="Rectangle 4"/>
          <p:cNvSpPr/>
          <p:nvPr/>
        </p:nvSpPr>
        <p:spPr>
          <a:xfrm>
            <a:off x="281763" y="2895600"/>
            <a:ext cx="8458200" cy="369332"/>
          </a:xfrm>
          <a:prstGeom prst="rect">
            <a:avLst/>
          </a:prstGeom>
          <a:solidFill>
            <a:schemeClr val="bg1"/>
          </a:solidFill>
        </p:spPr>
        <p:txBody>
          <a:bodyPr wrap="square">
            <a:spAutoFit/>
          </a:bodyPr>
          <a:lstStyle/>
          <a:p>
            <a:endParaRPr lang="en-US" dirty="0">
              <a:latin typeface="Times New Roman" panose="02020603050405020304" pitchFamily="18" charset="0"/>
              <a:cs typeface="Times New Roman" panose="02020603050405020304" pitchFamily="18" charset="0"/>
            </a:endParaRPr>
          </a:p>
        </p:txBody>
      </p:sp>
      <p:sp>
        <p:nvSpPr>
          <p:cNvPr id="6" name="Rectangle 5"/>
          <p:cNvSpPr/>
          <p:nvPr/>
        </p:nvSpPr>
        <p:spPr>
          <a:xfrm>
            <a:off x="1676400" y="5257800"/>
            <a:ext cx="5334000" cy="646331"/>
          </a:xfrm>
          <a:prstGeom prst="rect">
            <a:avLst/>
          </a:prstGeom>
        </p:spPr>
        <p:txBody>
          <a:bodyPr wrap="square">
            <a:spAutoFit/>
          </a:bodyPr>
          <a:lstStyle/>
          <a:p>
            <a:endParaRPr lang="en-US" dirty="0"/>
          </a:p>
          <a:p>
            <a:r>
              <a:rPr lang="en-US" dirty="0"/>
              <a:t> </a:t>
            </a:r>
          </a:p>
        </p:txBody>
      </p:sp>
      <p:sp>
        <p:nvSpPr>
          <p:cNvPr id="4" name="Rectangle 3"/>
          <p:cNvSpPr/>
          <p:nvPr/>
        </p:nvSpPr>
        <p:spPr>
          <a:xfrm>
            <a:off x="1143000" y="5750242"/>
            <a:ext cx="2440605" cy="307777"/>
          </a:xfrm>
          <a:prstGeom prst="rect">
            <a:avLst/>
          </a:prstGeom>
        </p:spPr>
        <p:txBody>
          <a:bodyPr wrap="none">
            <a:spAutoFit/>
          </a:bodyPr>
          <a:lstStyle/>
          <a:p>
            <a:r>
              <a:rPr lang="en-US" sz="1400" b="1" dirty="0">
                <a:latin typeface="Times New Roman" panose="02020603050405020304" pitchFamily="18" charset="0"/>
                <a:cs typeface="Times New Roman" panose="02020603050405020304" pitchFamily="18" charset="0"/>
              </a:rPr>
              <a:t>Landis Avenue around </a:t>
            </a:r>
            <a:r>
              <a:rPr lang="en-US" sz="1400" b="1" dirty="0" smtClean="0">
                <a:latin typeface="Times New Roman" panose="02020603050405020304" pitchFamily="18" charset="0"/>
                <a:cs typeface="Times New Roman" panose="02020603050405020304" pitchFamily="18" charset="0"/>
              </a:rPr>
              <a:t>1960’s</a:t>
            </a:r>
            <a:endParaRPr lang="en-US" sz="1400" b="1" dirty="0">
              <a:latin typeface="Times New Roman" panose="02020603050405020304" pitchFamily="18" charset="0"/>
              <a:cs typeface="Times New Roman" panose="02020603050405020304" pitchFamily="18" charset="0"/>
            </a:endParaRPr>
          </a:p>
        </p:txBody>
      </p:sp>
      <p:sp>
        <p:nvSpPr>
          <p:cNvPr id="7" name="Rectangle 6"/>
          <p:cNvSpPr/>
          <p:nvPr/>
        </p:nvSpPr>
        <p:spPr>
          <a:xfrm>
            <a:off x="5832499" y="5750241"/>
            <a:ext cx="1898598" cy="307777"/>
          </a:xfrm>
          <a:prstGeom prst="rect">
            <a:avLst/>
          </a:prstGeom>
        </p:spPr>
        <p:txBody>
          <a:bodyPr wrap="none">
            <a:spAutoFit/>
          </a:bodyPr>
          <a:lstStyle/>
          <a:p>
            <a:pPr algn="ctr"/>
            <a:r>
              <a:rPr lang="en-US" sz="1400" b="1" dirty="0">
                <a:latin typeface="Times New Roman" panose="02020603050405020304" pitchFamily="18" charset="0"/>
                <a:cs typeface="Times New Roman" panose="02020603050405020304" pitchFamily="18" charset="0"/>
              </a:rPr>
              <a:t>Landis Avenue </a:t>
            </a:r>
            <a:r>
              <a:rPr lang="en-US" sz="1400" b="1" dirty="0" smtClean="0">
                <a:latin typeface="Times New Roman" panose="02020603050405020304" pitchFamily="18" charset="0"/>
                <a:cs typeface="Times New Roman" panose="02020603050405020304" pitchFamily="18" charset="0"/>
              </a:rPr>
              <a:t>Today</a:t>
            </a:r>
            <a:endParaRPr lang="en-US" sz="1400" b="1" dirty="0">
              <a:latin typeface="Times New Roman" panose="02020603050405020304" pitchFamily="18" charset="0"/>
              <a:cs typeface="Times New Roman" panose="02020603050405020304" pitchFamily="18" charset="0"/>
            </a:endParaRPr>
          </a:p>
        </p:txBody>
      </p:sp>
      <p:pic>
        <p:nvPicPr>
          <p:cNvPr id="409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475147" y="1690244"/>
            <a:ext cx="3868253" cy="3567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599" y="1752600"/>
            <a:ext cx="3939363"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73352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normAutofit/>
          </a:bodyPr>
          <a:lstStyle/>
          <a:p>
            <a:pPr algn="ctr"/>
            <a:r>
              <a:rPr lang="en-US" sz="2800" b="1" dirty="0">
                <a:solidFill>
                  <a:schemeClr val="accent1"/>
                </a:solidFill>
                <a:latin typeface="Times New Roman" panose="02020603050405020304" pitchFamily="18" charset="0"/>
                <a:cs typeface="Times New Roman" panose="02020603050405020304" pitchFamily="18" charset="0"/>
              </a:rPr>
              <a:t>Siloam Cemetery: The “beautiful city of the dead”</a:t>
            </a:r>
          </a:p>
        </p:txBody>
      </p:sp>
      <p:sp>
        <p:nvSpPr>
          <p:cNvPr id="5" name="Rectangle 4"/>
          <p:cNvSpPr/>
          <p:nvPr/>
        </p:nvSpPr>
        <p:spPr>
          <a:xfrm>
            <a:off x="281763" y="2895600"/>
            <a:ext cx="8458200" cy="369332"/>
          </a:xfrm>
          <a:prstGeom prst="rect">
            <a:avLst/>
          </a:prstGeom>
          <a:solidFill>
            <a:schemeClr val="bg1"/>
          </a:solidFill>
        </p:spPr>
        <p:txBody>
          <a:bodyPr wrap="square">
            <a:spAutoFit/>
          </a:bodyPr>
          <a:lstStyle/>
          <a:p>
            <a:endParaRPr lang="en-US" dirty="0">
              <a:latin typeface="Times New Roman" panose="02020603050405020304" pitchFamily="18" charset="0"/>
              <a:cs typeface="Times New Roman" panose="02020603050405020304" pitchFamily="18" charset="0"/>
            </a:endParaRPr>
          </a:p>
        </p:txBody>
      </p:sp>
      <p:sp>
        <p:nvSpPr>
          <p:cNvPr id="6" name="Rectangle 5"/>
          <p:cNvSpPr/>
          <p:nvPr/>
        </p:nvSpPr>
        <p:spPr>
          <a:xfrm>
            <a:off x="916605" y="5213818"/>
            <a:ext cx="5334000" cy="646331"/>
          </a:xfrm>
          <a:prstGeom prst="rect">
            <a:avLst/>
          </a:prstGeom>
        </p:spPr>
        <p:txBody>
          <a:bodyPr wrap="square">
            <a:spAutoFit/>
          </a:bodyPr>
          <a:lstStyle/>
          <a:p>
            <a:endParaRPr lang="en-US" dirty="0"/>
          </a:p>
          <a:p>
            <a:r>
              <a:rPr lang="en-US" dirty="0"/>
              <a:t> </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838" y="685800"/>
            <a:ext cx="3595688" cy="2829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28598" y="3657600"/>
            <a:ext cx="8511363" cy="2862322"/>
          </a:xfrm>
          <a:prstGeom prst="rect">
            <a:avLst/>
          </a:prstGeom>
          <a:solidFill>
            <a:schemeClr val="accent5">
              <a:lumMod val="20000"/>
              <a:lumOff val="80000"/>
            </a:schemeClr>
          </a:solidFill>
        </p:spPr>
        <p:txBody>
          <a:bodyPr wrap="square">
            <a:spAutoFit/>
          </a:bodyPr>
          <a:lstStyle/>
          <a:p>
            <a:r>
              <a:rPr lang="en-US" b="1" dirty="0">
                <a:solidFill>
                  <a:srgbClr val="FF0000"/>
                </a:solidFill>
                <a:latin typeface="Times New Roman" panose="02020603050405020304" pitchFamily="18" charset="0"/>
                <a:cs typeface="Times New Roman" panose="02020603050405020304" pitchFamily="18" charset="0"/>
              </a:rPr>
              <a:t>Siloam Cemetery </a:t>
            </a:r>
            <a:r>
              <a:rPr lang="en-US" dirty="0">
                <a:latin typeface="Times New Roman" panose="02020603050405020304" pitchFamily="18" charset="0"/>
                <a:cs typeface="Times New Roman" panose="02020603050405020304" pitchFamily="18" charset="0"/>
              </a:rPr>
              <a:t>has derived its historic significance from the founding of Vineland, New Jersey in 1861.  In 1864, Charles Kline Landis, the founder of Vineland, felt that his fast-growing town needed a place of mourning.  A place, where he believed his citizens could be laid to rest.   With this, Vineland was deeded a plot of 14.39 acres from Charles Kline Landis.  Siloam’s first trustees were men of importance in the city, along with Charles K. Landis. In 1900, a beautiful arched granite entrance was constructed.  A stone and iron fence was added in 1902.  Today, Siloam cemetery still is recognized by many for its beauty and comfort with its surrounding architectures of its chapel and entrance, along with memorials of Vineland’s original citizens.  Locally known, as the “beautiful city of the dead.”</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690914"/>
            <a:ext cx="3310270"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55927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normAutofit/>
          </a:bodyPr>
          <a:lstStyle/>
          <a:p>
            <a:pPr algn="ctr"/>
            <a:r>
              <a:rPr lang="en-US" sz="2800" b="1" dirty="0">
                <a:solidFill>
                  <a:schemeClr val="accent1"/>
                </a:solidFill>
                <a:latin typeface="Times New Roman" panose="02020603050405020304" pitchFamily="18" charset="0"/>
                <a:cs typeface="Times New Roman" panose="02020603050405020304" pitchFamily="18" charset="0"/>
              </a:rPr>
              <a:t>Siloam Cemetery: The </a:t>
            </a:r>
            <a:r>
              <a:rPr lang="en-US" sz="2800" b="1" dirty="0" smtClean="0">
                <a:solidFill>
                  <a:schemeClr val="accent1"/>
                </a:solidFill>
                <a:latin typeface="Times New Roman" panose="02020603050405020304" pitchFamily="18" charset="0"/>
                <a:cs typeface="Times New Roman" panose="02020603050405020304" pitchFamily="18" charset="0"/>
              </a:rPr>
              <a:t>“Beautiful </a:t>
            </a:r>
            <a:r>
              <a:rPr lang="en-US" sz="2800" b="1" dirty="0">
                <a:solidFill>
                  <a:schemeClr val="accent1"/>
                </a:solidFill>
                <a:latin typeface="Times New Roman" panose="02020603050405020304" pitchFamily="18" charset="0"/>
                <a:cs typeface="Times New Roman" panose="02020603050405020304" pitchFamily="18" charset="0"/>
              </a:rPr>
              <a:t>C</a:t>
            </a:r>
            <a:r>
              <a:rPr lang="en-US" sz="2800" b="1" dirty="0" smtClean="0">
                <a:solidFill>
                  <a:schemeClr val="accent1"/>
                </a:solidFill>
                <a:latin typeface="Times New Roman" panose="02020603050405020304" pitchFamily="18" charset="0"/>
                <a:cs typeface="Times New Roman" panose="02020603050405020304" pitchFamily="18" charset="0"/>
              </a:rPr>
              <a:t>ity </a:t>
            </a:r>
            <a:r>
              <a:rPr lang="en-US" sz="2800" b="1" dirty="0">
                <a:solidFill>
                  <a:schemeClr val="accent1"/>
                </a:solidFill>
                <a:latin typeface="Times New Roman" panose="02020603050405020304" pitchFamily="18" charset="0"/>
                <a:cs typeface="Times New Roman" panose="02020603050405020304" pitchFamily="18" charset="0"/>
              </a:rPr>
              <a:t>of the </a:t>
            </a:r>
            <a:r>
              <a:rPr lang="en-US" sz="2800" b="1" dirty="0" smtClean="0">
                <a:solidFill>
                  <a:schemeClr val="accent1"/>
                </a:solidFill>
                <a:latin typeface="Times New Roman" panose="02020603050405020304" pitchFamily="18" charset="0"/>
                <a:cs typeface="Times New Roman" panose="02020603050405020304" pitchFamily="18" charset="0"/>
              </a:rPr>
              <a:t>Dead</a:t>
            </a:r>
            <a:r>
              <a:rPr lang="en-US" sz="2800" b="1" dirty="0">
                <a:solidFill>
                  <a:schemeClr val="accent1"/>
                </a:solidFill>
                <a:latin typeface="Times New Roman" panose="02020603050405020304" pitchFamily="18" charset="0"/>
                <a:cs typeface="Times New Roman" panose="02020603050405020304" pitchFamily="18" charset="0"/>
              </a:rPr>
              <a:t>”</a:t>
            </a:r>
          </a:p>
        </p:txBody>
      </p:sp>
      <p:sp>
        <p:nvSpPr>
          <p:cNvPr id="5" name="Rectangle 4"/>
          <p:cNvSpPr/>
          <p:nvPr/>
        </p:nvSpPr>
        <p:spPr>
          <a:xfrm>
            <a:off x="281763" y="2895600"/>
            <a:ext cx="8458200" cy="369332"/>
          </a:xfrm>
          <a:prstGeom prst="rect">
            <a:avLst/>
          </a:prstGeom>
          <a:solidFill>
            <a:schemeClr val="bg1"/>
          </a:solidFill>
        </p:spPr>
        <p:txBody>
          <a:bodyPr wrap="square">
            <a:spAutoFit/>
          </a:bodyPr>
          <a:lstStyle/>
          <a:p>
            <a:endParaRPr lang="en-US" dirty="0">
              <a:latin typeface="Times New Roman" panose="02020603050405020304" pitchFamily="18" charset="0"/>
              <a:cs typeface="Times New Roman" panose="02020603050405020304" pitchFamily="18" charset="0"/>
            </a:endParaRPr>
          </a:p>
        </p:txBody>
      </p:sp>
      <p:sp>
        <p:nvSpPr>
          <p:cNvPr id="6" name="Rectangle 5"/>
          <p:cNvSpPr/>
          <p:nvPr/>
        </p:nvSpPr>
        <p:spPr>
          <a:xfrm>
            <a:off x="916605" y="5213818"/>
            <a:ext cx="5334000" cy="646331"/>
          </a:xfrm>
          <a:prstGeom prst="rect">
            <a:avLst/>
          </a:prstGeom>
        </p:spPr>
        <p:txBody>
          <a:bodyPr wrap="square">
            <a:spAutoFit/>
          </a:bodyPr>
          <a:lstStyle/>
          <a:p>
            <a:endParaRPr lang="en-US" dirty="0"/>
          </a:p>
          <a:p>
            <a:r>
              <a:rPr lang="en-US" dirty="0"/>
              <a:t> </a:t>
            </a:r>
          </a:p>
        </p:txBody>
      </p:sp>
      <p:sp>
        <p:nvSpPr>
          <p:cNvPr id="8" name="Rectangle 7"/>
          <p:cNvSpPr/>
          <p:nvPr/>
        </p:nvSpPr>
        <p:spPr>
          <a:xfrm>
            <a:off x="281763" y="3718679"/>
            <a:ext cx="8458200" cy="2585323"/>
          </a:xfrm>
          <a:prstGeom prst="rect">
            <a:avLst/>
          </a:prstGeom>
          <a:solidFill>
            <a:schemeClr val="accent5">
              <a:lumMod val="20000"/>
              <a:lumOff val="80000"/>
            </a:schemeClr>
          </a:solidFill>
        </p:spPr>
        <p:txBody>
          <a:bodyPr wrap="square">
            <a:spAutoFit/>
          </a:bodyPr>
          <a:lstStyle/>
          <a:p>
            <a:r>
              <a:rPr lang="en-US" dirty="0">
                <a:latin typeface="Times New Roman" panose="02020603050405020304" pitchFamily="18" charset="0"/>
                <a:cs typeface="Times New Roman" panose="02020603050405020304" pitchFamily="18" charset="0"/>
              </a:rPr>
              <a:t>As early as 1866 plans were abroad to construct a chapel that would stand in the center of the grounds in Siloam.  Funding for this project however became rather expensive, and therefore it was not until 1916 when the association finally met and began to accept bids for the construction of the chapel.  Walter L. </a:t>
            </a:r>
            <a:r>
              <a:rPr lang="en-US" dirty="0" err="1">
                <a:latin typeface="Times New Roman" panose="02020603050405020304" pitchFamily="18" charset="0"/>
                <a:cs typeface="Times New Roman" panose="02020603050405020304" pitchFamily="18" charset="0"/>
              </a:rPr>
              <a:t>Foulk</a:t>
            </a:r>
            <a:r>
              <a:rPr lang="en-US" dirty="0">
                <a:latin typeface="Times New Roman" panose="02020603050405020304" pitchFamily="18" charset="0"/>
                <a:cs typeface="Times New Roman" panose="02020603050405020304" pitchFamily="18" charset="0"/>
              </a:rPr>
              <a:t>, a local builder, was awarded the contract for $6,456.00.  But by the end of its completion, costs had climbed up to $8,050.00.  In December of 1918, the project of an “imposing chapel of granite and stained glass” was completed.  From this date until the closing of the chapel in the 1980’s due to budgetary restrictions, the Siloam chapel was used for funeral services and private meditations. </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838199"/>
            <a:ext cx="3505200" cy="2743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838200"/>
            <a:ext cx="3657600" cy="2743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551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063" y="152400"/>
            <a:ext cx="8229600" cy="609600"/>
          </a:xfrm>
        </p:spPr>
        <p:txBody>
          <a:bodyPr>
            <a:normAutofit/>
          </a:bodyPr>
          <a:lstStyle/>
          <a:p>
            <a:pPr algn="ctr"/>
            <a:r>
              <a:rPr lang="en-US" sz="2800" b="1" dirty="0" smtClean="0">
                <a:solidFill>
                  <a:schemeClr val="accent1"/>
                </a:solidFill>
                <a:latin typeface="Times New Roman" panose="02020603050405020304" pitchFamily="18" charset="0"/>
                <a:cs typeface="Times New Roman" panose="02020603050405020304" pitchFamily="18" charset="0"/>
              </a:rPr>
              <a:t>Founders Day</a:t>
            </a:r>
            <a:endParaRPr lang="en-US" sz="2800" b="1" dirty="0">
              <a:solidFill>
                <a:schemeClr val="accent1"/>
              </a:solidFill>
              <a:latin typeface="Times New Roman" panose="02020603050405020304" pitchFamily="18" charset="0"/>
              <a:cs typeface="Times New Roman" panose="02020603050405020304" pitchFamily="18" charset="0"/>
            </a:endParaRPr>
          </a:p>
        </p:txBody>
      </p:sp>
      <p:sp>
        <p:nvSpPr>
          <p:cNvPr id="5" name="Rectangle 4"/>
          <p:cNvSpPr/>
          <p:nvPr/>
        </p:nvSpPr>
        <p:spPr>
          <a:xfrm>
            <a:off x="281763" y="2895600"/>
            <a:ext cx="8458200" cy="369332"/>
          </a:xfrm>
          <a:prstGeom prst="rect">
            <a:avLst/>
          </a:prstGeom>
          <a:solidFill>
            <a:schemeClr val="bg1"/>
          </a:solidFill>
        </p:spPr>
        <p:txBody>
          <a:bodyPr wrap="square">
            <a:spAutoFit/>
          </a:bodyPr>
          <a:lstStyle/>
          <a:p>
            <a:endParaRPr lang="en-US" dirty="0">
              <a:latin typeface="Times New Roman" panose="02020603050405020304" pitchFamily="18" charset="0"/>
              <a:cs typeface="Times New Roman" panose="02020603050405020304" pitchFamily="18" charset="0"/>
            </a:endParaRPr>
          </a:p>
        </p:txBody>
      </p:sp>
      <p:sp>
        <p:nvSpPr>
          <p:cNvPr id="6" name="Rectangle 5"/>
          <p:cNvSpPr/>
          <p:nvPr/>
        </p:nvSpPr>
        <p:spPr>
          <a:xfrm>
            <a:off x="916605" y="5213818"/>
            <a:ext cx="5334000" cy="646331"/>
          </a:xfrm>
          <a:prstGeom prst="rect">
            <a:avLst/>
          </a:prstGeom>
        </p:spPr>
        <p:txBody>
          <a:bodyPr wrap="square">
            <a:spAutoFit/>
          </a:bodyPr>
          <a:lstStyle/>
          <a:p>
            <a:endParaRPr lang="en-US" dirty="0"/>
          </a:p>
          <a:p>
            <a:r>
              <a:rPr lang="en-US" dirty="0"/>
              <a:t> </a:t>
            </a:r>
          </a:p>
        </p:txBody>
      </p:sp>
      <p:sp>
        <p:nvSpPr>
          <p:cNvPr id="8" name="Rectangle 7"/>
          <p:cNvSpPr/>
          <p:nvPr/>
        </p:nvSpPr>
        <p:spPr>
          <a:xfrm>
            <a:off x="281763" y="3718679"/>
            <a:ext cx="8458200" cy="2031325"/>
          </a:xfrm>
          <a:prstGeom prst="rect">
            <a:avLst/>
          </a:prstGeom>
          <a:solidFill>
            <a:schemeClr val="accent5">
              <a:lumMod val="20000"/>
              <a:lumOff val="80000"/>
            </a:schemeClr>
          </a:solidFill>
        </p:spPr>
        <p:txBody>
          <a:bodyPr wrap="square">
            <a:spAutoFit/>
          </a:bodyPr>
          <a:lstStyle/>
          <a:p>
            <a:r>
              <a:rPr lang="en-US" dirty="0">
                <a:latin typeface="Times New Roman" panose="02020603050405020304" pitchFamily="18" charset="0"/>
                <a:cs typeface="Times New Roman" panose="02020603050405020304" pitchFamily="18" charset="0"/>
              </a:rPr>
              <a:t>Each year, the Friends of Historic Vineland in association with The Downtown Improvement District, have sponsored a </a:t>
            </a:r>
            <a:r>
              <a:rPr lang="en-US" b="1" dirty="0">
                <a:solidFill>
                  <a:srgbClr val="FF0000"/>
                </a:solidFill>
                <a:latin typeface="Times New Roman" panose="02020603050405020304" pitchFamily="18" charset="0"/>
                <a:cs typeface="Times New Roman" panose="02020603050405020304" pitchFamily="18" charset="0"/>
              </a:rPr>
              <a:t>"Founder's Day" </a:t>
            </a:r>
            <a:r>
              <a:rPr lang="en-US" dirty="0">
                <a:latin typeface="Times New Roman" panose="02020603050405020304" pitchFamily="18" charset="0"/>
                <a:cs typeface="Times New Roman" panose="02020603050405020304" pitchFamily="18" charset="0"/>
              </a:rPr>
              <a:t>event for the benefit of the school children and the people of this area. The event has grown larger every year, with this one promising to be the biggest and best </a:t>
            </a:r>
            <a:r>
              <a:rPr lang="en-US" dirty="0" smtClean="0">
                <a:latin typeface="Times New Roman" panose="02020603050405020304" pitchFamily="18" charset="0"/>
                <a:cs typeface="Times New Roman" panose="02020603050405020304" pitchFamily="18" charset="0"/>
              </a:rPr>
              <a:t>yet! In </a:t>
            </a:r>
            <a:r>
              <a:rPr lang="en-US" dirty="0">
                <a:latin typeface="Times New Roman" panose="02020603050405020304" pitchFamily="18" charset="0"/>
                <a:cs typeface="Times New Roman" panose="02020603050405020304" pitchFamily="18" charset="0"/>
              </a:rPr>
              <a:t>past years, the members of the Friends in conjunction with local Civil War Reenactors will host all of the third and fifth grade school children of the Vineland School District at the Landis Middle School with a living history event.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4863" y="762000"/>
            <a:ext cx="45720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88333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063" y="152400"/>
            <a:ext cx="8229600" cy="609600"/>
          </a:xfrm>
        </p:spPr>
        <p:txBody>
          <a:bodyPr>
            <a:normAutofit/>
          </a:bodyPr>
          <a:lstStyle/>
          <a:p>
            <a:pPr algn="ctr"/>
            <a:r>
              <a:rPr lang="en-US" sz="1800" b="1" dirty="0">
                <a:solidFill>
                  <a:schemeClr val="accent1"/>
                </a:solidFill>
                <a:latin typeface="Times New Roman" panose="02020603050405020304" pitchFamily="18" charset="0"/>
                <a:cs typeface="Times New Roman" panose="02020603050405020304" pitchFamily="18" charset="0"/>
              </a:rPr>
              <a:t>The Poultry and Egg Festival of Vineland: The Worlds Largest Frying Pan</a:t>
            </a:r>
          </a:p>
        </p:txBody>
      </p:sp>
      <p:sp>
        <p:nvSpPr>
          <p:cNvPr id="5" name="Rectangle 4"/>
          <p:cNvSpPr/>
          <p:nvPr/>
        </p:nvSpPr>
        <p:spPr>
          <a:xfrm>
            <a:off x="281763" y="2895600"/>
            <a:ext cx="8458200" cy="369332"/>
          </a:xfrm>
          <a:prstGeom prst="rect">
            <a:avLst/>
          </a:prstGeom>
          <a:solidFill>
            <a:schemeClr val="bg1"/>
          </a:solidFill>
        </p:spPr>
        <p:txBody>
          <a:bodyPr wrap="square">
            <a:spAutoFit/>
          </a:bodyPr>
          <a:lstStyle/>
          <a:p>
            <a:endParaRPr lang="en-US" dirty="0">
              <a:latin typeface="Times New Roman" panose="02020603050405020304" pitchFamily="18" charset="0"/>
              <a:cs typeface="Times New Roman" panose="02020603050405020304" pitchFamily="18" charset="0"/>
            </a:endParaRPr>
          </a:p>
        </p:txBody>
      </p:sp>
      <p:sp>
        <p:nvSpPr>
          <p:cNvPr id="6" name="Rectangle 5"/>
          <p:cNvSpPr/>
          <p:nvPr/>
        </p:nvSpPr>
        <p:spPr>
          <a:xfrm>
            <a:off x="916605" y="5213818"/>
            <a:ext cx="5334000" cy="646331"/>
          </a:xfrm>
          <a:prstGeom prst="rect">
            <a:avLst/>
          </a:prstGeom>
        </p:spPr>
        <p:txBody>
          <a:bodyPr wrap="square">
            <a:spAutoFit/>
          </a:bodyPr>
          <a:lstStyle/>
          <a:p>
            <a:endParaRPr lang="en-US" dirty="0"/>
          </a:p>
          <a:p>
            <a:r>
              <a:rPr lang="en-US" dirty="0"/>
              <a:t> </a:t>
            </a:r>
          </a:p>
        </p:txBody>
      </p:sp>
      <p:sp>
        <p:nvSpPr>
          <p:cNvPr id="8" name="Rectangle 7"/>
          <p:cNvSpPr/>
          <p:nvPr/>
        </p:nvSpPr>
        <p:spPr>
          <a:xfrm>
            <a:off x="342016" y="3736400"/>
            <a:ext cx="8458200" cy="2585323"/>
          </a:xfrm>
          <a:prstGeom prst="rect">
            <a:avLst/>
          </a:prstGeom>
          <a:solidFill>
            <a:schemeClr val="accent5">
              <a:lumMod val="20000"/>
              <a:lumOff val="80000"/>
            </a:schemeClr>
          </a:solidFill>
        </p:spPr>
        <p:txBody>
          <a:bodyPr wrap="square">
            <a:spAutoFit/>
          </a:bodyPr>
          <a:lstStyle/>
          <a:p>
            <a:r>
              <a:rPr lang="en-US" dirty="0">
                <a:latin typeface="Times New Roman" panose="02020603050405020304" pitchFamily="18" charset="0"/>
                <a:cs typeface="Times New Roman" panose="02020603050405020304" pitchFamily="18" charset="0"/>
              </a:rPr>
              <a:t>In the late 1940s the poultry business took off in Vineland and people thought it would last forever.  It flourished during the Depression and continued to flourish after World War II.  Vineland became a leader in the industry and 90% of the Vineland population was involved in the egg and poultry industry in some way.  As a celebration of Vineland's hard work and success and as a tribute to the industry, Vineland residents and industry leaders began hosting an annual </a:t>
            </a:r>
            <a:r>
              <a:rPr lang="en-US" b="1" dirty="0">
                <a:solidFill>
                  <a:srgbClr val="FF0000"/>
                </a:solidFill>
                <a:latin typeface="Times New Roman" panose="02020603050405020304" pitchFamily="18" charset="0"/>
                <a:cs typeface="Times New Roman" panose="02020603050405020304" pitchFamily="18" charset="0"/>
              </a:rPr>
              <a:t>Poultry and Egg </a:t>
            </a:r>
            <a:r>
              <a:rPr lang="en-US" b="1" dirty="0" smtClean="0">
                <a:solidFill>
                  <a:srgbClr val="FF0000"/>
                </a:solidFill>
                <a:latin typeface="Times New Roman" panose="02020603050405020304" pitchFamily="18" charset="0"/>
                <a:cs typeface="Times New Roman" panose="02020603050405020304" pitchFamily="18" charset="0"/>
              </a:rPr>
              <a:t>Festival </a:t>
            </a:r>
            <a:r>
              <a:rPr lang="en-US" dirty="0">
                <a:latin typeface="Times New Roman" panose="02020603050405020304" pitchFamily="18" charset="0"/>
                <a:cs typeface="Times New Roman" panose="02020603050405020304" pitchFamily="18" charset="0"/>
              </a:rPr>
              <a:t>in June of 1954. Sadly, 1956 was the last year of  the actual Poultry and Egg Festival  as interest began to dwindle and Vineland slowly ceased to be "The Egg Basket of </a:t>
            </a:r>
            <a:r>
              <a:rPr lang="en-US" dirty="0" smtClean="0">
                <a:latin typeface="Times New Roman" panose="02020603050405020304" pitchFamily="18" charset="0"/>
                <a:cs typeface="Times New Roman" panose="02020603050405020304" pitchFamily="18" charset="0"/>
              </a:rPr>
              <a:t>America”.</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42122" y="990600"/>
            <a:ext cx="4038601" cy="2623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990600"/>
            <a:ext cx="4053663" cy="2623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02023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063" y="228600"/>
            <a:ext cx="8229600" cy="609600"/>
          </a:xfrm>
        </p:spPr>
        <p:txBody>
          <a:bodyPr>
            <a:noAutofit/>
          </a:bodyPr>
          <a:lstStyle/>
          <a:p>
            <a:pPr algn="ctr"/>
            <a:r>
              <a:rPr lang="en-US" b="1" dirty="0">
                <a:solidFill>
                  <a:schemeClr val="accent1"/>
                </a:solidFill>
                <a:latin typeface="Times New Roman" panose="02020603050405020304" pitchFamily="18" charset="0"/>
                <a:cs typeface="Times New Roman" panose="02020603050405020304" pitchFamily="18" charset="0"/>
              </a:rPr>
              <a:t>The History </a:t>
            </a:r>
            <a:r>
              <a:rPr lang="en-US" b="1" dirty="0" err="1">
                <a:solidFill>
                  <a:schemeClr val="accent1"/>
                </a:solidFill>
                <a:latin typeface="Times New Roman" panose="02020603050405020304" pitchFamily="18" charset="0"/>
                <a:cs typeface="Times New Roman" panose="02020603050405020304" pitchFamily="18" charset="0"/>
              </a:rPr>
              <a:t>Gittone</a:t>
            </a:r>
            <a:r>
              <a:rPr lang="en-US" b="1" dirty="0">
                <a:solidFill>
                  <a:schemeClr val="accent1"/>
                </a:solidFill>
                <a:latin typeface="Times New Roman" panose="02020603050405020304" pitchFamily="18" charset="0"/>
                <a:cs typeface="Times New Roman" panose="02020603050405020304" pitchFamily="18" charset="0"/>
              </a:rPr>
              <a:t> Stadium</a:t>
            </a:r>
          </a:p>
        </p:txBody>
      </p:sp>
      <p:sp>
        <p:nvSpPr>
          <p:cNvPr id="5" name="Rectangle 4"/>
          <p:cNvSpPr/>
          <p:nvPr/>
        </p:nvSpPr>
        <p:spPr>
          <a:xfrm>
            <a:off x="281763" y="2895600"/>
            <a:ext cx="8458200" cy="369332"/>
          </a:xfrm>
          <a:prstGeom prst="rect">
            <a:avLst/>
          </a:prstGeom>
          <a:solidFill>
            <a:schemeClr val="bg1"/>
          </a:solidFill>
        </p:spPr>
        <p:txBody>
          <a:bodyPr wrap="square">
            <a:spAutoFit/>
          </a:bodyPr>
          <a:lstStyle/>
          <a:p>
            <a:endParaRPr lang="en-US" dirty="0">
              <a:latin typeface="Times New Roman" panose="02020603050405020304" pitchFamily="18" charset="0"/>
              <a:cs typeface="Times New Roman" panose="02020603050405020304" pitchFamily="18" charset="0"/>
            </a:endParaRPr>
          </a:p>
        </p:txBody>
      </p:sp>
      <p:sp>
        <p:nvSpPr>
          <p:cNvPr id="6" name="Rectangle 5"/>
          <p:cNvSpPr/>
          <p:nvPr/>
        </p:nvSpPr>
        <p:spPr>
          <a:xfrm>
            <a:off x="916605" y="5213818"/>
            <a:ext cx="5334000" cy="646331"/>
          </a:xfrm>
          <a:prstGeom prst="rect">
            <a:avLst/>
          </a:prstGeom>
        </p:spPr>
        <p:txBody>
          <a:bodyPr wrap="square">
            <a:spAutoFit/>
          </a:bodyPr>
          <a:lstStyle/>
          <a:p>
            <a:endParaRPr lang="en-US" dirty="0"/>
          </a:p>
          <a:p>
            <a:r>
              <a:rPr lang="en-US" dirty="0"/>
              <a:t> </a:t>
            </a:r>
          </a:p>
        </p:txBody>
      </p:sp>
      <p:sp>
        <p:nvSpPr>
          <p:cNvPr id="8" name="Rectangle 7"/>
          <p:cNvSpPr/>
          <p:nvPr/>
        </p:nvSpPr>
        <p:spPr>
          <a:xfrm>
            <a:off x="342016" y="4038600"/>
            <a:ext cx="8458200" cy="1754326"/>
          </a:xfrm>
          <a:prstGeom prst="rect">
            <a:avLst/>
          </a:prstGeom>
          <a:solidFill>
            <a:schemeClr val="accent5">
              <a:lumMod val="20000"/>
              <a:lumOff val="80000"/>
            </a:schemeClr>
          </a:solidFill>
        </p:spPr>
        <p:txBody>
          <a:bodyPr wrap="square">
            <a:spAutoFit/>
          </a:bodyPr>
          <a:lstStyle/>
          <a:p>
            <a:r>
              <a:rPr lang="en-US" b="1" dirty="0" err="1">
                <a:solidFill>
                  <a:srgbClr val="FF0000"/>
                </a:solidFill>
                <a:latin typeface="Times New Roman" panose="02020603050405020304" pitchFamily="18" charset="0"/>
                <a:cs typeface="Times New Roman" panose="02020603050405020304" pitchFamily="18" charset="0"/>
              </a:rPr>
              <a:t>Gittone</a:t>
            </a:r>
            <a:r>
              <a:rPr lang="en-US" b="1" dirty="0">
                <a:solidFill>
                  <a:srgbClr val="FF0000"/>
                </a:solidFill>
                <a:latin typeface="Times New Roman" panose="02020603050405020304" pitchFamily="18" charset="0"/>
                <a:cs typeface="Times New Roman" panose="02020603050405020304" pitchFamily="18" charset="0"/>
              </a:rPr>
              <a:t> Stadium </a:t>
            </a:r>
            <a:r>
              <a:rPr lang="en-US" dirty="0">
                <a:latin typeface="Times New Roman" panose="02020603050405020304" pitchFamily="18" charset="0"/>
                <a:cs typeface="Times New Roman" panose="02020603050405020304" pitchFamily="18" charset="0"/>
              </a:rPr>
              <a:t>was added to the </a:t>
            </a:r>
            <a:r>
              <a:rPr lang="en-US" dirty="0" smtClean="0">
                <a:latin typeface="Times New Roman" panose="02020603050405020304" pitchFamily="18" charset="0"/>
                <a:cs typeface="Times New Roman" panose="02020603050405020304" pitchFamily="18" charset="0"/>
              </a:rPr>
              <a:t>Landis Intermediate School campus </a:t>
            </a:r>
            <a:r>
              <a:rPr lang="en-US" dirty="0">
                <a:latin typeface="Times New Roman" panose="02020603050405020304" pitchFamily="18" charset="0"/>
                <a:cs typeface="Times New Roman" panose="02020603050405020304" pitchFamily="18" charset="0"/>
              </a:rPr>
              <a:t>in 1935-36. It is still used today for high school football games, soccer matches and graduation ceremonies. The new high school opened in 1963 as the former Vineland High School was converted to a junior high school. Vineland High School, located on Chestnut Avenue, is a modern, campus-style institution and the athletic programs are now based there. Football games, however, are played at the </a:t>
            </a:r>
            <a:r>
              <a:rPr lang="en-US" dirty="0" err="1">
                <a:latin typeface="Times New Roman" panose="02020603050405020304" pitchFamily="18" charset="0"/>
                <a:cs typeface="Times New Roman" panose="02020603050405020304" pitchFamily="18" charset="0"/>
              </a:rPr>
              <a:t>Gittone</a:t>
            </a:r>
            <a:r>
              <a:rPr lang="en-US" dirty="0">
                <a:latin typeface="Times New Roman" panose="02020603050405020304" pitchFamily="18" charset="0"/>
                <a:cs typeface="Times New Roman" panose="02020603050405020304" pitchFamily="18" charset="0"/>
              </a:rPr>
              <a:t> Stadium on Friday evenings. </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878956"/>
            <a:ext cx="3657600" cy="304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877738"/>
            <a:ext cx="4171950" cy="3049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81998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accent1"/>
                </a:solidFill>
                <a:latin typeface="Times New Roman" panose="02020603050405020304" pitchFamily="18" charset="0"/>
                <a:cs typeface="Times New Roman" panose="02020603050405020304" pitchFamily="18" charset="0"/>
              </a:rPr>
              <a:t>Word Wall</a:t>
            </a:r>
            <a:endParaRPr lang="en-US" b="1"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
          </p:nvPr>
        </p:nvSpPr>
        <p:spPr>
          <a:xfrm>
            <a:off x="228600" y="1524000"/>
            <a:ext cx="8458200" cy="5181600"/>
          </a:xfrm>
        </p:spPr>
        <p:txBody>
          <a:bodyPr>
            <a:normAutofit lnSpcReduction="10000"/>
          </a:bodyPr>
          <a:lstStyle/>
          <a:p>
            <a:pPr marL="0" indent="0">
              <a:buNone/>
            </a:pPr>
            <a:r>
              <a:rPr lang="en-US" sz="2000" b="1" dirty="0" smtClean="0">
                <a:solidFill>
                  <a:srgbClr val="FF0000"/>
                </a:solidFill>
                <a:latin typeface="Times New Roman" panose="02020603050405020304" pitchFamily="18" charset="0"/>
                <a:cs typeface="Times New Roman" panose="02020603050405020304" pitchFamily="18" charset="0"/>
              </a:rPr>
              <a:t>Charles K. </a:t>
            </a:r>
            <a:r>
              <a:rPr lang="en-US" sz="2000" b="1" dirty="0">
                <a:solidFill>
                  <a:srgbClr val="FF0000"/>
                </a:solidFill>
                <a:latin typeface="Times New Roman" panose="02020603050405020304" pitchFamily="18" charset="0"/>
                <a:cs typeface="Times New Roman" panose="02020603050405020304" pitchFamily="18" charset="0"/>
              </a:rPr>
              <a:t>Landis		</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Lenni</a:t>
            </a:r>
            <a:r>
              <a:rPr lang="en-US" sz="2000" b="1" dirty="0" smtClean="0">
                <a:solidFill>
                  <a:srgbClr val="FF0000"/>
                </a:solidFill>
                <a:latin typeface="Times New Roman" panose="02020603050405020304" pitchFamily="18" charset="0"/>
                <a:cs typeface="Times New Roman" panose="02020603050405020304" pitchFamily="18" charset="0"/>
              </a:rPr>
              <a:t>-Lenape</a:t>
            </a:r>
          </a:p>
          <a:p>
            <a:pPr marL="0" indent="0" algn="ctr">
              <a:buNone/>
            </a:pPr>
            <a:endParaRPr lang="en-US" sz="2000" b="1" dirty="0">
              <a:solidFill>
                <a:srgbClr val="FF0000"/>
              </a:solidFill>
              <a:latin typeface="Times New Roman" panose="02020603050405020304" pitchFamily="18" charset="0"/>
              <a:cs typeface="Times New Roman" panose="02020603050405020304" pitchFamily="18" charset="0"/>
            </a:endParaRPr>
          </a:p>
          <a:p>
            <a:pPr marL="0" indent="0">
              <a:buNone/>
            </a:pPr>
            <a:r>
              <a:rPr lang="en-US" sz="2000" b="1" dirty="0">
                <a:solidFill>
                  <a:srgbClr val="FF0000"/>
                </a:solidFill>
                <a:latin typeface="Times New Roman" panose="02020603050405020304" pitchFamily="18" charset="0"/>
                <a:cs typeface="Times New Roman" panose="02020603050405020304" pitchFamily="18" charset="0"/>
              </a:rPr>
              <a:t>Richard D. Wood		</a:t>
            </a:r>
            <a:r>
              <a:rPr lang="en-US" sz="2000" b="1" dirty="0" smtClean="0">
                <a:solidFill>
                  <a:srgbClr val="FF0000"/>
                </a:solidFill>
                <a:latin typeface="Times New Roman" panose="02020603050405020304" pitchFamily="18" charset="0"/>
                <a:cs typeface="Times New Roman" panose="02020603050405020304" pitchFamily="18" charset="0"/>
              </a:rPr>
              <a:t>	Uri Carruth</a:t>
            </a:r>
          </a:p>
          <a:p>
            <a:pPr marL="0" indent="0">
              <a:buNone/>
            </a:pPr>
            <a:endParaRPr lang="en-US" sz="2000" b="1" dirty="0">
              <a:solidFill>
                <a:srgbClr val="FF0000"/>
              </a:solidFill>
              <a:latin typeface="Times New Roman" panose="02020603050405020304" pitchFamily="18" charset="0"/>
              <a:cs typeface="Times New Roman" panose="02020603050405020304" pitchFamily="18" charset="0"/>
            </a:endParaRPr>
          </a:p>
          <a:p>
            <a:pPr marL="0" indent="0">
              <a:buNone/>
            </a:pPr>
            <a:r>
              <a:rPr lang="en-US" sz="2000" b="1" dirty="0">
                <a:solidFill>
                  <a:srgbClr val="FF0000"/>
                </a:solidFill>
                <a:latin typeface="Times New Roman" panose="02020603050405020304" pitchFamily="18" charset="0"/>
                <a:cs typeface="Times New Roman" panose="02020603050405020304" pitchFamily="18" charset="0"/>
              </a:rPr>
              <a:t>Dr. Thomas B. Welch </a:t>
            </a:r>
            <a:r>
              <a:rPr lang="en-US" sz="2000" b="1" dirty="0" smtClean="0">
                <a:solidFill>
                  <a:srgbClr val="FF0000"/>
                </a:solidFill>
                <a:latin typeface="Times New Roman" panose="02020603050405020304" pitchFamily="18" charset="0"/>
                <a:cs typeface="Times New Roman" panose="02020603050405020304" pitchFamily="18" charset="0"/>
              </a:rPr>
              <a:t>			Vineland’s First High School</a:t>
            </a:r>
          </a:p>
          <a:p>
            <a:pPr marL="0" indent="0">
              <a:buNone/>
            </a:pPr>
            <a:endParaRPr lang="en-US" sz="2000" b="1" dirty="0">
              <a:solidFill>
                <a:srgbClr val="FF0000"/>
              </a:solidFill>
              <a:latin typeface="Times New Roman" panose="02020603050405020304" pitchFamily="18" charset="0"/>
              <a:cs typeface="Times New Roman" panose="02020603050405020304" pitchFamily="18" charset="0"/>
            </a:endParaRPr>
          </a:p>
          <a:p>
            <a:pPr marL="0" indent="0">
              <a:buNone/>
            </a:pPr>
            <a:r>
              <a:rPr lang="en-US" sz="2000" b="1" dirty="0">
                <a:solidFill>
                  <a:srgbClr val="FF0000"/>
                </a:solidFill>
                <a:latin typeface="Times New Roman" panose="02020603050405020304" pitchFamily="18" charset="0"/>
                <a:cs typeface="Times New Roman" panose="02020603050405020304" pitchFamily="18" charset="0"/>
              </a:rPr>
              <a:t>Vineland’s Railroad System</a:t>
            </a:r>
            <a:r>
              <a:rPr lang="en-US" sz="2000" b="1" dirty="0" smtClean="0">
                <a:solidFill>
                  <a:srgbClr val="FF0000"/>
                </a:solidFill>
                <a:latin typeface="Times New Roman" panose="02020603050405020304" pitchFamily="18" charset="0"/>
                <a:cs typeface="Times New Roman" panose="02020603050405020304" pitchFamily="18" charset="0"/>
              </a:rPr>
              <a:t>		Siloam Cemetery</a:t>
            </a:r>
          </a:p>
          <a:p>
            <a:pPr marL="0" indent="0">
              <a:buNone/>
            </a:pPr>
            <a:endParaRPr lang="en-US" sz="2000" b="1" dirty="0">
              <a:solidFill>
                <a:srgbClr val="FF0000"/>
              </a:solidFill>
              <a:latin typeface="Times New Roman" panose="02020603050405020304" pitchFamily="18" charset="0"/>
              <a:cs typeface="Times New Roman" panose="02020603050405020304" pitchFamily="18" charset="0"/>
            </a:endParaRPr>
          </a:p>
          <a:p>
            <a:pPr marL="0" indent="0">
              <a:buNone/>
            </a:pPr>
            <a:r>
              <a:rPr lang="en-US" sz="2000" b="1" dirty="0">
                <a:solidFill>
                  <a:srgbClr val="FF0000"/>
                </a:solidFill>
                <a:latin typeface="Times New Roman" panose="02020603050405020304" pitchFamily="18" charset="0"/>
                <a:cs typeface="Times New Roman" panose="02020603050405020304" pitchFamily="18" charset="0"/>
              </a:rPr>
              <a:t>The Poultry and Egg Festival 	</a:t>
            </a:r>
            <a:r>
              <a:rPr lang="en-US" sz="2000" b="1" dirty="0" smtClean="0">
                <a:solidFill>
                  <a:srgbClr val="FF0000"/>
                </a:solidFill>
                <a:latin typeface="Times New Roman" panose="02020603050405020304" pitchFamily="18" charset="0"/>
                <a:cs typeface="Times New Roman" panose="02020603050405020304" pitchFamily="18" charset="0"/>
              </a:rPr>
              <a:t>	Founders Day</a:t>
            </a:r>
          </a:p>
          <a:p>
            <a:pPr marL="0" indent="0">
              <a:buNone/>
            </a:pPr>
            <a:endParaRPr lang="en-US" sz="2000" b="1" dirty="0">
              <a:solidFill>
                <a:srgbClr val="FF0000"/>
              </a:solidFill>
              <a:latin typeface="Times New Roman" panose="02020603050405020304" pitchFamily="18" charset="0"/>
              <a:cs typeface="Times New Roman" panose="02020603050405020304" pitchFamily="18" charset="0"/>
            </a:endParaRPr>
          </a:p>
          <a:p>
            <a:pPr marL="0" indent="0">
              <a:buNone/>
            </a:pPr>
            <a:r>
              <a:rPr lang="en-US" sz="2000" b="1" dirty="0" err="1">
                <a:solidFill>
                  <a:srgbClr val="FF0000"/>
                </a:solidFill>
                <a:latin typeface="Times New Roman" panose="02020603050405020304" pitchFamily="18" charset="0"/>
                <a:cs typeface="Times New Roman" panose="02020603050405020304" pitchFamily="18" charset="0"/>
              </a:rPr>
              <a:t>Gittone</a:t>
            </a:r>
            <a:r>
              <a:rPr lang="en-US" sz="2000" b="1" dirty="0">
                <a:solidFill>
                  <a:srgbClr val="FF0000"/>
                </a:solidFill>
                <a:latin typeface="Times New Roman" panose="02020603050405020304" pitchFamily="18" charset="0"/>
                <a:cs typeface="Times New Roman" panose="02020603050405020304" pitchFamily="18" charset="0"/>
              </a:rPr>
              <a:t> Stadium </a:t>
            </a:r>
            <a:r>
              <a:rPr lang="en-US" sz="2000" b="1" dirty="0" smtClean="0">
                <a:solidFill>
                  <a:srgbClr val="FF0000"/>
                </a:solidFill>
                <a:latin typeface="Times New Roman" panose="02020603050405020304" pitchFamily="18" charset="0"/>
                <a:cs typeface="Times New Roman" panose="02020603050405020304" pitchFamily="18" charset="0"/>
              </a:rPr>
              <a:t>			The </a:t>
            </a:r>
            <a:r>
              <a:rPr lang="en-US" sz="2000" b="1" dirty="0">
                <a:solidFill>
                  <a:srgbClr val="FF0000"/>
                </a:solidFill>
                <a:latin typeface="Times New Roman" panose="02020603050405020304" pitchFamily="18" charset="0"/>
                <a:cs typeface="Times New Roman" panose="02020603050405020304" pitchFamily="18" charset="0"/>
              </a:rPr>
              <a:t>Palace of </a:t>
            </a:r>
            <a:r>
              <a:rPr lang="en-US" sz="2000" b="1" dirty="0" smtClean="0">
                <a:solidFill>
                  <a:srgbClr val="FF0000"/>
                </a:solidFill>
                <a:latin typeface="Times New Roman" panose="02020603050405020304" pitchFamily="18" charset="0"/>
                <a:cs typeface="Times New Roman" panose="02020603050405020304" pitchFamily="18" charset="0"/>
              </a:rPr>
              <a:t>Depression</a:t>
            </a:r>
          </a:p>
          <a:p>
            <a:pPr marL="0" indent="0">
              <a:buNone/>
            </a:pPr>
            <a:endParaRPr lang="en-US" sz="2000" b="1" dirty="0">
              <a:solidFill>
                <a:srgbClr val="FF0000"/>
              </a:solidFill>
              <a:latin typeface="Times New Roman" panose="02020603050405020304" pitchFamily="18" charset="0"/>
              <a:cs typeface="Times New Roman" panose="02020603050405020304" pitchFamily="18" charset="0"/>
            </a:endParaRPr>
          </a:p>
          <a:p>
            <a:pPr marL="0" indent="0">
              <a:buNone/>
            </a:pPr>
            <a:r>
              <a:rPr lang="en-US" sz="2000" b="1" dirty="0" smtClean="0">
                <a:solidFill>
                  <a:srgbClr val="FF0000"/>
                </a:solidFill>
                <a:latin typeface="Times New Roman" panose="02020603050405020304" pitchFamily="18" charset="0"/>
                <a:cs typeface="Times New Roman" panose="02020603050405020304" pitchFamily="18" charset="0"/>
              </a:rPr>
              <a:t>The Landis Theatre			Vineland Electric Plant			</a:t>
            </a:r>
          </a:p>
          <a:p>
            <a:pPr marL="0" indent="0">
              <a:buNone/>
            </a:pPr>
            <a:endParaRPr lang="en-US" sz="2000" b="1" dirty="0">
              <a:solidFill>
                <a:srgbClr val="FF0000"/>
              </a:solidFill>
              <a:latin typeface="Times New Roman" panose="02020603050405020304" pitchFamily="18" charset="0"/>
              <a:cs typeface="Times New Roman" panose="02020603050405020304" pitchFamily="18" charset="0"/>
            </a:endParaRPr>
          </a:p>
          <a:p>
            <a:pPr marL="0" indent="0">
              <a:buNone/>
            </a:pPr>
            <a:endParaRPr lang="en-US" sz="2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1451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063" y="228600"/>
            <a:ext cx="8229600" cy="609600"/>
          </a:xfrm>
        </p:spPr>
        <p:txBody>
          <a:bodyPr>
            <a:noAutofit/>
          </a:bodyPr>
          <a:lstStyle/>
          <a:p>
            <a:pPr algn="ctr"/>
            <a:r>
              <a:rPr lang="en-US" b="1" dirty="0">
                <a:solidFill>
                  <a:schemeClr val="accent1"/>
                </a:solidFill>
                <a:latin typeface="Times New Roman" panose="02020603050405020304" pitchFamily="18" charset="0"/>
                <a:cs typeface="Times New Roman" panose="02020603050405020304" pitchFamily="18" charset="0"/>
              </a:rPr>
              <a:t>The History </a:t>
            </a:r>
            <a:r>
              <a:rPr lang="en-US" b="1" dirty="0" err="1">
                <a:solidFill>
                  <a:schemeClr val="accent1"/>
                </a:solidFill>
                <a:latin typeface="Times New Roman" panose="02020603050405020304" pitchFamily="18" charset="0"/>
                <a:cs typeface="Times New Roman" panose="02020603050405020304" pitchFamily="18" charset="0"/>
              </a:rPr>
              <a:t>Gittone</a:t>
            </a:r>
            <a:r>
              <a:rPr lang="en-US" b="1" dirty="0">
                <a:solidFill>
                  <a:schemeClr val="accent1"/>
                </a:solidFill>
                <a:latin typeface="Times New Roman" panose="02020603050405020304" pitchFamily="18" charset="0"/>
                <a:cs typeface="Times New Roman" panose="02020603050405020304" pitchFamily="18" charset="0"/>
              </a:rPr>
              <a:t> Stadium</a:t>
            </a:r>
          </a:p>
        </p:txBody>
      </p:sp>
      <p:sp>
        <p:nvSpPr>
          <p:cNvPr id="5" name="Rectangle 4"/>
          <p:cNvSpPr/>
          <p:nvPr/>
        </p:nvSpPr>
        <p:spPr>
          <a:xfrm>
            <a:off x="281763" y="2895600"/>
            <a:ext cx="8458200" cy="369332"/>
          </a:xfrm>
          <a:prstGeom prst="rect">
            <a:avLst/>
          </a:prstGeom>
          <a:solidFill>
            <a:schemeClr val="bg1"/>
          </a:solidFill>
        </p:spPr>
        <p:txBody>
          <a:bodyPr wrap="square">
            <a:spAutoFit/>
          </a:bodyPr>
          <a:lstStyle/>
          <a:p>
            <a:endParaRPr lang="en-US" dirty="0">
              <a:latin typeface="Times New Roman" panose="02020603050405020304" pitchFamily="18" charset="0"/>
              <a:cs typeface="Times New Roman" panose="02020603050405020304" pitchFamily="18" charset="0"/>
            </a:endParaRPr>
          </a:p>
        </p:txBody>
      </p:sp>
      <p:sp>
        <p:nvSpPr>
          <p:cNvPr id="6" name="Rectangle 5"/>
          <p:cNvSpPr/>
          <p:nvPr/>
        </p:nvSpPr>
        <p:spPr>
          <a:xfrm>
            <a:off x="916605" y="5213818"/>
            <a:ext cx="5334000" cy="646331"/>
          </a:xfrm>
          <a:prstGeom prst="rect">
            <a:avLst/>
          </a:prstGeom>
        </p:spPr>
        <p:txBody>
          <a:bodyPr wrap="square">
            <a:spAutoFit/>
          </a:bodyPr>
          <a:lstStyle/>
          <a:p>
            <a:endParaRPr lang="en-US" dirty="0"/>
          </a:p>
          <a:p>
            <a:r>
              <a:rPr lang="en-US" dirty="0"/>
              <a:t> </a:t>
            </a:r>
          </a:p>
        </p:txBody>
      </p:sp>
      <p:sp>
        <p:nvSpPr>
          <p:cNvPr id="8" name="Rectangle 7"/>
          <p:cNvSpPr/>
          <p:nvPr/>
        </p:nvSpPr>
        <p:spPr>
          <a:xfrm>
            <a:off x="281763" y="805388"/>
            <a:ext cx="8458200" cy="5663089"/>
          </a:xfrm>
          <a:prstGeom prst="rect">
            <a:avLst/>
          </a:prstGeom>
          <a:solidFill>
            <a:schemeClr val="accent5">
              <a:lumMod val="20000"/>
              <a:lumOff val="80000"/>
            </a:schemeClr>
          </a:solidFill>
        </p:spPr>
        <p:txBody>
          <a:bodyPr wrap="square">
            <a:spAutoFit/>
          </a:bodyPr>
          <a:lstStyle/>
          <a:p>
            <a:endParaRPr lang="en-US" sz="12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1886: Vineland's first football game on Thanksgiving Day against the </a:t>
            </a:r>
            <a:r>
              <a:rPr lang="en-US" sz="1400" dirty="0" err="1">
                <a:latin typeface="Times New Roman" panose="02020603050405020304" pitchFamily="18" charset="0"/>
                <a:cs typeface="Times New Roman" panose="02020603050405020304" pitchFamily="18" charset="0"/>
              </a:rPr>
              <a:t>Porcillian</a:t>
            </a:r>
            <a:r>
              <a:rPr lang="en-US" sz="1400" dirty="0">
                <a:latin typeface="Times New Roman" panose="02020603050405020304" pitchFamily="18" charset="0"/>
                <a:cs typeface="Times New Roman" panose="02020603050405020304" pitchFamily="18" charset="0"/>
              </a:rPr>
              <a:t> Juniors and ends in a 62-0 loss.</a:t>
            </a:r>
          </a:p>
          <a:p>
            <a:r>
              <a:rPr lang="en-US" sz="1400" dirty="0" smtClean="0">
                <a:latin typeface="Times New Roman" panose="02020603050405020304" pitchFamily="18" charset="0"/>
                <a:cs typeface="Times New Roman" panose="02020603050405020304" pitchFamily="18" charset="0"/>
              </a:rPr>
              <a:t>1893</a:t>
            </a:r>
            <a:r>
              <a:rPr lang="en-US" sz="1400" dirty="0">
                <a:latin typeface="Times New Roman" panose="02020603050405020304" pitchFamily="18" charset="0"/>
                <a:cs typeface="Times New Roman" panose="02020603050405020304" pitchFamily="18" charset="0"/>
              </a:rPr>
              <a:t>:  Vineland's first game against Millville High School.  </a:t>
            </a:r>
          </a:p>
          <a:p>
            <a:r>
              <a:rPr lang="en-US" sz="1400" dirty="0" smtClean="0">
                <a:latin typeface="Times New Roman" panose="02020603050405020304" pitchFamily="18" charset="0"/>
                <a:cs typeface="Times New Roman" panose="02020603050405020304" pitchFamily="18" charset="0"/>
              </a:rPr>
              <a:t>1894</a:t>
            </a:r>
            <a:r>
              <a:rPr lang="en-US" sz="1400" dirty="0">
                <a:latin typeface="Times New Roman" panose="02020603050405020304" pitchFamily="18" charset="0"/>
                <a:cs typeface="Times New Roman" panose="02020603050405020304" pitchFamily="18" charset="0"/>
              </a:rPr>
              <a:t>: Vineland's first football season begins with informal matches at the Old Fair Grounds. According to Sports Historian, Bill </a:t>
            </a:r>
            <a:r>
              <a:rPr lang="en-US" sz="1400" dirty="0" err="1">
                <a:latin typeface="Times New Roman" panose="02020603050405020304" pitchFamily="18" charset="0"/>
                <a:cs typeface="Times New Roman" panose="02020603050405020304" pitchFamily="18" charset="0"/>
              </a:rPr>
              <a:t>Halkes</a:t>
            </a:r>
            <a:r>
              <a:rPr lang="en-US" sz="1400" dirty="0">
                <a:latin typeface="Times New Roman" panose="02020603050405020304" pitchFamily="18" charset="0"/>
                <a:cs typeface="Times New Roman" panose="02020603050405020304" pitchFamily="18" charset="0"/>
              </a:rPr>
              <a:t>, Vineland posts a 2 win 1 loss and 1 tie season.  Vineland loses to Millville High School 12-0 and twice beating </a:t>
            </a:r>
            <a:r>
              <a:rPr lang="en-US" sz="1400" dirty="0" err="1">
                <a:latin typeface="Times New Roman" panose="02020603050405020304" pitchFamily="18" charset="0"/>
                <a:cs typeface="Times New Roman" panose="02020603050405020304" pitchFamily="18" charset="0"/>
              </a:rPr>
              <a:t>Keighly</a:t>
            </a:r>
            <a:r>
              <a:rPr lang="en-US" sz="1400" dirty="0">
                <a:latin typeface="Times New Roman" panose="02020603050405020304" pitchFamily="18" charset="0"/>
                <a:cs typeface="Times New Roman" panose="02020603050405020304" pitchFamily="18" charset="0"/>
              </a:rPr>
              <a:t> Shoe Factory, 12-0 and 6-0. The Vineland team tied the Millville YMCA, 0-0.  </a:t>
            </a:r>
          </a:p>
          <a:p>
            <a:r>
              <a:rPr lang="en-US" sz="1400" dirty="0" smtClean="0">
                <a:latin typeface="Times New Roman" panose="02020603050405020304" pitchFamily="18" charset="0"/>
                <a:cs typeface="Times New Roman" panose="02020603050405020304" pitchFamily="18" charset="0"/>
              </a:rPr>
              <a:t>1928</a:t>
            </a:r>
            <a:r>
              <a:rPr lang="en-US" sz="1400" dirty="0">
                <a:latin typeface="Times New Roman" panose="02020603050405020304" pitchFamily="18" charset="0"/>
                <a:cs typeface="Times New Roman" panose="02020603050405020304" pitchFamily="18" charset="0"/>
              </a:rPr>
              <a:t>: New Vineland High School on West Landis Avenue is dedicated.</a:t>
            </a:r>
          </a:p>
          <a:p>
            <a:r>
              <a:rPr lang="en-US" sz="1400" dirty="0" smtClean="0">
                <a:latin typeface="Times New Roman" panose="02020603050405020304" pitchFamily="18" charset="0"/>
                <a:cs typeface="Times New Roman" panose="02020603050405020304" pitchFamily="18" charset="0"/>
              </a:rPr>
              <a:t>1929</a:t>
            </a:r>
            <a:r>
              <a:rPr lang="en-US" sz="1400" dirty="0">
                <a:latin typeface="Times New Roman" panose="02020603050405020304" pitchFamily="18" charset="0"/>
                <a:cs typeface="Times New Roman" panose="02020603050405020304" pitchFamily="18" charset="0"/>
              </a:rPr>
              <a:t>: October's stock market crash marks the beginning of the nation's Great Depression.</a:t>
            </a:r>
          </a:p>
          <a:p>
            <a:r>
              <a:rPr lang="en-US" sz="1400" dirty="0" smtClean="0">
                <a:latin typeface="Times New Roman" panose="02020603050405020304" pitchFamily="18" charset="0"/>
                <a:cs typeface="Times New Roman" panose="02020603050405020304" pitchFamily="18" charset="0"/>
              </a:rPr>
              <a:t>1930</a:t>
            </a:r>
            <a:r>
              <a:rPr lang="en-US" sz="1400" dirty="0">
                <a:latin typeface="Times New Roman" panose="02020603050405020304" pitchFamily="18" charset="0"/>
                <a:cs typeface="Times New Roman" panose="02020603050405020304" pitchFamily="18" charset="0"/>
              </a:rPr>
              <a:t>: Vineland wins New Jersey state championship. Football games are played at Landis Park.</a:t>
            </a:r>
          </a:p>
          <a:p>
            <a:r>
              <a:rPr lang="en-US" sz="1400" dirty="0" smtClean="0">
                <a:latin typeface="Times New Roman" panose="02020603050405020304" pitchFamily="18" charset="0"/>
                <a:cs typeface="Times New Roman" panose="02020603050405020304" pitchFamily="18" charset="0"/>
              </a:rPr>
              <a:t>1933</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Gittone</a:t>
            </a:r>
            <a:r>
              <a:rPr lang="en-US" sz="1400" dirty="0">
                <a:latin typeface="Times New Roman" panose="02020603050405020304" pitchFamily="18" charset="0"/>
                <a:cs typeface="Times New Roman" panose="02020603050405020304" pitchFamily="18" charset="0"/>
              </a:rPr>
              <a:t> Field is dedicated at ceremonies prior to a game against Atlantic City which Vineland wins 14 - 0. Donations are essential to its construction since school funding is scarce. The field is named for Harry </a:t>
            </a:r>
            <a:r>
              <a:rPr lang="en-US" sz="1400" dirty="0" err="1">
                <a:latin typeface="Times New Roman" panose="02020603050405020304" pitchFamily="18" charset="0"/>
                <a:cs typeface="Times New Roman" panose="02020603050405020304" pitchFamily="18" charset="0"/>
              </a:rPr>
              <a:t>Gittone</a:t>
            </a:r>
            <a:r>
              <a:rPr lang="en-US" sz="1400" dirty="0">
                <a:latin typeface="Times New Roman" panose="02020603050405020304" pitchFamily="18" charset="0"/>
                <a:cs typeface="Times New Roman" panose="02020603050405020304" pitchFamily="18" charset="0"/>
              </a:rPr>
              <a:t>, father of long-time Vineland mayor John C. </a:t>
            </a:r>
            <a:r>
              <a:rPr lang="en-US" sz="1400" dirty="0" err="1">
                <a:latin typeface="Times New Roman" panose="02020603050405020304" pitchFamily="18" charset="0"/>
                <a:cs typeface="Times New Roman" panose="02020603050405020304" pitchFamily="18" charset="0"/>
              </a:rPr>
              <a:t>Gittone</a:t>
            </a:r>
            <a:r>
              <a:rPr lang="en-US" sz="1400" dirty="0">
                <a:latin typeface="Times New Roman" panose="02020603050405020304" pitchFamily="18" charset="0"/>
                <a:cs typeface="Times New Roman" panose="02020603050405020304" pitchFamily="18" charset="0"/>
              </a:rPr>
              <a:t>. </a:t>
            </a:r>
            <a:r>
              <a:rPr lang="en-US" sz="1400" dirty="0" smtClean="0">
                <a:latin typeface="Times New Roman" panose="02020603050405020304" pitchFamily="18" charset="0"/>
                <a:cs typeface="Times New Roman" panose="02020603050405020304" pitchFamily="18" charset="0"/>
              </a:rPr>
              <a:t>1935-36</a:t>
            </a:r>
            <a:r>
              <a:rPr lang="en-US" sz="1400" dirty="0">
                <a:latin typeface="Times New Roman" panose="02020603050405020304" pitchFamily="18" charset="0"/>
                <a:cs typeface="Times New Roman" panose="02020603050405020304" pitchFamily="18" charset="0"/>
              </a:rPr>
              <a:t>: The Works Progress Administration (WPA) is created by executive order by President Franklin D. Roosevelt. Improvements to the stadium are funded through the WPA. </a:t>
            </a:r>
          </a:p>
          <a:p>
            <a:r>
              <a:rPr lang="en-US" sz="1400" dirty="0" smtClean="0">
                <a:latin typeface="Times New Roman" panose="02020603050405020304" pitchFamily="18" charset="0"/>
                <a:cs typeface="Times New Roman" panose="02020603050405020304" pitchFamily="18" charset="0"/>
              </a:rPr>
              <a:t>1939</a:t>
            </a:r>
            <a:r>
              <a:rPr lang="en-US" sz="1400" dirty="0">
                <a:latin typeface="Times New Roman" panose="02020603050405020304" pitchFamily="18" charset="0"/>
                <a:cs typeface="Times New Roman" panose="02020603050405020304" pitchFamily="18" charset="0"/>
              </a:rPr>
              <a:t>: Vineland allows only one touchdown during this undefeated season, nearly winning a second state championship. The crown goes to our northern rival Garfield High School. The decision remains in dispute for some time</a:t>
            </a:r>
            <a:r>
              <a:rPr lang="en-US" sz="1400" dirty="0" smtClean="0">
                <a:latin typeface="Times New Roman" panose="02020603050405020304" pitchFamily="18" charset="0"/>
                <a:cs typeface="Times New Roman" panose="02020603050405020304" pitchFamily="18" charset="0"/>
              </a:rPr>
              <a:t>.</a:t>
            </a:r>
          </a:p>
          <a:p>
            <a:r>
              <a:rPr lang="en-US" sz="1400" dirty="0">
                <a:latin typeface="Times New Roman" panose="02020603050405020304" pitchFamily="18" charset="0"/>
                <a:cs typeface="Times New Roman" panose="02020603050405020304" pitchFamily="18" charset="0"/>
              </a:rPr>
              <a:t>1940-63: </a:t>
            </a:r>
            <a:r>
              <a:rPr lang="en-US" sz="1400" dirty="0" err="1">
                <a:latin typeface="Times New Roman" panose="02020603050405020304" pitchFamily="18" charset="0"/>
                <a:cs typeface="Times New Roman" panose="02020603050405020304" pitchFamily="18" charset="0"/>
              </a:rPr>
              <a:t>Gittone</a:t>
            </a:r>
            <a:r>
              <a:rPr lang="en-US" sz="1400" dirty="0">
                <a:latin typeface="Times New Roman" panose="02020603050405020304" pitchFamily="18" charset="0"/>
                <a:cs typeface="Times New Roman" panose="02020603050405020304" pitchFamily="18" charset="0"/>
              </a:rPr>
              <a:t> Stadium continues to grow in significance when the Vineland Senators semi-pro football team plays night games there. Fireworks on July 4th light up the stadium and deafen the ears. Each June, graduates march along the track to "Pomp and Circumstances" dressed in caps and gowns to receive their high school diplomas. High school sports programs expand. Fans rally, led by a marching band in crisp uniforms, enthusiastic cheerleaders, colorful guards and attractive majorettes. This is a time remembered by the locals as "the good old days". Some structural flaws in the stadium walls are worsened by hurricane winds with one collapse in 1951 and several close calls in 1954-55 when Hurricanes "Carol", "Edna", and "Hazel" visited </a:t>
            </a:r>
            <a:r>
              <a:rPr lang="en-US" sz="1400" dirty="0" err="1">
                <a:latin typeface="Times New Roman" panose="02020603050405020304" pitchFamily="18" charset="0"/>
                <a:cs typeface="Times New Roman" panose="02020603050405020304" pitchFamily="18" charset="0"/>
              </a:rPr>
              <a:t>Gittone</a:t>
            </a:r>
            <a:r>
              <a:rPr lang="en-US" sz="1400" dirty="0">
                <a:latin typeface="Times New Roman" panose="02020603050405020304" pitchFamily="18" charset="0"/>
                <a:cs typeface="Times New Roman" panose="02020603050405020304" pitchFamily="18" charset="0"/>
              </a:rPr>
              <a:t> Stadium.</a:t>
            </a:r>
          </a:p>
          <a:p>
            <a:r>
              <a:rPr lang="en-US" sz="1400" dirty="0" smtClean="0">
                <a:latin typeface="Times New Roman" panose="02020603050405020304" pitchFamily="18" charset="0"/>
                <a:cs typeface="Times New Roman" panose="02020603050405020304" pitchFamily="18" charset="0"/>
              </a:rPr>
              <a:t>1963</a:t>
            </a:r>
            <a:r>
              <a:rPr lang="en-US" sz="1400" dirty="0">
                <a:latin typeface="Times New Roman" panose="02020603050405020304" pitchFamily="18" charset="0"/>
                <a:cs typeface="Times New Roman" panose="02020603050405020304" pitchFamily="18" charset="0"/>
              </a:rPr>
              <a:t>: New high school opens serving grades nine through twelve. The former Vineland High School is converted to Landis Junior High School with grades seven, eight and nine. </a:t>
            </a:r>
            <a:r>
              <a:rPr lang="en-US" sz="1400" dirty="0" err="1" smtClean="0">
                <a:latin typeface="Times New Roman" panose="02020603050405020304" pitchFamily="18" charset="0"/>
                <a:cs typeface="Times New Roman" panose="02020603050405020304" pitchFamily="18" charset="0"/>
              </a:rPr>
              <a:t>Gittone</a:t>
            </a:r>
            <a:r>
              <a:rPr lang="en-US" sz="1400" dirty="0" smtClean="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Stadium is still in use for Vineland High School football games and graduations</a:t>
            </a:r>
            <a:r>
              <a:rPr lang="en-US" sz="1400" dirty="0" smtClean="0">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57401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063" y="228600"/>
            <a:ext cx="8229600" cy="609600"/>
          </a:xfrm>
        </p:spPr>
        <p:txBody>
          <a:bodyPr>
            <a:noAutofit/>
          </a:bodyPr>
          <a:lstStyle/>
          <a:p>
            <a:pPr algn="ctr"/>
            <a:r>
              <a:rPr lang="en-US" b="1" dirty="0" smtClean="0">
                <a:solidFill>
                  <a:schemeClr val="accent1"/>
                </a:solidFill>
                <a:latin typeface="Times New Roman" panose="02020603050405020304" pitchFamily="18" charset="0"/>
                <a:cs typeface="Times New Roman" panose="02020603050405020304" pitchFamily="18" charset="0"/>
              </a:rPr>
              <a:t>The History </a:t>
            </a:r>
            <a:r>
              <a:rPr lang="en-US" b="1" dirty="0" err="1" smtClean="0">
                <a:solidFill>
                  <a:schemeClr val="accent1"/>
                </a:solidFill>
                <a:latin typeface="Times New Roman" panose="02020603050405020304" pitchFamily="18" charset="0"/>
                <a:cs typeface="Times New Roman" panose="02020603050405020304" pitchFamily="18" charset="0"/>
              </a:rPr>
              <a:t>Gittone</a:t>
            </a:r>
            <a:r>
              <a:rPr lang="en-US" b="1" dirty="0" smtClean="0">
                <a:solidFill>
                  <a:schemeClr val="accent1"/>
                </a:solidFill>
                <a:latin typeface="Times New Roman" panose="02020603050405020304" pitchFamily="18" charset="0"/>
                <a:cs typeface="Times New Roman" panose="02020603050405020304" pitchFamily="18" charset="0"/>
              </a:rPr>
              <a:t> </a:t>
            </a:r>
            <a:r>
              <a:rPr lang="en-US" b="1" dirty="0">
                <a:solidFill>
                  <a:schemeClr val="accent1"/>
                </a:solidFill>
                <a:latin typeface="Times New Roman" panose="02020603050405020304" pitchFamily="18" charset="0"/>
                <a:cs typeface="Times New Roman" panose="02020603050405020304" pitchFamily="18" charset="0"/>
              </a:rPr>
              <a:t>Stadium</a:t>
            </a:r>
          </a:p>
        </p:txBody>
      </p:sp>
      <p:sp>
        <p:nvSpPr>
          <p:cNvPr id="5" name="Rectangle 4"/>
          <p:cNvSpPr/>
          <p:nvPr/>
        </p:nvSpPr>
        <p:spPr>
          <a:xfrm>
            <a:off x="281763" y="2895600"/>
            <a:ext cx="8458200" cy="369332"/>
          </a:xfrm>
          <a:prstGeom prst="rect">
            <a:avLst/>
          </a:prstGeom>
          <a:solidFill>
            <a:schemeClr val="bg1"/>
          </a:solidFill>
        </p:spPr>
        <p:txBody>
          <a:bodyPr wrap="square">
            <a:spAutoFit/>
          </a:bodyPr>
          <a:lstStyle/>
          <a:p>
            <a:endParaRPr lang="en-US" dirty="0">
              <a:latin typeface="Times New Roman" panose="02020603050405020304" pitchFamily="18" charset="0"/>
              <a:cs typeface="Times New Roman" panose="02020603050405020304" pitchFamily="18" charset="0"/>
            </a:endParaRPr>
          </a:p>
        </p:txBody>
      </p:sp>
      <p:sp>
        <p:nvSpPr>
          <p:cNvPr id="6" name="Rectangle 5"/>
          <p:cNvSpPr/>
          <p:nvPr/>
        </p:nvSpPr>
        <p:spPr>
          <a:xfrm>
            <a:off x="916605" y="5213818"/>
            <a:ext cx="5334000" cy="646331"/>
          </a:xfrm>
          <a:prstGeom prst="rect">
            <a:avLst/>
          </a:prstGeom>
        </p:spPr>
        <p:txBody>
          <a:bodyPr wrap="square">
            <a:spAutoFit/>
          </a:bodyPr>
          <a:lstStyle/>
          <a:p>
            <a:endParaRPr lang="en-US" dirty="0"/>
          </a:p>
          <a:p>
            <a:r>
              <a:rPr lang="en-US" dirty="0"/>
              <a:t> </a:t>
            </a:r>
          </a:p>
        </p:txBody>
      </p:sp>
      <p:sp>
        <p:nvSpPr>
          <p:cNvPr id="8" name="Rectangle 7"/>
          <p:cNvSpPr/>
          <p:nvPr/>
        </p:nvSpPr>
        <p:spPr>
          <a:xfrm>
            <a:off x="297712" y="838200"/>
            <a:ext cx="8458200" cy="5447645"/>
          </a:xfrm>
          <a:prstGeom prst="rect">
            <a:avLst/>
          </a:prstGeom>
          <a:solidFill>
            <a:schemeClr val="accent5">
              <a:lumMod val="20000"/>
              <a:lumOff val="80000"/>
            </a:schemeClr>
          </a:solidFill>
        </p:spPr>
        <p:txBody>
          <a:bodyPr wrap="square">
            <a:spAutoFit/>
          </a:bodyPr>
          <a:lstStyle/>
          <a:p>
            <a:pPr algn="ctr"/>
            <a:endParaRPr lang="en-US" sz="12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1976: Vineland High School adds grades nine and ten with the construction of a second school on the same campus.</a:t>
            </a:r>
          </a:p>
          <a:p>
            <a:r>
              <a:rPr lang="en-US" sz="1400" dirty="0">
                <a:latin typeface="Times New Roman" panose="02020603050405020304" pitchFamily="18" charset="0"/>
                <a:cs typeface="Times New Roman" panose="02020603050405020304" pitchFamily="18" charset="0"/>
              </a:rPr>
              <a:t>1981: After completion of district reorganization, Landis Junior High becomes one of four middle school and is renamed Landis Intermediate School.</a:t>
            </a:r>
          </a:p>
          <a:p>
            <a:r>
              <a:rPr lang="en-US" sz="1400" dirty="0">
                <a:latin typeface="Times New Roman" panose="02020603050405020304" pitchFamily="18" charset="0"/>
                <a:cs typeface="Times New Roman" panose="02020603050405020304" pitchFamily="18" charset="0"/>
              </a:rPr>
              <a:t>1982: The 50th anniversary of dedication of </a:t>
            </a:r>
            <a:r>
              <a:rPr lang="en-US" sz="1400" dirty="0" err="1">
                <a:latin typeface="Times New Roman" panose="02020603050405020304" pitchFamily="18" charset="0"/>
                <a:cs typeface="Times New Roman" panose="02020603050405020304" pitchFamily="18" charset="0"/>
              </a:rPr>
              <a:t>Gittone</a:t>
            </a:r>
            <a:r>
              <a:rPr lang="en-US" sz="1400" dirty="0">
                <a:latin typeface="Times New Roman" panose="02020603050405020304" pitchFamily="18" charset="0"/>
                <a:cs typeface="Times New Roman" panose="02020603050405020304" pitchFamily="18" charset="0"/>
              </a:rPr>
              <a:t> Stadium passes without fanfare, as reported by the local newspaper.</a:t>
            </a:r>
          </a:p>
          <a:p>
            <a:r>
              <a:rPr lang="en-US" sz="1400" dirty="0" smtClean="0">
                <a:latin typeface="Times New Roman" panose="02020603050405020304" pitchFamily="18" charset="0"/>
                <a:cs typeface="Times New Roman" panose="02020603050405020304" pitchFamily="18" charset="0"/>
              </a:rPr>
              <a:t>1990</a:t>
            </a:r>
            <a:r>
              <a:rPr lang="en-US" sz="1400" dirty="0">
                <a:latin typeface="Times New Roman" panose="02020603050405020304" pitchFamily="18" charset="0"/>
                <a:cs typeface="Times New Roman" panose="02020603050405020304" pitchFamily="18" charset="0"/>
              </a:rPr>
              <a:t>: Turkey Day football moved to Saturday when the NJSIAA (New Jersey State Interscholastic Athletic Association) changes post season playoff rules. The policy will eventually be amended and the Vineland vs. Millville game will be on Thanksgiving Day is again reinstated. (date not available)</a:t>
            </a:r>
          </a:p>
          <a:p>
            <a:r>
              <a:rPr lang="en-US" sz="1400" dirty="0" smtClean="0">
                <a:latin typeface="Times New Roman" panose="02020603050405020304" pitchFamily="18" charset="0"/>
                <a:cs typeface="Times New Roman" panose="02020603050405020304" pitchFamily="18" charset="0"/>
              </a:rPr>
              <a:t>1991</a:t>
            </a:r>
            <a:r>
              <a:rPr lang="en-US" sz="1400" dirty="0">
                <a:latin typeface="Times New Roman" panose="02020603050405020304" pitchFamily="18" charset="0"/>
                <a:cs typeface="Times New Roman" panose="02020603050405020304" pitchFamily="18" charset="0"/>
              </a:rPr>
              <a:t>: Landis School Historical Committee is formed with the goal of promoting the architectural and historical significance of the former Vineland High School.</a:t>
            </a:r>
          </a:p>
          <a:p>
            <a:r>
              <a:rPr lang="en-US" sz="1400" dirty="0" smtClean="0">
                <a:latin typeface="Times New Roman" panose="02020603050405020304" pitchFamily="18" charset="0"/>
                <a:cs typeface="Times New Roman" panose="02020603050405020304" pitchFamily="18" charset="0"/>
              </a:rPr>
              <a:t>1995</a:t>
            </a:r>
            <a:r>
              <a:rPr lang="en-US" sz="1400" dirty="0">
                <a:latin typeface="Times New Roman" panose="02020603050405020304" pitchFamily="18" charset="0"/>
                <a:cs typeface="Times New Roman" panose="02020603050405020304" pitchFamily="18" charset="0"/>
              </a:rPr>
              <a:t>: Landis School is entered on the National Register of Historic Places. The school auditorium is rededicated two years later after a complete restoration. The school historical committee will win a $5,000 grant from the National Trust for a comprehensive preservation plan for the building.</a:t>
            </a:r>
          </a:p>
          <a:p>
            <a:r>
              <a:rPr lang="en-US" sz="1400" dirty="0" smtClean="0">
                <a:latin typeface="Times New Roman" panose="02020603050405020304" pitchFamily="18" charset="0"/>
                <a:cs typeface="Times New Roman" panose="02020603050405020304" pitchFamily="18" charset="0"/>
              </a:rPr>
              <a:t>1999</a:t>
            </a:r>
            <a:r>
              <a:rPr lang="en-US" sz="1400" dirty="0">
                <a:latin typeface="Times New Roman" panose="02020603050405020304" pitchFamily="18" charset="0"/>
                <a:cs typeface="Times New Roman" panose="02020603050405020304" pitchFamily="18" charset="0"/>
              </a:rPr>
              <a:t>: In response to a new trend in high school sports, Friday night football, Vineland's Mayor announces formation of the Committee to Light </a:t>
            </a:r>
            <a:r>
              <a:rPr lang="en-US" sz="1400" dirty="0" err="1">
                <a:latin typeface="Times New Roman" panose="02020603050405020304" pitchFamily="18" charset="0"/>
                <a:cs typeface="Times New Roman" panose="02020603050405020304" pitchFamily="18" charset="0"/>
              </a:rPr>
              <a:t>Gittone</a:t>
            </a:r>
            <a:r>
              <a:rPr lang="en-US" sz="1400" dirty="0">
                <a:latin typeface="Times New Roman" panose="02020603050405020304" pitchFamily="18" charset="0"/>
                <a:cs typeface="Times New Roman" panose="02020603050405020304" pitchFamily="18" charset="0"/>
              </a:rPr>
              <a:t> Stadium. At a press conference, the mayor states, " The committee believes that the addition of lighting to the stadium complex will be a source of great pride to all </a:t>
            </a:r>
            <a:r>
              <a:rPr lang="en-US" sz="1400" dirty="0" err="1">
                <a:latin typeface="Times New Roman" panose="02020603050405020304" pitchFamily="18" charset="0"/>
                <a:cs typeface="Times New Roman" panose="02020603050405020304" pitchFamily="18" charset="0"/>
              </a:rPr>
              <a:t>Vinelanders</a:t>
            </a:r>
            <a:r>
              <a:rPr lang="en-US" sz="1400" dirty="0">
                <a:latin typeface="Times New Roman" panose="02020603050405020304" pitchFamily="18" charset="0"/>
                <a:cs typeface="Times New Roman" panose="02020603050405020304" pitchFamily="18" charset="0"/>
              </a:rPr>
              <a:t>, and will also provide the Vineland School system additional flexibility for school activities." At the same time, Landis School principal announces his interest in adding the stadium to The National Register and using it for Landis School events.</a:t>
            </a:r>
          </a:p>
          <a:p>
            <a:r>
              <a:rPr lang="en-US" sz="1400" dirty="0" smtClean="0">
                <a:latin typeface="Times New Roman" panose="02020603050405020304" pitchFamily="18" charset="0"/>
                <a:cs typeface="Times New Roman" panose="02020603050405020304" pitchFamily="18" charset="0"/>
              </a:rPr>
              <a:t>2000</a:t>
            </a:r>
            <a:r>
              <a:rPr lang="en-US" sz="1400" dirty="0">
                <a:latin typeface="Times New Roman" panose="02020603050405020304" pitchFamily="18" charset="0"/>
                <a:cs typeface="Times New Roman" panose="02020603050405020304" pitchFamily="18" charset="0"/>
              </a:rPr>
              <a:t>: Engineering study is commissioned by </a:t>
            </a:r>
            <a:r>
              <a:rPr lang="en-US" sz="1400" dirty="0" smtClean="0">
                <a:latin typeface="Times New Roman" panose="02020603050405020304" pitchFamily="18" charset="0"/>
                <a:cs typeface="Times New Roman" panose="02020603050405020304" pitchFamily="18" charset="0"/>
              </a:rPr>
              <a:t>Vineland </a:t>
            </a:r>
            <a:r>
              <a:rPr lang="en-US" sz="1400" dirty="0">
                <a:latin typeface="Times New Roman" panose="02020603050405020304" pitchFamily="18" charset="0"/>
                <a:cs typeface="Times New Roman" panose="02020603050405020304" pitchFamily="18" charset="0"/>
              </a:rPr>
              <a:t>Public Schools to evaluate </a:t>
            </a:r>
            <a:r>
              <a:rPr lang="en-US" sz="1400" dirty="0" err="1">
                <a:latin typeface="Times New Roman" panose="02020603050405020304" pitchFamily="18" charset="0"/>
                <a:cs typeface="Times New Roman" panose="02020603050405020304" pitchFamily="18" charset="0"/>
              </a:rPr>
              <a:t>Gittone</a:t>
            </a:r>
            <a:r>
              <a:rPr lang="en-US" sz="1400" dirty="0">
                <a:latin typeface="Times New Roman" panose="02020603050405020304" pitchFamily="18" charset="0"/>
                <a:cs typeface="Times New Roman" panose="02020603050405020304" pitchFamily="18" charset="0"/>
              </a:rPr>
              <a:t> Stadium's structural worthiness. Public opposition to night games emerges based upon objections to traffic congestion on Monroe Street, noise, and inadequate parking areas. A local sports columnist calls for facility upgrades before lighting is considered. A member of the advisory board of the local newspaper praises </a:t>
            </a:r>
            <a:r>
              <a:rPr lang="en-US" sz="1400" dirty="0" err="1">
                <a:latin typeface="Times New Roman" panose="02020603050405020304" pitchFamily="18" charset="0"/>
                <a:cs typeface="Times New Roman" panose="02020603050405020304" pitchFamily="18" charset="0"/>
              </a:rPr>
              <a:t>Gittone</a:t>
            </a:r>
            <a:r>
              <a:rPr lang="en-US" sz="1400" dirty="0">
                <a:latin typeface="Times New Roman" panose="02020603050405020304" pitchFamily="18" charset="0"/>
                <a:cs typeface="Times New Roman" panose="02020603050405020304" pitchFamily="18" charset="0"/>
              </a:rPr>
              <a:t> Stadium in an editorial describing it as "a hallow shrine" and a local "gem".</a:t>
            </a:r>
          </a:p>
        </p:txBody>
      </p:sp>
    </p:spTree>
    <p:extLst>
      <p:ext uri="{BB962C8B-B14F-4D97-AF65-F5344CB8AC3E}">
        <p14:creationId xmlns:p14="http://schemas.microsoft.com/office/powerpoint/2010/main" val="1985821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1143000"/>
          </a:xfrm>
        </p:spPr>
        <p:txBody>
          <a:bodyPr/>
          <a:lstStyle/>
          <a:p>
            <a:pPr algn="ctr"/>
            <a:r>
              <a:rPr lang="en-US" b="1" dirty="0" smtClean="0">
                <a:solidFill>
                  <a:schemeClr val="accent1"/>
                </a:solidFill>
                <a:latin typeface="Times New Roman" panose="02020603050405020304" pitchFamily="18" charset="0"/>
                <a:cs typeface="Times New Roman" panose="02020603050405020304" pitchFamily="18" charset="0"/>
              </a:rPr>
              <a:t>Reflection #2</a:t>
            </a:r>
            <a:endParaRPr lang="en-US" b="1"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
          </p:nvPr>
        </p:nvSpPr>
        <p:spPr>
          <a:xfrm>
            <a:off x="762000" y="2133600"/>
            <a:ext cx="7772400" cy="1143000"/>
          </a:xfrm>
          <a:solidFill>
            <a:srgbClr val="002060"/>
          </a:solidFill>
        </p:spPr>
        <p:txBody>
          <a:bodyPr/>
          <a:lstStyle/>
          <a:p>
            <a:pPr marL="0" indent="0" algn="ctr">
              <a:buNone/>
            </a:pPr>
            <a:r>
              <a:rPr lang="en-US" dirty="0" smtClean="0">
                <a:solidFill>
                  <a:schemeClr val="bg1"/>
                </a:solidFill>
                <a:latin typeface="Times New Roman" panose="02020603050405020304" pitchFamily="18" charset="0"/>
                <a:cs typeface="Times New Roman" panose="02020603050405020304" pitchFamily="18" charset="0"/>
              </a:rPr>
              <a:t>Choose and describe 6 events from the timeline related to the history of </a:t>
            </a:r>
            <a:r>
              <a:rPr lang="en-US" dirty="0" err="1" smtClean="0">
                <a:solidFill>
                  <a:schemeClr val="bg1"/>
                </a:solidFill>
                <a:latin typeface="Times New Roman" panose="02020603050405020304" pitchFamily="18" charset="0"/>
                <a:cs typeface="Times New Roman" panose="02020603050405020304" pitchFamily="18" charset="0"/>
              </a:rPr>
              <a:t>Gittone</a:t>
            </a:r>
            <a:r>
              <a:rPr lang="en-US" dirty="0" smtClean="0">
                <a:solidFill>
                  <a:schemeClr val="bg1"/>
                </a:solidFill>
                <a:latin typeface="Times New Roman" panose="02020603050405020304" pitchFamily="18" charset="0"/>
                <a:cs typeface="Times New Roman" panose="02020603050405020304" pitchFamily="18" charset="0"/>
              </a:rPr>
              <a:t> Stadium.</a:t>
            </a:r>
            <a:endParaRPr lang="en-U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98401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063" y="228600"/>
            <a:ext cx="8229600" cy="609600"/>
          </a:xfrm>
        </p:spPr>
        <p:txBody>
          <a:bodyPr>
            <a:noAutofit/>
          </a:bodyPr>
          <a:lstStyle/>
          <a:p>
            <a:pPr algn="ctr"/>
            <a:r>
              <a:rPr lang="en-US" b="1" dirty="0" smtClean="0">
                <a:solidFill>
                  <a:schemeClr val="accent1"/>
                </a:solidFill>
                <a:latin typeface="Times New Roman" panose="02020603050405020304" pitchFamily="18" charset="0"/>
                <a:cs typeface="Times New Roman" panose="02020603050405020304" pitchFamily="18" charset="0"/>
              </a:rPr>
              <a:t>The Palace of Depression</a:t>
            </a:r>
            <a:endParaRPr lang="en-US" b="1" dirty="0">
              <a:solidFill>
                <a:schemeClr val="accent1"/>
              </a:solidFill>
              <a:latin typeface="Times New Roman" panose="02020603050405020304" pitchFamily="18" charset="0"/>
              <a:cs typeface="Times New Roman" panose="02020603050405020304" pitchFamily="18" charset="0"/>
            </a:endParaRPr>
          </a:p>
        </p:txBody>
      </p:sp>
      <p:sp>
        <p:nvSpPr>
          <p:cNvPr id="5" name="Rectangle 4"/>
          <p:cNvSpPr/>
          <p:nvPr/>
        </p:nvSpPr>
        <p:spPr>
          <a:xfrm>
            <a:off x="281763" y="2895600"/>
            <a:ext cx="8458200" cy="369332"/>
          </a:xfrm>
          <a:prstGeom prst="rect">
            <a:avLst/>
          </a:prstGeom>
          <a:solidFill>
            <a:schemeClr val="bg1"/>
          </a:solidFill>
        </p:spPr>
        <p:txBody>
          <a:bodyPr wrap="square">
            <a:spAutoFit/>
          </a:bodyPr>
          <a:lstStyle/>
          <a:p>
            <a:endParaRPr lang="en-US" dirty="0">
              <a:latin typeface="Times New Roman" panose="02020603050405020304" pitchFamily="18" charset="0"/>
              <a:cs typeface="Times New Roman" panose="02020603050405020304" pitchFamily="18" charset="0"/>
            </a:endParaRPr>
          </a:p>
        </p:txBody>
      </p:sp>
      <p:sp>
        <p:nvSpPr>
          <p:cNvPr id="6" name="Rectangle 5"/>
          <p:cNvSpPr/>
          <p:nvPr/>
        </p:nvSpPr>
        <p:spPr>
          <a:xfrm>
            <a:off x="916605" y="5213818"/>
            <a:ext cx="5334000" cy="646331"/>
          </a:xfrm>
          <a:prstGeom prst="rect">
            <a:avLst/>
          </a:prstGeom>
        </p:spPr>
        <p:txBody>
          <a:bodyPr wrap="square">
            <a:spAutoFit/>
          </a:bodyPr>
          <a:lstStyle/>
          <a:p>
            <a:endParaRPr lang="en-US" dirty="0"/>
          </a:p>
          <a:p>
            <a:r>
              <a:rPr lang="en-US" dirty="0"/>
              <a:t> </a:t>
            </a:r>
          </a:p>
        </p:txBody>
      </p:sp>
      <p:sp>
        <p:nvSpPr>
          <p:cNvPr id="8" name="Rectangle 7"/>
          <p:cNvSpPr/>
          <p:nvPr/>
        </p:nvSpPr>
        <p:spPr>
          <a:xfrm>
            <a:off x="1485900" y="3854966"/>
            <a:ext cx="6324600" cy="253916"/>
          </a:xfrm>
          <a:prstGeom prst="rect">
            <a:avLst/>
          </a:prstGeom>
          <a:solidFill>
            <a:schemeClr val="bg1"/>
          </a:solidFill>
        </p:spPr>
        <p:txBody>
          <a:bodyPr wrap="square">
            <a:spAutoFit/>
          </a:bodyPr>
          <a:lstStyle/>
          <a:p>
            <a:pPr algn="ctr"/>
            <a:r>
              <a:rPr lang="en-US" sz="1050" b="1" dirty="0">
                <a:latin typeface="Times New Roman" panose="02020603050405020304" pitchFamily="18" charset="0"/>
                <a:cs typeface="Times New Roman" panose="02020603050405020304" pitchFamily="18" charset="0"/>
              </a:rPr>
              <a:t>The Palace Depression &amp; George </a:t>
            </a:r>
            <a:r>
              <a:rPr lang="en-US" sz="1050" b="1" dirty="0" err="1">
                <a:latin typeface="Times New Roman" panose="02020603050405020304" pitchFamily="18" charset="0"/>
                <a:cs typeface="Times New Roman" panose="02020603050405020304" pitchFamily="18" charset="0"/>
              </a:rPr>
              <a:t>Daynor</a:t>
            </a:r>
            <a:r>
              <a:rPr lang="en-US" sz="1050" b="1" dirty="0">
                <a:latin typeface="Times New Roman" panose="02020603050405020304" pitchFamily="18" charset="0"/>
                <a:cs typeface="Times New Roman" panose="02020603050405020304" pitchFamily="18" charset="0"/>
              </a:rPr>
              <a:t> (1860 - 1964)</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60312"/>
            <a:ext cx="7010400" cy="2949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23900" y="4198155"/>
            <a:ext cx="7848600" cy="2308324"/>
          </a:xfrm>
          <a:prstGeom prst="rect">
            <a:avLst/>
          </a:prstGeom>
          <a:solidFill>
            <a:srgbClr val="92D050"/>
          </a:solidFill>
        </p:spPr>
        <p:txBody>
          <a:bodyPr wrap="square">
            <a:spAutoFit/>
          </a:bodyPr>
          <a:lstStyle/>
          <a:p>
            <a:r>
              <a:rPr lang="en-US" dirty="0">
                <a:latin typeface="Times New Roman" panose="02020603050405020304" pitchFamily="18" charset="0"/>
                <a:cs typeface="Times New Roman" panose="02020603050405020304" pitchFamily="18" charset="0"/>
              </a:rPr>
              <a:t>On Christmas Day 1932, George </a:t>
            </a:r>
            <a:r>
              <a:rPr lang="en-US" dirty="0" err="1">
                <a:latin typeface="Times New Roman" panose="02020603050405020304" pitchFamily="18" charset="0"/>
                <a:cs typeface="Times New Roman" panose="02020603050405020304" pitchFamily="18" charset="0"/>
              </a:rPr>
              <a:t>Daynor</a:t>
            </a:r>
            <a:r>
              <a:rPr lang="en-US" dirty="0">
                <a:latin typeface="Times New Roman" panose="02020603050405020304" pitchFamily="18" charset="0"/>
                <a:cs typeface="Times New Roman" panose="02020603050405020304" pitchFamily="18" charset="0"/>
              </a:rPr>
              <a:t> opened his Palace Depression to the public. For over two decades, the multicolored, eighteen-spire castle made from clay, concrete, and automobile parts commanded enormous press attention, fueled by the unabashed </a:t>
            </a:r>
            <a:r>
              <a:rPr lang="en-US" dirty="0" smtClean="0">
                <a:latin typeface="Times New Roman" panose="02020603050405020304" pitchFamily="18" charset="0"/>
                <a:cs typeface="Times New Roman" panose="02020603050405020304" pitchFamily="18" charset="0"/>
              </a:rPr>
              <a:t>self-promotion </a:t>
            </a:r>
            <a:r>
              <a:rPr lang="en-US" dirty="0">
                <a:latin typeface="Times New Roman" panose="02020603050405020304" pitchFamily="18" charset="0"/>
                <a:cs typeface="Times New Roman" panose="02020603050405020304" pitchFamily="18" charset="0"/>
              </a:rPr>
              <a:t>of its creator. Billed as an antidote to the misery of the Great Depression, the unique Vineland structure became a popular stop off for tourists </a:t>
            </a:r>
            <a:r>
              <a:rPr lang="en-US" dirty="0" err="1">
                <a:latin typeface="Times New Roman" panose="02020603050405020304" pitchFamily="18" charset="0"/>
                <a:cs typeface="Times New Roman" panose="02020603050405020304" pitchFamily="18" charset="0"/>
              </a:rPr>
              <a:t>en</a:t>
            </a:r>
            <a:r>
              <a:rPr lang="en-US" dirty="0">
                <a:latin typeface="Times New Roman" panose="02020603050405020304" pitchFamily="18" charset="0"/>
                <a:cs typeface="Times New Roman" panose="02020603050405020304" pitchFamily="18" charset="0"/>
              </a:rPr>
              <a:t> route to Atlantic City. It was featured on Esso's Pictorial Map of New Jersey, and guest books signed by visitors are proof that as many as 250,000 tourists visited the Mill Road site during the 1930s and </a:t>
            </a:r>
            <a:r>
              <a:rPr lang="en-US" dirty="0" smtClean="0">
                <a:latin typeface="Times New Roman" panose="02020603050405020304" pitchFamily="18" charset="0"/>
                <a:cs typeface="Times New Roman" panose="02020603050405020304" pitchFamily="18" charset="0"/>
              </a:rPr>
              <a:t>40s.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51008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063" y="228600"/>
            <a:ext cx="8229600" cy="609600"/>
          </a:xfrm>
        </p:spPr>
        <p:txBody>
          <a:bodyPr>
            <a:noAutofit/>
          </a:bodyPr>
          <a:lstStyle/>
          <a:p>
            <a:pPr algn="ctr"/>
            <a:r>
              <a:rPr lang="en-US" b="1" dirty="0" smtClean="0">
                <a:solidFill>
                  <a:schemeClr val="accent1"/>
                </a:solidFill>
                <a:latin typeface="Times New Roman" panose="02020603050405020304" pitchFamily="18" charset="0"/>
                <a:cs typeface="Times New Roman" panose="02020603050405020304" pitchFamily="18" charset="0"/>
              </a:rPr>
              <a:t>The Palace of Depression</a:t>
            </a:r>
            <a:endParaRPr lang="en-US" b="1" dirty="0">
              <a:solidFill>
                <a:schemeClr val="accent1"/>
              </a:solidFill>
              <a:latin typeface="Times New Roman" panose="02020603050405020304" pitchFamily="18" charset="0"/>
              <a:cs typeface="Times New Roman" panose="02020603050405020304" pitchFamily="18" charset="0"/>
            </a:endParaRPr>
          </a:p>
        </p:txBody>
      </p:sp>
      <p:sp>
        <p:nvSpPr>
          <p:cNvPr id="5" name="Rectangle 4"/>
          <p:cNvSpPr/>
          <p:nvPr/>
        </p:nvSpPr>
        <p:spPr>
          <a:xfrm>
            <a:off x="281763" y="2895600"/>
            <a:ext cx="8458200" cy="369332"/>
          </a:xfrm>
          <a:prstGeom prst="rect">
            <a:avLst/>
          </a:prstGeom>
          <a:solidFill>
            <a:schemeClr val="bg1"/>
          </a:solidFill>
        </p:spPr>
        <p:txBody>
          <a:bodyPr wrap="square">
            <a:spAutoFit/>
          </a:bodyPr>
          <a:lstStyle/>
          <a:p>
            <a:endParaRPr lang="en-US" dirty="0">
              <a:latin typeface="Times New Roman" panose="02020603050405020304" pitchFamily="18" charset="0"/>
              <a:cs typeface="Times New Roman" panose="02020603050405020304" pitchFamily="18" charset="0"/>
            </a:endParaRPr>
          </a:p>
        </p:txBody>
      </p:sp>
      <p:sp>
        <p:nvSpPr>
          <p:cNvPr id="6" name="Rectangle 5"/>
          <p:cNvSpPr/>
          <p:nvPr/>
        </p:nvSpPr>
        <p:spPr>
          <a:xfrm>
            <a:off x="916605" y="5213818"/>
            <a:ext cx="5334000" cy="646331"/>
          </a:xfrm>
          <a:prstGeom prst="rect">
            <a:avLst/>
          </a:prstGeom>
        </p:spPr>
        <p:txBody>
          <a:bodyPr wrap="square">
            <a:spAutoFit/>
          </a:bodyPr>
          <a:lstStyle/>
          <a:p>
            <a:endParaRPr lang="en-US" dirty="0"/>
          </a:p>
          <a:p>
            <a:r>
              <a:rPr lang="en-US" dirty="0"/>
              <a:t> </a:t>
            </a:r>
          </a:p>
        </p:txBody>
      </p:sp>
      <p:sp>
        <p:nvSpPr>
          <p:cNvPr id="3" name="Rectangle 2"/>
          <p:cNvSpPr/>
          <p:nvPr/>
        </p:nvSpPr>
        <p:spPr>
          <a:xfrm>
            <a:off x="723900" y="4198155"/>
            <a:ext cx="7848600" cy="2031325"/>
          </a:xfrm>
          <a:prstGeom prst="rect">
            <a:avLst/>
          </a:prstGeom>
          <a:solidFill>
            <a:srgbClr val="92D050"/>
          </a:solidFill>
        </p:spPr>
        <p:txBody>
          <a:bodyPr wrap="square">
            <a:spAutoFit/>
          </a:bodyPr>
          <a:lstStyle/>
          <a:p>
            <a:r>
              <a:rPr lang="en-US" dirty="0" smtClean="0">
                <a:latin typeface="Times New Roman" panose="02020603050405020304" pitchFamily="18" charset="0"/>
                <a:cs typeface="Times New Roman" panose="02020603050405020304" pitchFamily="18" charset="0"/>
              </a:rPr>
              <a:t>George </a:t>
            </a:r>
            <a:r>
              <a:rPr lang="en-US" dirty="0" err="1" smtClean="0">
                <a:latin typeface="Times New Roman" panose="02020603050405020304" pitchFamily="18" charset="0"/>
                <a:cs typeface="Times New Roman" panose="02020603050405020304" pitchFamily="18" charset="0"/>
              </a:rPr>
              <a:t>Daynor</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died bankrupt in 1964 at a reported 104 years old. After </a:t>
            </a:r>
            <a:r>
              <a:rPr lang="en-US" dirty="0" err="1">
                <a:latin typeface="Times New Roman" panose="02020603050405020304" pitchFamily="18" charset="0"/>
                <a:cs typeface="Times New Roman" panose="02020603050405020304" pitchFamily="18" charset="0"/>
              </a:rPr>
              <a:t>Daynor's</a:t>
            </a:r>
            <a:r>
              <a:rPr lang="en-US" dirty="0">
                <a:latin typeface="Times New Roman" panose="02020603050405020304" pitchFamily="18" charset="0"/>
                <a:cs typeface="Times New Roman" panose="02020603050405020304" pitchFamily="18" charset="0"/>
              </a:rPr>
              <a:t> death, a fire destroyed the Palace of Depression and Vineland razed it in </a:t>
            </a:r>
            <a:r>
              <a:rPr lang="en-US" dirty="0" smtClean="0">
                <a:latin typeface="Times New Roman" panose="02020603050405020304" pitchFamily="18" charset="0"/>
                <a:cs typeface="Times New Roman" panose="02020603050405020304" pitchFamily="18" charset="0"/>
              </a:rPr>
              <a:t>1969. As </a:t>
            </a:r>
            <a:r>
              <a:rPr lang="en-US" dirty="0">
                <a:latin typeface="Times New Roman" panose="02020603050405020304" pitchFamily="18" charset="0"/>
                <a:cs typeface="Times New Roman" panose="02020603050405020304" pitchFamily="18" charset="0"/>
              </a:rPr>
              <a:t>of 2001, a city restoration project to rebuild the Palace of Depression was in progress. Local companies and individuals were encouraged to volunteer materials and labor. Kevin Kirchner was leading the restoration effort. As of 2017 much of the Palace building itself has been restored and an adjacent Historical Center/Museum was also erected on the site.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758996"/>
            <a:ext cx="2095500" cy="324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886200" y="1233607"/>
            <a:ext cx="4572000" cy="2308324"/>
          </a:xfrm>
          <a:prstGeom prst="rect">
            <a:avLst/>
          </a:prstGeom>
          <a:solidFill>
            <a:schemeClr val="accent1">
              <a:lumMod val="40000"/>
              <a:lumOff val="60000"/>
            </a:schemeClr>
          </a:solidFill>
        </p:spPr>
        <p:txBody>
          <a:bodyPr>
            <a:spAutoFit/>
          </a:bodyPr>
          <a:lstStyle/>
          <a:p>
            <a:r>
              <a:rPr lang="en-US" dirty="0" smtClean="0">
                <a:latin typeface="Times New Roman" panose="02020603050405020304" pitchFamily="18" charset="0"/>
                <a:cs typeface="Times New Roman" panose="02020603050405020304" pitchFamily="18" charset="0"/>
              </a:rPr>
              <a:t>George </a:t>
            </a:r>
            <a:r>
              <a:rPr lang="en-US" dirty="0" err="1" smtClean="0">
                <a:latin typeface="Times New Roman" panose="02020603050405020304" pitchFamily="18" charset="0"/>
                <a:cs typeface="Times New Roman" panose="02020603050405020304" pitchFamily="18" charset="0"/>
              </a:rPr>
              <a:t>Daynor</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was a publicity hog and claimed to be "the most photographed man in the world." After Peter Weinberger was kidnapped on 4 July 1956 </a:t>
            </a:r>
            <a:r>
              <a:rPr lang="en-US" dirty="0" err="1">
                <a:latin typeface="Times New Roman" panose="02020603050405020304" pitchFamily="18" charset="0"/>
                <a:cs typeface="Times New Roman" panose="02020603050405020304" pitchFamily="18" charset="0"/>
              </a:rPr>
              <a:t>Daynor</a:t>
            </a:r>
            <a:r>
              <a:rPr lang="en-US" dirty="0">
                <a:latin typeface="Times New Roman" panose="02020603050405020304" pitchFamily="18" charset="0"/>
                <a:cs typeface="Times New Roman" panose="02020603050405020304" pitchFamily="18" charset="0"/>
              </a:rPr>
              <a:t> called the FBI and falsely reported that the kidnappers had visited the palace. The FBI followed the false claim and </a:t>
            </a:r>
            <a:r>
              <a:rPr lang="en-US" dirty="0" err="1">
                <a:latin typeface="Times New Roman" panose="02020603050405020304" pitchFamily="18" charset="0"/>
                <a:cs typeface="Times New Roman" panose="02020603050405020304" pitchFamily="18" charset="0"/>
              </a:rPr>
              <a:t>Daynor</a:t>
            </a:r>
            <a:r>
              <a:rPr lang="en-US" dirty="0">
                <a:latin typeface="Times New Roman" panose="02020603050405020304" pitchFamily="18" charset="0"/>
                <a:cs typeface="Times New Roman" panose="02020603050405020304" pitchFamily="18" charset="0"/>
              </a:rPr>
              <a:t> was imprisoned for a year.</a:t>
            </a:r>
          </a:p>
        </p:txBody>
      </p:sp>
    </p:spTree>
    <p:extLst>
      <p:ext uri="{BB962C8B-B14F-4D97-AF65-F5344CB8AC3E}">
        <p14:creationId xmlns:p14="http://schemas.microsoft.com/office/powerpoint/2010/main" val="33203129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063" y="76200"/>
            <a:ext cx="8229600" cy="609600"/>
          </a:xfrm>
        </p:spPr>
        <p:txBody>
          <a:bodyPr>
            <a:noAutofit/>
          </a:bodyPr>
          <a:lstStyle/>
          <a:p>
            <a:pPr algn="ctr"/>
            <a:r>
              <a:rPr lang="en-US" b="1" dirty="0">
                <a:solidFill>
                  <a:schemeClr val="accent1"/>
                </a:solidFill>
                <a:latin typeface="Times New Roman" panose="02020603050405020304" pitchFamily="18" charset="0"/>
                <a:cs typeface="Times New Roman" panose="02020603050405020304" pitchFamily="18" charset="0"/>
              </a:rPr>
              <a:t>The Landis </a:t>
            </a:r>
            <a:r>
              <a:rPr lang="en-US" b="1" dirty="0" smtClean="0">
                <a:solidFill>
                  <a:schemeClr val="accent1"/>
                </a:solidFill>
                <a:latin typeface="Times New Roman" panose="02020603050405020304" pitchFamily="18" charset="0"/>
                <a:cs typeface="Times New Roman" panose="02020603050405020304" pitchFamily="18" charset="0"/>
              </a:rPr>
              <a:t>Theatre</a:t>
            </a:r>
            <a:endParaRPr lang="en-US" b="1" dirty="0">
              <a:solidFill>
                <a:schemeClr val="accent1"/>
              </a:solidFill>
              <a:latin typeface="Times New Roman" panose="02020603050405020304" pitchFamily="18" charset="0"/>
              <a:cs typeface="Times New Roman" panose="02020603050405020304" pitchFamily="18" charset="0"/>
            </a:endParaRPr>
          </a:p>
        </p:txBody>
      </p:sp>
      <p:sp>
        <p:nvSpPr>
          <p:cNvPr id="5" name="Rectangle 4"/>
          <p:cNvSpPr/>
          <p:nvPr/>
        </p:nvSpPr>
        <p:spPr>
          <a:xfrm>
            <a:off x="281763" y="2895600"/>
            <a:ext cx="8458200" cy="369332"/>
          </a:xfrm>
          <a:prstGeom prst="rect">
            <a:avLst/>
          </a:prstGeom>
          <a:solidFill>
            <a:schemeClr val="bg1"/>
          </a:solidFill>
        </p:spPr>
        <p:txBody>
          <a:bodyPr wrap="square">
            <a:spAutoFit/>
          </a:bodyPr>
          <a:lstStyle/>
          <a:p>
            <a:endParaRPr lang="en-US" dirty="0">
              <a:latin typeface="Times New Roman" panose="02020603050405020304" pitchFamily="18" charset="0"/>
              <a:cs typeface="Times New Roman" panose="02020603050405020304" pitchFamily="18" charset="0"/>
            </a:endParaRPr>
          </a:p>
        </p:txBody>
      </p:sp>
      <p:sp>
        <p:nvSpPr>
          <p:cNvPr id="6" name="Rectangle 5"/>
          <p:cNvSpPr/>
          <p:nvPr/>
        </p:nvSpPr>
        <p:spPr>
          <a:xfrm>
            <a:off x="916605" y="5213818"/>
            <a:ext cx="5334000" cy="646331"/>
          </a:xfrm>
          <a:prstGeom prst="rect">
            <a:avLst/>
          </a:prstGeom>
        </p:spPr>
        <p:txBody>
          <a:bodyPr wrap="square">
            <a:spAutoFit/>
          </a:bodyPr>
          <a:lstStyle/>
          <a:p>
            <a:endParaRPr lang="en-US" dirty="0"/>
          </a:p>
          <a:p>
            <a:r>
              <a:rPr lang="en-US" dirty="0"/>
              <a:t> </a:t>
            </a:r>
          </a:p>
        </p:txBody>
      </p:sp>
      <p:sp>
        <p:nvSpPr>
          <p:cNvPr id="3" name="Rectangle 2"/>
          <p:cNvSpPr/>
          <p:nvPr/>
        </p:nvSpPr>
        <p:spPr>
          <a:xfrm>
            <a:off x="333154" y="3679250"/>
            <a:ext cx="8458200" cy="253916"/>
          </a:xfrm>
          <a:prstGeom prst="rect">
            <a:avLst/>
          </a:prstGeom>
          <a:solidFill>
            <a:schemeClr val="bg1"/>
          </a:solidFill>
        </p:spPr>
        <p:txBody>
          <a:bodyPr wrap="square">
            <a:spAutoFit/>
          </a:bodyPr>
          <a:lstStyle/>
          <a:p>
            <a:r>
              <a:rPr lang="en-US" sz="1050" b="1" dirty="0">
                <a:latin typeface="Times New Roman" panose="02020603050405020304" pitchFamily="18" charset="0"/>
                <a:cs typeface="Times New Roman" panose="02020603050405020304" pitchFamily="18" charset="0"/>
              </a:rPr>
              <a:t>The Landis Theatre opened on Friday evening, March 12, 1937 at 7:30 p.m. with a grand inaugural program that preceded the initial showing.</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2863" y="609600"/>
            <a:ext cx="6096000" cy="2895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357963" y="4038600"/>
            <a:ext cx="8229600" cy="2585323"/>
          </a:xfrm>
          <a:prstGeom prst="rect">
            <a:avLst/>
          </a:prstGeom>
          <a:solidFill>
            <a:schemeClr val="accent3"/>
          </a:solidFill>
        </p:spPr>
        <p:txBody>
          <a:bodyPr wrap="square">
            <a:spAutoFit/>
          </a:bodyPr>
          <a:lstStyle/>
          <a:p>
            <a:r>
              <a:rPr lang="en-US" dirty="0">
                <a:latin typeface="Times New Roman" panose="02020603050405020304" pitchFamily="18" charset="0"/>
                <a:cs typeface="Times New Roman" panose="02020603050405020304" pitchFamily="18" charset="0"/>
              </a:rPr>
              <a:t>In 2001, the </a:t>
            </a:r>
            <a:r>
              <a:rPr lang="en-US" b="1" dirty="0">
                <a:solidFill>
                  <a:srgbClr val="FF0000"/>
                </a:solidFill>
                <a:latin typeface="Times New Roman" panose="02020603050405020304" pitchFamily="18" charset="0"/>
                <a:cs typeface="Times New Roman" panose="02020603050405020304" pitchFamily="18" charset="0"/>
              </a:rPr>
              <a:t>Landis Theatre </a:t>
            </a:r>
            <a:r>
              <a:rPr lang="en-US" dirty="0">
                <a:latin typeface="Times New Roman" panose="02020603050405020304" pitchFamily="18" charset="0"/>
                <a:cs typeface="Times New Roman" panose="02020603050405020304" pitchFamily="18" charset="0"/>
              </a:rPr>
              <a:t>is added to the National Register of Historic Places, but a myriad of safety and structural citations threaten to overshadow the designation. In, 2005, With the LTRA still not successful in attempts to revive the theater, the city acquires the building through the purchase of outstanding property tax liens. In October 2007, the redevelopment plan included reopening the Landis Theatre for performing arts, with the original auditorium having 650 seats and expanded stage facilities. </a:t>
            </a:r>
            <a:r>
              <a:rPr lang="en-US" dirty="0" smtClean="0">
                <a:latin typeface="Times New Roman" panose="02020603050405020304" pitchFamily="18" charset="0"/>
                <a:cs typeface="Times New Roman" panose="02020603050405020304" pitchFamily="18" charset="0"/>
              </a:rPr>
              <a:t>On </a:t>
            </a:r>
            <a:r>
              <a:rPr lang="en-US" dirty="0">
                <a:latin typeface="Times New Roman" panose="02020603050405020304" pitchFamily="18" charset="0"/>
                <a:cs typeface="Times New Roman" panose="02020603050405020304" pitchFamily="18" charset="0"/>
              </a:rPr>
              <a:t>April 2, 2008, groundbreaking took place for the $6.5 million renovation. On October 22, 2009, a replica of the theatre’s original sign was installed above the marquee. The theatre reopened May 22, 2010 with a concert by Bernadette </a:t>
            </a:r>
            <a:r>
              <a:rPr lang="en-US" dirty="0" smtClean="0">
                <a:latin typeface="Times New Roman" panose="02020603050405020304" pitchFamily="18" charset="0"/>
                <a:cs typeface="Times New Roman" panose="02020603050405020304" pitchFamily="18" charset="0"/>
              </a:rPr>
              <a:t>Peters.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13606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063" y="76200"/>
            <a:ext cx="8229600" cy="609600"/>
          </a:xfrm>
        </p:spPr>
        <p:txBody>
          <a:bodyPr>
            <a:noAutofit/>
          </a:bodyPr>
          <a:lstStyle/>
          <a:p>
            <a:pPr algn="ctr"/>
            <a:r>
              <a:rPr lang="en-US" b="1" dirty="0">
                <a:solidFill>
                  <a:schemeClr val="accent1"/>
                </a:solidFill>
                <a:latin typeface="Times New Roman" panose="02020603050405020304" pitchFamily="18" charset="0"/>
                <a:cs typeface="Times New Roman" panose="02020603050405020304" pitchFamily="18" charset="0"/>
              </a:rPr>
              <a:t>Vineland Municipal Electric Plant</a:t>
            </a:r>
          </a:p>
        </p:txBody>
      </p:sp>
      <p:sp>
        <p:nvSpPr>
          <p:cNvPr id="5" name="Rectangle 4"/>
          <p:cNvSpPr/>
          <p:nvPr/>
        </p:nvSpPr>
        <p:spPr>
          <a:xfrm>
            <a:off x="281763" y="2895600"/>
            <a:ext cx="8458200" cy="369332"/>
          </a:xfrm>
          <a:prstGeom prst="rect">
            <a:avLst/>
          </a:prstGeom>
          <a:solidFill>
            <a:schemeClr val="bg1"/>
          </a:solidFill>
        </p:spPr>
        <p:txBody>
          <a:bodyPr wrap="square">
            <a:spAutoFit/>
          </a:bodyPr>
          <a:lstStyle/>
          <a:p>
            <a:endParaRPr lang="en-US" dirty="0">
              <a:latin typeface="Times New Roman" panose="02020603050405020304" pitchFamily="18" charset="0"/>
              <a:cs typeface="Times New Roman" panose="02020603050405020304" pitchFamily="18" charset="0"/>
            </a:endParaRPr>
          </a:p>
        </p:txBody>
      </p:sp>
      <p:sp>
        <p:nvSpPr>
          <p:cNvPr id="6" name="Rectangle 5"/>
          <p:cNvSpPr/>
          <p:nvPr/>
        </p:nvSpPr>
        <p:spPr>
          <a:xfrm>
            <a:off x="916605" y="5213818"/>
            <a:ext cx="5334000" cy="646331"/>
          </a:xfrm>
          <a:prstGeom prst="rect">
            <a:avLst/>
          </a:prstGeom>
        </p:spPr>
        <p:txBody>
          <a:bodyPr wrap="square">
            <a:spAutoFit/>
          </a:bodyPr>
          <a:lstStyle/>
          <a:p>
            <a:endParaRPr lang="en-US" dirty="0"/>
          </a:p>
          <a:p>
            <a:r>
              <a:rPr lang="en-US" dirty="0"/>
              <a:t> </a:t>
            </a:r>
          </a:p>
        </p:txBody>
      </p:sp>
      <p:sp>
        <p:nvSpPr>
          <p:cNvPr id="8" name="Rectangle 7"/>
          <p:cNvSpPr/>
          <p:nvPr/>
        </p:nvSpPr>
        <p:spPr>
          <a:xfrm>
            <a:off x="281764" y="3429000"/>
            <a:ext cx="8633636" cy="3139321"/>
          </a:xfrm>
          <a:prstGeom prst="rect">
            <a:avLst/>
          </a:prstGeom>
          <a:solidFill>
            <a:schemeClr val="accent5">
              <a:lumMod val="40000"/>
              <a:lumOff val="60000"/>
            </a:schemeClr>
          </a:solidFill>
        </p:spPr>
        <p:txBody>
          <a:bodyPr wrap="square">
            <a:spAutoFit/>
          </a:bodyPr>
          <a:lstStyle/>
          <a:p>
            <a:r>
              <a:rPr lang="en-US" b="1" dirty="0">
                <a:solidFill>
                  <a:srgbClr val="FF0000"/>
                </a:solidFill>
                <a:latin typeface="Times New Roman" panose="02020603050405020304" pitchFamily="18" charset="0"/>
                <a:cs typeface="Times New Roman" panose="02020603050405020304" pitchFamily="18" charset="0"/>
              </a:rPr>
              <a:t>Vineland Electric Utility </a:t>
            </a:r>
            <a:r>
              <a:rPr lang="en-US" dirty="0">
                <a:latin typeface="Times New Roman" panose="02020603050405020304" pitchFamily="18" charset="0"/>
                <a:cs typeface="Times New Roman" panose="02020603050405020304" pitchFamily="18" charset="0"/>
              </a:rPr>
              <a:t>was authorized by the Vineland Borough Council on August 8, 1899 because no private utility would supply Vineland with electricity. The plant was completed in 1900, or 100 years ago. It cost 25,000 dollars. Around 1930 the Board of Public Utility Commissioners of New Jersey allowed the Utility to serve the people in the Township, which included the area which today constitutes the entire City of </a:t>
            </a:r>
            <a:r>
              <a:rPr lang="en-US" dirty="0" smtClean="0">
                <a:latin typeface="Times New Roman" panose="02020603050405020304" pitchFamily="18" charset="0"/>
                <a:cs typeface="Times New Roman" panose="02020603050405020304" pitchFamily="18" charset="0"/>
              </a:rPr>
              <a:t>Vineland. By </a:t>
            </a:r>
            <a:r>
              <a:rPr lang="en-US" dirty="0">
                <a:latin typeface="Times New Roman" panose="02020603050405020304" pitchFamily="18" charset="0"/>
                <a:cs typeface="Times New Roman" panose="02020603050405020304" pitchFamily="18" charset="0"/>
              </a:rPr>
              <a:t>1998 the plant served approximately 18,000 customers, and had a value of more than 82 million dollars. It is the largest municipal electric utility in the state of New </a:t>
            </a:r>
            <a:r>
              <a:rPr lang="en-US" dirty="0" smtClean="0">
                <a:latin typeface="Times New Roman" panose="02020603050405020304" pitchFamily="18" charset="0"/>
                <a:cs typeface="Times New Roman" panose="02020603050405020304" pitchFamily="18" charset="0"/>
              </a:rPr>
              <a:t>Jersey. In </a:t>
            </a:r>
            <a:r>
              <a:rPr lang="en-US" dirty="0">
                <a:latin typeface="Times New Roman" panose="02020603050405020304" pitchFamily="18" charset="0"/>
                <a:cs typeface="Times New Roman" panose="02020603050405020304" pitchFamily="18" charset="0"/>
              </a:rPr>
              <a:t>1961, The City of Vineland Electric Utility with its 50,000 kw capacity, is the second largest municipally-owned generating station on the East </a:t>
            </a:r>
            <a:r>
              <a:rPr lang="en-US" dirty="0" smtClean="0">
                <a:latin typeface="Times New Roman" panose="02020603050405020304" pitchFamily="18" charset="0"/>
                <a:cs typeface="Times New Roman" panose="02020603050405020304" pitchFamily="18" charset="0"/>
              </a:rPr>
              <a:t>coast. The </a:t>
            </a:r>
            <a:r>
              <a:rPr lang="en-US" dirty="0">
                <a:latin typeface="Times New Roman" panose="02020603050405020304" pitchFamily="18" charset="0"/>
                <a:cs typeface="Times New Roman" panose="02020603050405020304" pitchFamily="18" charset="0"/>
              </a:rPr>
              <a:t>Vineland Electric Utility will pursue to use all of the foresight and business judgment at our command to continue to provide for the growing needs of a prosperous city.</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635373"/>
            <a:ext cx="3581400" cy="2629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635372"/>
            <a:ext cx="3276600" cy="2629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69370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1143000"/>
          </a:xfrm>
        </p:spPr>
        <p:txBody>
          <a:bodyPr/>
          <a:lstStyle/>
          <a:p>
            <a:pPr algn="ctr"/>
            <a:r>
              <a:rPr lang="en-US" b="1" dirty="0" smtClean="0">
                <a:solidFill>
                  <a:schemeClr val="accent1"/>
                </a:solidFill>
                <a:latin typeface="Times New Roman" panose="02020603050405020304" pitchFamily="18" charset="0"/>
                <a:cs typeface="Times New Roman" panose="02020603050405020304" pitchFamily="18" charset="0"/>
              </a:rPr>
              <a:t>Reflection #3</a:t>
            </a:r>
            <a:endParaRPr lang="en-US" b="1"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
          </p:nvPr>
        </p:nvSpPr>
        <p:spPr>
          <a:xfrm>
            <a:off x="762000" y="2133600"/>
            <a:ext cx="7772400" cy="762000"/>
          </a:xfrm>
          <a:solidFill>
            <a:srgbClr val="002060"/>
          </a:solidFill>
        </p:spPr>
        <p:txBody>
          <a:bodyPr/>
          <a:lstStyle/>
          <a:p>
            <a:pPr marL="0" indent="0" algn="ctr">
              <a:buNone/>
            </a:pPr>
            <a:r>
              <a:rPr lang="en-US" dirty="0" smtClean="0">
                <a:solidFill>
                  <a:schemeClr val="bg1"/>
                </a:solidFill>
                <a:latin typeface="Times New Roman" panose="02020603050405020304" pitchFamily="18" charset="0"/>
                <a:cs typeface="Times New Roman" panose="02020603050405020304" pitchFamily="18" charset="0"/>
              </a:rPr>
              <a:t>Why is the Vineland Municipal Electric plant unique?</a:t>
            </a:r>
            <a:endParaRPr lang="en-U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87488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792162"/>
          </a:xfrm>
        </p:spPr>
        <p:txBody>
          <a:bodyPr/>
          <a:lstStyle/>
          <a:p>
            <a:pPr algn="ctr"/>
            <a:r>
              <a:rPr lang="en-US" b="1" dirty="0" smtClean="0">
                <a:solidFill>
                  <a:schemeClr val="accent1"/>
                </a:solidFill>
                <a:latin typeface="Times New Roman" panose="02020603050405020304" pitchFamily="18" charset="0"/>
                <a:cs typeface="Times New Roman" panose="02020603050405020304" pitchFamily="18" charset="0"/>
              </a:rPr>
              <a:t>Origins</a:t>
            </a:r>
            <a:endParaRPr lang="en-US" b="1"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
          </p:nvPr>
        </p:nvSpPr>
        <p:spPr>
          <a:xfrm>
            <a:off x="324293" y="1143000"/>
            <a:ext cx="8458200" cy="2209800"/>
          </a:xfrm>
          <a:solidFill>
            <a:srgbClr val="B17ED8"/>
          </a:solidFill>
        </p:spPr>
        <p:txBody>
          <a:bodyPr>
            <a:noAutofit/>
          </a:bodyPr>
          <a:lstStyle/>
          <a:p>
            <a:pPr marL="0" indent="0">
              <a:buNone/>
            </a:pPr>
            <a:r>
              <a:rPr lang="en-US" sz="2000" dirty="0">
                <a:latin typeface="Times New Roman" panose="02020603050405020304" pitchFamily="18" charset="0"/>
                <a:cs typeface="Times New Roman" panose="02020603050405020304" pitchFamily="18" charset="0"/>
              </a:rPr>
              <a:t>The first farmers in the Vineland area were the </a:t>
            </a:r>
            <a:r>
              <a:rPr lang="en-US" sz="2000" b="1" dirty="0" err="1">
                <a:solidFill>
                  <a:srgbClr val="FF0000"/>
                </a:solidFill>
                <a:latin typeface="Times New Roman" panose="02020603050405020304" pitchFamily="18" charset="0"/>
                <a:cs typeface="Times New Roman" panose="02020603050405020304" pitchFamily="18" charset="0"/>
              </a:rPr>
              <a:t>Lenni</a:t>
            </a:r>
            <a:r>
              <a:rPr lang="en-US" sz="2000" b="1" dirty="0">
                <a:solidFill>
                  <a:srgbClr val="FF0000"/>
                </a:solidFill>
                <a:latin typeface="Times New Roman" panose="02020603050405020304" pitchFamily="18" charset="0"/>
                <a:cs typeface="Times New Roman" panose="02020603050405020304" pitchFamily="18" charset="0"/>
              </a:rPr>
              <a:t>-Lenape</a:t>
            </a:r>
            <a:r>
              <a:rPr lang="en-US" sz="2000" dirty="0">
                <a:latin typeface="Times New Roman" panose="02020603050405020304" pitchFamily="18" charset="0"/>
                <a:cs typeface="Times New Roman" panose="02020603050405020304" pitchFamily="18" charset="0"/>
              </a:rPr>
              <a:t>, the Native-American tribe that inhabited southern New Jersey. They cleared pieces of land by burning underbrush and cutting down trees. They domesticated and grew corn, kidney and lima beans, pumpkins, artichoke, sunflowers and tobacco. Actual ownership of the land known as Vineland has had an interesting history</a:t>
            </a:r>
            <a:r>
              <a:rPr lang="en-US" sz="2000" dirty="0" smtClean="0">
                <a:latin typeface="Times New Roman" panose="02020603050405020304" pitchFamily="18" charset="0"/>
                <a:cs typeface="Times New Roman" panose="02020603050405020304" pitchFamily="18" charset="0"/>
              </a:rPr>
              <a:t>. The land that makes us Vineland changed hands several times from the mid 1600’s until Charles K. Landis founded Vineland during the early 1860’s.   </a:t>
            </a:r>
            <a:endParaRPr lang="en-US" sz="2000" dirty="0">
              <a:latin typeface="Times New Roman" panose="02020603050405020304" pitchFamily="18" charset="0"/>
              <a:cs typeface="Times New Roman" panose="02020603050405020304" pitchFamily="18" charset="0"/>
            </a:endParaRPr>
          </a:p>
        </p:txBody>
      </p:sp>
      <p:sp>
        <p:nvSpPr>
          <p:cNvPr id="4" name="Rectangle 3"/>
          <p:cNvSpPr/>
          <p:nvPr/>
        </p:nvSpPr>
        <p:spPr>
          <a:xfrm>
            <a:off x="324293" y="3505200"/>
            <a:ext cx="8514907" cy="2246769"/>
          </a:xfrm>
          <a:prstGeom prst="rect">
            <a:avLst/>
          </a:prstGeom>
          <a:solidFill>
            <a:schemeClr val="accent1">
              <a:lumMod val="40000"/>
              <a:lumOff val="60000"/>
            </a:schemeClr>
          </a:solidFill>
        </p:spPr>
        <p:txBody>
          <a:bodyPr wrap="square">
            <a:spAutoFit/>
          </a:bodyPr>
          <a:lstStyle/>
          <a:p>
            <a:r>
              <a:rPr lang="en-US" sz="2000" dirty="0">
                <a:latin typeface="Times New Roman" panose="02020603050405020304" pitchFamily="18" charset="0"/>
                <a:cs typeface="Times New Roman" panose="02020603050405020304" pitchFamily="18" charset="0"/>
              </a:rPr>
              <a:t>King Charles II of England gave the territory to his brother, the Duke of York, in 1664. The Duke of York gave the title to the land to Lord Berkeley and George Carteret on June 28, 1664, who named the huge tract of land Nova </a:t>
            </a:r>
            <a:r>
              <a:rPr lang="en-US" sz="2000" dirty="0" err="1">
                <a:latin typeface="Times New Roman" panose="02020603050405020304" pitchFamily="18" charset="0"/>
                <a:cs typeface="Times New Roman" panose="02020603050405020304" pitchFamily="18" charset="0"/>
              </a:rPr>
              <a:t>Cesarea</a:t>
            </a:r>
            <a:r>
              <a:rPr lang="en-US" sz="2000" dirty="0">
                <a:latin typeface="Times New Roman" panose="02020603050405020304" pitchFamily="18" charset="0"/>
                <a:cs typeface="Times New Roman" panose="02020603050405020304" pitchFamily="18" charset="0"/>
              </a:rPr>
              <a:t> or New Jersey</a:t>
            </a:r>
            <a:r>
              <a:rPr lang="en-US" sz="2000" dirty="0" smtClean="0">
                <a:latin typeface="Times New Roman" panose="02020603050405020304" pitchFamily="18" charset="0"/>
                <a:cs typeface="Times New Roman" panose="02020603050405020304" pitchFamily="18" charset="0"/>
              </a:rPr>
              <a:t>. Eventually, David </a:t>
            </a:r>
            <a:r>
              <a:rPr lang="en-US" sz="2000" dirty="0">
                <a:latin typeface="Times New Roman" panose="02020603050405020304" pitchFamily="18" charset="0"/>
                <a:cs typeface="Times New Roman" panose="02020603050405020304" pitchFamily="18" charset="0"/>
              </a:rPr>
              <a:t>C. Wood purchased the western part of this area, which would become Vineland, roughly 16,000 acres. David then gave the title to the land to his brother Richard D. Wood. </a:t>
            </a:r>
            <a:r>
              <a:rPr lang="en-US" sz="2000" dirty="0" smtClean="0">
                <a:latin typeface="Times New Roman" panose="02020603050405020304" pitchFamily="18" charset="0"/>
                <a:cs typeface="Times New Roman" panose="02020603050405020304" pitchFamily="18" charset="0"/>
              </a:rPr>
              <a:t>Most </a:t>
            </a:r>
            <a:r>
              <a:rPr lang="en-US" sz="2000" dirty="0">
                <a:latin typeface="Times New Roman" panose="02020603050405020304" pitchFamily="18" charset="0"/>
                <a:cs typeface="Times New Roman" panose="02020603050405020304" pitchFamily="18" charset="0"/>
              </a:rPr>
              <a:t>of these early settlers were uneducated, poor, and lived in log cabins with dirt or </a:t>
            </a:r>
            <a:r>
              <a:rPr lang="en-US" sz="2000" dirty="0" smtClean="0">
                <a:latin typeface="Times New Roman" panose="02020603050405020304" pitchFamily="18" charset="0"/>
                <a:cs typeface="Times New Roman" panose="02020603050405020304" pitchFamily="18" charset="0"/>
              </a:rPr>
              <a:t>clay. </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99437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792162"/>
          </a:xfrm>
        </p:spPr>
        <p:txBody>
          <a:bodyPr/>
          <a:lstStyle/>
          <a:p>
            <a:pPr algn="ctr"/>
            <a:r>
              <a:rPr lang="en-US" b="1" dirty="0" smtClean="0">
                <a:solidFill>
                  <a:schemeClr val="accent1"/>
                </a:solidFill>
                <a:latin typeface="Times New Roman" panose="02020603050405020304" pitchFamily="18" charset="0"/>
                <a:cs typeface="Times New Roman" panose="02020603050405020304" pitchFamily="18" charset="0"/>
              </a:rPr>
              <a:t>Origins</a:t>
            </a:r>
            <a:endParaRPr lang="en-US" b="1"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
          </p:nvPr>
        </p:nvSpPr>
        <p:spPr>
          <a:xfrm>
            <a:off x="324293" y="1066800"/>
            <a:ext cx="8543260" cy="2590800"/>
          </a:xfrm>
          <a:solidFill>
            <a:srgbClr val="B17ED8"/>
          </a:solidFill>
        </p:spPr>
        <p:txBody>
          <a:bodyPr>
            <a:noAutofit/>
          </a:bodyPr>
          <a:lstStyle/>
          <a:p>
            <a:pPr marL="0" indent="0">
              <a:buNone/>
            </a:pPr>
            <a:r>
              <a:rPr lang="en-US" sz="2000" dirty="0">
                <a:latin typeface="Times New Roman" panose="02020603050405020304" pitchFamily="18" charset="0"/>
                <a:cs typeface="Times New Roman" panose="02020603050405020304" pitchFamily="18" charset="0"/>
              </a:rPr>
              <a:t>The land in the Vineland area, was then owned by a group of wealthy individuals: Judge L.Q.C Elmer, Charles E. Elmer, "the honorable" J.T. Nixon, J.M. Moore, J.W. </a:t>
            </a:r>
            <a:r>
              <a:rPr lang="en-US" sz="2000" dirty="0" err="1">
                <a:latin typeface="Times New Roman" panose="02020603050405020304" pitchFamily="18" charset="0"/>
                <a:cs typeface="Times New Roman" panose="02020603050405020304" pitchFamily="18" charset="0"/>
              </a:rPr>
              <a:t>Coombes</a:t>
            </a:r>
            <a:r>
              <a:rPr lang="en-US" sz="2000" dirty="0">
                <a:latin typeface="Times New Roman" panose="02020603050405020304" pitchFamily="18" charset="0"/>
                <a:cs typeface="Times New Roman" panose="02020603050405020304" pitchFamily="18" charset="0"/>
              </a:rPr>
              <a:t>, William Garrison, Richard D. Wood, and others. </a:t>
            </a:r>
            <a:r>
              <a:rPr lang="en-US" sz="2000" dirty="0" smtClean="0">
                <a:latin typeface="Times New Roman" panose="02020603050405020304" pitchFamily="18" charset="0"/>
                <a:cs typeface="Times New Roman" panose="02020603050405020304" pitchFamily="18" charset="0"/>
              </a:rPr>
              <a:t>Without </a:t>
            </a:r>
            <a:r>
              <a:rPr lang="en-US" sz="2000" dirty="0">
                <a:latin typeface="Times New Roman" panose="02020603050405020304" pitchFamily="18" charset="0"/>
                <a:cs typeface="Times New Roman" panose="02020603050405020304" pitchFamily="18" charset="0"/>
              </a:rPr>
              <a:t>railroad access for the tract, they let the land lie fallow and desolate. The nearest railroad was the West Jersey Railroad, which ran a line from Camden to Glassboro, and then to Bridgeton. </a:t>
            </a:r>
            <a:r>
              <a:rPr lang="en-US" sz="2000" dirty="0" smtClean="0">
                <a:latin typeface="Times New Roman" panose="02020603050405020304" pitchFamily="18" charset="0"/>
                <a:cs typeface="Times New Roman" panose="02020603050405020304" pitchFamily="18" charset="0"/>
              </a:rPr>
              <a:t>Consequently</a:t>
            </a:r>
            <a:r>
              <a:rPr lang="en-US" sz="2000" dirty="0">
                <a:latin typeface="Times New Roman" panose="02020603050405020304" pitchFamily="18" charset="0"/>
                <a:cs typeface="Times New Roman" panose="02020603050405020304" pitchFamily="18" charset="0"/>
              </a:rPr>
              <a:t>, with this situation and low levels of literacy and skilled labor among the few inhabitants, the Vineland area was virtually unutilized. </a:t>
            </a:r>
          </a:p>
        </p:txBody>
      </p:sp>
      <p:sp>
        <p:nvSpPr>
          <p:cNvPr id="4" name="Rectangle 3"/>
          <p:cNvSpPr/>
          <p:nvPr/>
        </p:nvSpPr>
        <p:spPr>
          <a:xfrm>
            <a:off x="318976" y="3810000"/>
            <a:ext cx="8534400" cy="1938992"/>
          </a:xfrm>
          <a:prstGeom prst="rect">
            <a:avLst/>
          </a:prstGeom>
          <a:solidFill>
            <a:schemeClr val="accent2">
              <a:lumMod val="40000"/>
              <a:lumOff val="60000"/>
            </a:schemeClr>
          </a:solidFill>
        </p:spPr>
        <p:txBody>
          <a:bodyPr wrap="square">
            <a:spAutoFit/>
          </a:bodyPr>
          <a:lstStyle/>
          <a:p>
            <a:r>
              <a:rPr lang="en-US" sz="2000" dirty="0">
                <a:latin typeface="Times New Roman" panose="02020603050405020304" pitchFamily="18" charset="0"/>
                <a:cs typeface="Times New Roman" panose="02020603050405020304" pitchFamily="18" charset="0"/>
              </a:rPr>
              <a:t>With the exceptions of a few trappers and those who make their living from lumber, the Vineland area was a neglected forest, void of any forms of civilization until the early 1860's. 9 Landis described it as being, "a wilderness of a forbidding aspect; no beautiful parks, but oak of second or third growth, pine and brush...the land was level, but with enough roll for drainage (9 feet per mile)...many miles were covered by small streams and swamps that needed to be drained.</a:t>
            </a:r>
          </a:p>
        </p:txBody>
      </p:sp>
    </p:spTree>
    <p:extLst>
      <p:ext uri="{BB962C8B-B14F-4D97-AF65-F5344CB8AC3E}">
        <p14:creationId xmlns:p14="http://schemas.microsoft.com/office/powerpoint/2010/main" val="17490997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ctr"/>
            <a:r>
              <a:rPr lang="en-US" b="1" dirty="0">
                <a:solidFill>
                  <a:schemeClr val="accent1"/>
                </a:solidFill>
                <a:latin typeface="Times New Roman" panose="02020603050405020304" pitchFamily="18" charset="0"/>
                <a:cs typeface="Times New Roman" panose="02020603050405020304" pitchFamily="18" charset="0"/>
              </a:rPr>
              <a:t>The Founding of Vineland</a:t>
            </a:r>
          </a:p>
        </p:txBody>
      </p:sp>
      <p:sp>
        <p:nvSpPr>
          <p:cNvPr id="3" name="Content Placeholder 2"/>
          <p:cNvSpPr>
            <a:spLocks noGrp="1"/>
          </p:cNvSpPr>
          <p:nvPr>
            <p:ph sz="quarter" idx="1"/>
          </p:nvPr>
        </p:nvSpPr>
        <p:spPr>
          <a:xfrm>
            <a:off x="308344" y="1143000"/>
            <a:ext cx="8305800" cy="1905000"/>
          </a:xfrm>
          <a:solidFill>
            <a:srgbClr val="00B0F0"/>
          </a:solidFill>
        </p:spPr>
        <p:txBody>
          <a:bodyPr>
            <a:noAutofit/>
          </a:bodyPr>
          <a:lstStyle/>
          <a:p>
            <a:pPr marL="0" indent="0">
              <a:buNone/>
            </a:pPr>
            <a:r>
              <a:rPr lang="en-US" sz="1900" dirty="0">
                <a:latin typeface="Times New Roman" panose="02020603050405020304" pitchFamily="18" charset="0"/>
                <a:cs typeface="Times New Roman" panose="02020603050405020304" pitchFamily="18" charset="0"/>
              </a:rPr>
              <a:t>The story of the founding of Vineland starts, oddly enough, in Hammonton, New Jersey. In </a:t>
            </a:r>
            <a:r>
              <a:rPr lang="en-US" sz="1900" dirty="0" smtClean="0">
                <a:latin typeface="Times New Roman" panose="02020603050405020304" pitchFamily="18" charset="0"/>
                <a:cs typeface="Times New Roman" panose="02020603050405020304" pitchFamily="18" charset="0"/>
              </a:rPr>
              <a:t>1857, </a:t>
            </a:r>
            <a:r>
              <a:rPr lang="en-US" sz="1900" dirty="0">
                <a:latin typeface="Times New Roman" panose="02020603050405020304" pitchFamily="18" charset="0"/>
                <a:cs typeface="Times New Roman" panose="02020603050405020304" pitchFamily="18" charset="0"/>
              </a:rPr>
              <a:t>a man named </a:t>
            </a:r>
            <a:r>
              <a:rPr lang="en-US" sz="1900" b="1" dirty="0">
                <a:solidFill>
                  <a:srgbClr val="FF0000"/>
                </a:solidFill>
                <a:latin typeface="Times New Roman" panose="02020603050405020304" pitchFamily="18" charset="0"/>
                <a:cs typeface="Times New Roman" panose="02020603050405020304" pitchFamily="18" charset="0"/>
              </a:rPr>
              <a:t>Charles </a:t>
            </a:r>
            <a:r>
              <a:rPr lang="en-US" sz="1900" b="1" dirty="0" smtClean="0">
                <a:solidFill>
                  <a:srgbClr val="FF0000"/>
                </a:solidFill>
                <a:latin typeface="Times New Roman" panose="02020603050405020304" pitchFamily="18" charset="0"/>
                <a:cs typeface="Times New Roman" panose="02020603050405020304" pitchFamily="18" charset="0"/>
              </a:rPr>
              <a:t>K. </a:t>
            </a:r>
            <a:r>
              <a:rPr lang="en-US" sz="1900" b="1" dirty="0">
                <a:solidFill>
                  <a:srgbClr val="FF0000"/>
                </a:solidFill>
                <a:latin typeface="Times New Roman" panose="02020603050405020304" pitchFamily="18" charset="0"/>
                <a:cs typeface="Times New Roman" panose="02020603050405020304" pitchFamily="18" charset="0"/>
              </a:rPr>
              <a:t>Landis </a:t>
            </a:r>
            <a:r>
              <a:rPr lang="en-US" sz="1900" dirty="0">
                <a:latin typeface="Times New Roman" panose="02020603050405020304" pitchFamily="18" charset="0"/>
                <a:cs typeface="Times New Roman" panose="02020603050405020304" pitchFamily="18" charset="0"/>
              </a:rPr>
              <a:t>bought </a:t>
            </a:r>
            <a:r>
              <a:rPr lang="en-US" sz="1900" dirty="0" smtClean="0">
                <a:latin typeface="Times New Roman" panose="02020603050405020304" pitchFamily="18" charset="0"/>
                <a:cs typeface="Times New Roman" panose="02020603050405020304" pitchFamily="18" charset="0"/>
              </a:rPr>
              <a:t>5,000 </a:t>
            </a:r>
            <a:r>
              <a:rPr lang="en-US" sz="1900" dirty="0">
                <a:latin typeface="Times New Roman" panose="02020603050405020304" pitchFamily="18" charset="0"/>
                <a:cs typeface="Times New Roman" panose="02020603050405020304" pitchFamily="18" charset="0"/>
              </a:rPr>
              <a:t>acres of land on the newly opened railway that ran from Camden to Atlantic City. 15 Landis, whose last name was an Anglicized version of </a:t>
            </a:r>
            <a:r>
              <a:rPr lang="en-US" sz="1900" dirty="0" err="1">
                <a:latin typeface="Times New Roman" panose="02020603050405020304" pitchFamily="18" charset="0"/>
                <a:cs typeface="Times New Roman" panose="02020603050405020304" pitchFamily="18" charset="0"/>
              </a:rPr>
              <a:t>Landi</a:t>
            </a:r>
            <a:r>
              <a:rPr lang="en-US" sz="1900" dirty="0">
                <a:latin typeface="Times New Roman" panose="02020603050405020304" pitchFamily="18" charset="0"/>
                <a:cs typeface="Times New Roman" panose="02020603050405020304" pitchFamily="18" charset="0"/>
              </a:rPr>
              <a:t>, was born in Philadelphia on March 16, 1833, son to Michael G. Landis, "who came from the hardy pioneer stock that entered Pennsylvania about the same time as William Penn</a:t>
            </a:r>
            <a:r>
              <a:rPr lang="en-US" sz="1900" dirty="0" smtClean="0">
                <a:latin typeface="Times New Roman" panose="02020603050405020304" pitchFamily="18" charset="0"/>
                <a:cs typeface="Times New Roman" panose="02020603050405020304" pitchFamily="18" charset="0"/>
              </a:rPr>
              <a:t>.</a:t>
            </a:r>
            <a:endParaRPr lang="en-US" sz="1900" dirty="0">
              <a:latin typeface="Times New Roman" panose="02020603050405020304" pitchFamily="18" charset="0"/>
              <a:cs typeface="Times New Roman" panose="02020603050405020304" pitchFamily="18" charset="0"/>
            </a:endParaRPr>
          </a:p>
        </p:txBody>
      </p:sp>
      <p:sp>
        <p:nvSpPr>
          <p:cNvPr id="5" name="Rectangle 4"/>
          <p:cNvSpPr/>
          <p:nvPr/>
        </p:nvSpPr>
        <p:spPr>
          <a:xfrm>
            <a:off x="308344" y="3200400"/>
            <a:ext cx="8229600" cy="2723823"/>
          </a:xfrm>
          <a:prstGeom prst="rect">
            <a:avLst/>
          </a:prstGeom>
          <a:solidFill>
            <a:srgbClr val="FF9900"/>
          </a:solidFill>
        </p:spPr>
        <p:txBody>
          <a:bodyPr wrap="square">
            <a:spAutoFit/>
          </a:bodyPr>
          <a:lstStyle/>
          <a:p>
            <a:r>
              <a:rPr lang="en-US" sz="1900" dirty="0" smtClean="0">
                <a:latin typeface="Times New Roman" panose="02020603050405020304" pitchFamily="18" charset="0"/>
                <a:cs typeface="Times New Roman" panose="02020603050405020304" pitchFamily="18" charset="0"/>
              </a:rPr>
              <a:t>Landis </a:t>
            </a:r>
            <a:r>
              <a:rPr lang="en-US" sz="1900" dirty="0">
                <a:latin typeface="Times New Roman" panose="02020603050405020304" pitchFamily="18" charset="0"/>
                <a:cs typeface="Times New Roman" panose="02020603050405020304" pitchFamily="18" charset="0"/>
              </a:rPr>
              <a:t>planned to build Hammonton as a colony, selling the land only to settlers, not other speculators. Landis encouraged fruit growing, introduced the New England model of education, forbid the sale of liquor, and built roads. Within three years, the colony of Hammonton was a stable town with over 2,000 inhabitants. </a:t>
            </a:r>
            <a:r>
              <a:rPr lang="en-US" sz="1900" dirty="0" smtClean="0">
                <a:latin typeface="Times New Roman" panose="02020603050405020304" pitchFamily="18" charset="0"/>
                <a:cs typeface="Times New Roman" panose="02020603050405020304" pitchFamily="18" charset="0"/>
              </a:rPr>
              <a:t>The </a:t>
            </a:r>
            <a:r>
              <a:rPr lang="en-US" sz="1900" dirty="0">
                <a:latin typeface="Times New Roman" panose="02020603050405020304" pitchFamily="18" charset="0"/>
                <a:cs typeface="Times New Roman" panose="02020603050405020304" pitchFamily="18" charset="0"/>
              </a:rPr>
              <a:t>colony was very prosperous, producing more food than needed and selling large amounts of produce to Philadelphia and New York City.  </a:t>
            </a:r>
            <a:r>
              <a:rPr lang="en-US" sz="1900" dirty="0" smtClean="0">
                <a:latin typeface="Times New Roman" panose="02020603050405020304" pitchFamily="18" charset="0"/>
                <a:cs typeface="Times New Roman" panose="02020603050405020304" pitchFamily="18" charset="0"/>
              </a:rPr>
              <a:t>While </a:t>
            </a:r>
            <a:r>
              <a:rPr lang="en-US" sz="1900" dirty="0">
                <a:latin typeface="Times New Roman" panose="02020603050405020304" pitchFamily="18" charset="0"/>
                <a:cs typeface="Times New Roman" panose="02020603050405020304" pitchFamily="18" charset="0"/>
              </a:rPr>
              <a:t>successful, Hammonton must not have quenched Landis' thirst for colonization. He felt that he needed to try his grand plans for a colony on an even larger scale to accomplish his </a:t>
            </a:r>
            <a:r>
              <a:rPr lang="en-US" sz="1900" dirty="0" smtClean="0">
                <a:latin typeface="Times New Roman" panose="02020603050405020304" pitchFamily="18" charset="0"/>
                <a:cs typeface="Times New Roman" panose="02020603050405020304" pitchFamily="18" charset="0"/>
              </a:rPr>
              <a:t>dream.</a:t>
            </a:r>
            <a:endParaRPr lang="en-US" sz="19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29673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ctr"/>
            <a:r>
              <a:rPr lang="en-US" b="1" dirty="0">
                <a:solidFill>
                  <a:schemeClr val="accent1"/>
                </a:solidFill>
                <a:latin typeface="Times New Roman" panose="02020603050405020304" pitchFamily="18" charset="0"/>
                <a:cs typeface="Times New Roman" panose="02020603050405020304" pitchFamily="18" charset="0"/>
              </a:rPr>
              <a:t>The Founding of Vineland</a:t>
            </a:r>
          </a:p>
        </p:txBody>
      </p:sp>
      <p:sp>
        <p:nvSpPr>
          <p:cNvPr id="3" name="Content Placeholder 2"/>
          <p:cNvSpPr>
            <a:spLocks noGrp="1"/>
          </p:cNvSpPr>
          <p:nvPr>
            <p:ph sz="quarter" idx="1"/>
          </p:nvPr>
        </p:nvSpPr>
        <p:spPr>
          <a:xfrm>
            <a:off x="308344" y="1143000"/>
            <a:ext cx="8454656" cy="1905000"/>
          </a:xfrm>
          <a:solidFill>
            <a:srgbClr val="00B0F0"/>
          </a:solidFill>
        </p:spPr>
        <p:txBody>
          <a:bodyPr>
            <a:noAutofit/>
          </a:bodyPr>
          <a:lstStyle/>
          <a:p>
            <a:pPr marL="0" indent="0">
              <a:buNone/>
            </a:pPr>
            <a:r>
              <a:rPr lang="en-US" sz="1900" dirty="0">
                <a:latin typeface="Times New Roman" panose="02020603050405020304" pitchFamily="18" charset="0"/>
                <a:cs typeface="Times New Roman" panose="02020603050405020304" pitchFamily="18" charset="0"/>
              </a:rPr>
              <a:t>Landis set out, looking for more land to colonize. He visited several places in North Jersey and the Western U.S., examining markets, the climate, and soil. He wished to find land that could accommodate the growing of fruit trees because they would require less capital investment than grains and yield higher profits. </a:t>
            </a:r>
            <a:r>
              <a:rPr lang="en-US" sz="1900" dirty="0" smtClean="0">
                <a:latin typeface="Times New Roman" panose="02020603050405020304" pitchFamily="18" charset="0"/>
                <a:cs typeface="Times New Roman" panose="02020603050405020304" pitchFamily="18" charset="0"/>
              </a:rPr>
              <a:t>He </a:t>
            </a:r>
            <a:r>
              <a:rPr lang="en-US" sz="1900" dirty="0">
                <a:latin typeface="Times New Roman" panose="02020603050405020304" pitchFamily="18" charset="0"/>
                <a:cs typeface="Times New Roman" panose="02020603050405020304" pitchFamily="18" charset="0"/>
              </a:rPr>
              <a:t>again decided to locate his colony in South Jersey because of the fertile soil (sandy and clay loam), temperate climate, long growing season, and close proximity to Philadelphia</a:t>
            </a:r>
            <a:r>
              <a:rPr lang="en-US" sz="1900" dirty="0" smtClean="0">
                <a:latin typeface="Times New Roman" panose="02020603050405020304" pitchFamily="18" charset="0"/>
                <a:cs typeface="Times New Roman" panose="02020603050405020304" pitchFamily="18" charset="0"/>
              </a:rPr>
              <a:t>.</a:t>
            </a:r>
            <a:endParaRPr lang="en-US" sz="1900" dirty="0">
              <a:latin typeface="Times New Roman" panose="02020603050405020304" pitchFamily="18" charset="0"/>
              <a:cs typeface="Times New Roman" panose="02020603050405020304" pitchFamily="18" charset="0"/>
            </a:endParaRPr>
          </a:p>
        </p:txBody>
      </p:sp>
      <p:sp>
        <p:nvSpPr>
          <p:cNvPr id="5" name="Rectangle 4"/>
          <p:cNvSpPr/>
          <p:nvPr/>
        </p:nvSpPr>
        <p:spPr>
          <a:xfrm>
            <a:off x="304800" y="3276600"/>
            <a:ext cx="8458200" cy="3016210"/>
          </a:xfrm>
          <a:prstGeom prst="rect">
            <a:avLst/>
          </a:prstGeom>
          <a:solidFill>
            <a:srgbClr val="FF9900"/>
          </a:solidFill>
        </p:spPr>
        <p:txBody>
          <a:bodyPr wrap="square">
            <a:spAutoFit/>
          </a:bodyPr>
          <a:lstStyle/>
          <a:p>
            <a:r>
              <a:rPr lang="en-US" sz="1900" dirty="0" smtClean="0">
                <a:latin typeface="Times New Roman" panose="02020603050405020304" pitchFamily="18" charset="0"/>
                <a:cs typeface="Times New Roman" panose="02020603050405020304" pitchFamily="18" charset="0"/>
              </a:rPr>
              <a:t>Landis </a:t>
            </a:r>
            <a:r>
              <a:rPr lang="en-US" sz="1900" dirty="0">
                <a:latin typeface="Times New Roman" panose="02020603050405020304" pitchFamily="18" charset="0"/>
                <a:cs typeface="Times New Roman" panose="02020603050405020304" pitchFamily="18" charset="0"/>
              </a:rPr>
              <a:t>learned of a new railroad that was built from Glassboro to Millville. Landis also learned that the railroad's main promoter and developer, </a:t>
            </a:r>
            <a:r>
              <a:rPr lang="en-US" sz="1900" b="1" dirty="0">
                <a:solidFill>
                  <a:srgbClr val="FF0000"/>
                </a:solidFill>
                <a:latin typeface="Times New Roman" panose="02020603050405020304" pitchFamily="18" charset="0"/>
                <a:cs typeface="Times New Roman" panose="02020603050405020304" pitchFamily="18" charset="0"/>
              </a:rPr>
              <a:t>Richard D. </a:t>
            </a:r>
            <a:r>
              <a:rPr lang="en-US" sz="1900" b="1" dirty="0" smtClean="0">
                <a:solidFill>
                  <a:srgbClr val="FF0000"/>
                </a:solidFill>
                <a:latin typeface="Times New Roman" panose="02020603050405020304" pitchFamily="18" charset="0"/>
                <a:cs typeface="Times New Roman" panose="02020603050405020304" pitchFamily="18" charset="0"/>
              </a:rPr>
              <a:t>Wood</a:t>
            </a:r>
            <a:r>
              <a:rPr lang="en-US" sz="1900" dirty="0" smtClean="0">
                <a:latin typeface="Times New Roman" panose="02020603050405020304" pitchFamily="18" charset="0"/>
                <a:cs typeface="Times New Roman" panose="02020603050405020304" pitchFamily="18" charset="0"/>
              </a:rPr>
              <a:t>. </a:t>
            </a:r>
            <a:r>
              <a:rPr lang="en-US" sz="1900" dirty="0" smtClean="0">
                <a:latin typeface="Times New Roman" panose="02020603050405020304" pitchFamily="18" charset="0"/>
                <a:cs typeface="Times New Roman" panose="02020603050405020304" pitchFamily="18" charset="0"/>
              </a:rPr>
              <a:t>Mr. Wood was a </a:t>
            </a:r>
            <a:r>
              <a:rPr lang="en-US" sz="1900" dirty="0">
                <a:latin typeface="Times New Roman" panose="02020603050405020304" pitchFamily="18" charset="0"/>
                <a:cs typeface="Times New Roman" panose="02020603050405020304" pitchFamily="18" charset="0"/>
              </a:rPr>
              <a:t>wealthy Philadelphia </a:t>
            </a:r>
            <a:r>
              <a:rPr lang="en-US" sz="1900" dirty="0" smtClean="0">
                <a:latin typeface="Times New Roman" panose="02020603050405020304" pitchFamily="18" charset="0"/>
                <a:cs typeface="Times New Roman" panose="02020603050405020304" pitchFamily="18" charset="0"/>
              </a:rPr>
              <a:t>Quaker who </a:t>
            </a:r>
            <a:r>
              <a:rPr lang="en-US" sz="1900" dirty="0">
                <a:latin typeface="Times New Roman" panose="02020603050405020304" pitchFamily="18" charset="0"/>
                <a:cs typeface="Times New Roman" panose="02020603050405020304" pitchFamily="18" charset="0"/>
              </a:rPr>
              <a:t>owned between 18,000 - 20,000 acres of land along this railway. </a:t>
            </a:r>
            <a:r>
              <a:rPr lang="en-US" sz="1900" dirty="0" smtClean="0">
                <a:latin typeface="Times New Roman" panose="02020603050405020304" pitchFamily="18" charset="0"/>
                <a:cs typeface="Times New Roman" panose="02020603050405020304" pitchFamily="18" charset="0"/>
              </a:rPr>
              <a:t>In </a:t>
            </a:r>
            <a:r>
              <a:rPr lang="en-US" sz="1900" dirty="0">
                <a:latin typeface="Times New Roman" panose="02020603050405020304" pitchFamily="18" charset="0"/>
                <a:cs typeface="Times New Roman" panose="02020603050405020304" pitchFamily="18" charset="0"/>
              </a:rPr>
              <a:t>July of 1861, Landis met Wood in Philadelphia and told him of his colonization plan. Wood was interested, so they agreed to travel by train to Millville to see the land and negotiate on a price. </a:t>
            </a:r>
            <a:r>
              <a:rPr lang="en-US" sz="1900" dirty="0" smtClean="0">
                <a:latin typeface="Times New Roman" panose="02020603050405020304" pitchFamily="18" charset="0"/>
                <a:cs typeface="Times New Roman" panose="02020603050405020304" pitchFamily="18" charset="0"/>
              </a:rPr>
              <a:t>Wood </a:t>
            </a:r>
            <a:r>
              <a:rPr lang="en-US" sz="1900" dirty="0">
                <a:latin typeface="Times New Roman" panose="02020603050405020304" pitchFamily="18" charset="0"/>
                <a:cs typeface="Times New Roman" panose="02020603050405020304" pitchFamily="18" charset="0"/>
              </a:rPr>
              <a:t>settled on selling approximately 15,000 acres of the land to Landis at $7.00 per acre, without interest, for 3 1/2 years. Landis would pay Wood a percentage on each land sale until he had paid off his debt to Wood. Wood would also retain the timber rights to the land until it was bought by a third party.</a:t>
            </a:r>
          </a:p>
        </p:txBody>
      </p:sp>
    </p:spTree>
    <p:extLst>
      <p:ext uri="{BB962C8B-B14F-4D97-AF65-F5344CB8AC3E}">
        <p14:creationId xmlns:p14="http://schemas.microsoft.com/office/powerpoint/2010/main" val="21926464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ctr"/>
            <a:r>
              <a:rPr lang="en-US" b="1" dirty="0">
                <a:solidFill>
                  <a:schemeClr val="accent1"/>
                </a:solidFill>
                <a:latin typeface="Times New Roman" panose="02020603050405020304" pitchFamily="18" charset="0"/>
                <a:cs typeface="Times New Roman" panose="02020603050405020304" pitchFamily="18" charset="0"/>
              </a:rPr>
              <a:t>The Founding of Vineland</a:t>
            </a:r>
          </a:p>
        </p:txBody>
      </p:sp>
      <p:sp>
        <p:nvSpPr>
          <p:cNvPr id="3" name="Content Placeholder 2"/>
          <p:cNvSpPr>
            <a:spLocks noGrp="1"/>
          </p:cNvSpPr>
          <p:nvPr>
            <p:ph sz="quarter" idx="1"/>
          </p:nvPr>
        </p:nvSpPr>
        <p:spPr>
          <a:xfrm>
            <a:off x="308344" y="1143000"/>
            <a:ext cx="8454656" cy="762000"/>
          </a:xfrm>
          <a:solidFill>
            <a:srgbClr val="00B0F0"/>
          </a:solidFill>
        </p:spPr>
        <p:txBody>
          <a:bodyPr>
            <a:noAutofit/>
          </a:bodyPr>
          <a:lstStyle/>
          <a:p>
            <a:pPr marL="0" indent="0">
              <a:buNone/>
            </a:pPr>
            <a:r>
              <a:rPr lang="en-US" sz="2000" dirty="0" smtClean="0">
                <a:latin typeface="Times New Roman" panose="02020603050405020304" pitchFamily="18" charset="0"/>
                <a:cs typeface="Times New Roman" panose="02020603050405020304" pitchFamily="18" charset="0"/>
              </a:rPr>
              <a:t>On August </a:t>
            </a:r>
            <a:r>
              <a:rPr lang="en-US" sz="2000" dirty="0">
                <a:latin typeface="Times New Roman" panose="02020603050405020304" pitchFamily="18" charset="0"/>
                <a:cs typeface="Times New Roman" panose="02020603050405020304" pitchFamily="18" charset="0"/>
              </a:rPr>
              <a:t>8, 1861, Vineland was launched. Landis had several </a:t>
            </a:r>
            <a:r>
              <a:rPr lang="en-US" sz="2000" dirty="0" smtClean="0">
                <a:latin typeface="Times New Roman" panose="02020603050405020304" pitchFamily="18" charset="0"/>
                <a:cs typeface="Times New Roman" panose="02020603050405020304" pitchFamily="18" charset="0"/>
              </a:rPr>
              <a:t>conditions </a:t>
            </a:r>
            <a:r>
              <a:rPr lang="en-US" sz="2000" dirty="0">
                <a:latin typeface="Times New Roman" panose="02020603050405020304" pitchFamily="18" charset="0"/>
                <a:cs typeface="Times New Roman" panose="02020603050405020304" pitchFamily="18" charset="0"/>
              </a:rPr>
              <a:t>that would govern the sale of his land and the building of the </a:t>
            </a:r>
            <a:r>
              <a:rPr lang="en-US" sz="2000" dirty="0" smtClean="0">
                <a:latin typeface="Times New Roman" panose="02020603050405020304" pitchFamily="18" charset="0"/>
                <a:cs typeface="Times New Roman" panose="02020603050405020304" pitchFamily="18" charset="0"/>
              </a:rPr>
              <a:t>colony such as: </a:t>
            </a:r>
            <a:endParaRPr lang="en-US" sz="2000" dirty="0">
              <a:latin typeface="Times New Roman" panose="02020603050405020304" pitchFamily="18" charset="0"/>
              <a:cs typeface="Times New Roman" panose="02020603050405020304" pitchFamily="18" charset="0"/>
            </a:endParaRPr>
          </a:p>
        </p:txBody>
      </p:sp>
      <p:sp>
        <p:nvSpPr>
          <p:cNvPr id="5" name="Rectangle 4"/>
          <p:cNvSpPr/>
          <p:nvPr/>
        </p:nvSpPr>
        <p:spPr>
          <a:xfrm>
            <a:off x="304800" y="2209800"/>
            <a:ext cx="8458200" cy="2862322"/>
          </a:xfrm>
          <a:prstGeom prst="rect">
            <a:avLst/>
          </a:prstGeom>
          <a:solidFill>
            <a:srgbClr val="FF9900"/>
          </a:solidFill>
        </p:spPr>
        <p:txBody>
          <a:bodyPr wrap="square">
            <a:spAutoFit/>
          </a:bodyPr>
          <a:lstStyle/>
          <a:p>
            <a:r>
              <a:rPr lang="en-US" sz="2000" dirty="0">
                <a:latin typeface="Times New Roman" panose="02020603050405020304" pitchFamily="18" charset="0"/>
                <a:cs typeface="Times New Roman" panose="02020603050405020304" pitchFamily="18" charset="0"/>
              </a:rPr>
              <a:t>1. A house had to be erected on all land sold within one year. </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2. At least 2 1/2 acres of land had to be cleared and cultivated each year. </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3. Houses would have to be placed at least 75 feet from the road on the outskirts of town, 20 feet within the </a:t>
            </a:r>
            <a:r>
              <a:rPr lang="en-US" sz="2000" dirty="0" smtClean="0">
                <a:latin typeface="Times New Roman" panose="02020603050405020304" pitchFamily="18" charset="0"/>
                <a:cs typeface="Times New Roman" panose="02020603050405020304" pitchFamily="18" charset="0"/>
              </a:rPr>
              <a:t>town</a:t>
            </a:r>
          </a:p>
          <a:p>
            <a:endParaRPr lang="en-US" sz="2000" dirty="0">
              <a:latin typeface="Times New Roman" panose="02020603050405020304" pitchFamily="18" charset="0"/>
              <a:cs typeface="Times New Roman" panose="02020603050405020304" pitchFamily="18" charset="0"/>
            </a:endParaRPr>
          </a:p>
          <a:p>
            <a:r>
              <a:rPr lang="en-US" sz="2000" dirty="0" smtClean="0">
                <a:latin typeface="Times New Roman" panose="02020603050405020304" pitchFamily="18" charset="0"/>
                <a:cs typeface="Times New Roman" panose="02020603050405020304" pitchFamily="18" charset="0"/>
              </a:rPr>
              <a:t>4.  Shade tress had to be planted so </a:t>
            </a:r>
            <a:r>
              <a:rPr lang="en-US" sz="2000" dirty="0">
                <a:latin typeface="Times New Roman" panose="02020603050405020304" pitchFamily="18" charset="0"/>
                <a:cs typeface="Times New Roman" panose="02020603050405020304" pitchFamily="18" charset="0"/>
              </a:rPr>
              <a:t>that they would </a:t>
            </a:r>
            <a:r>
              <a:rPr lang="en-US" sz="2000" dirty="0" smtClean="0">
                <a:latin typeface="Times New Roman" panose="02020603050405020304" pitchFamily="18" charset="0"/>
                <a:cs typeface="Times New Roman" panose="02020603050405020304" pitchFamily="18" charset="0"/>
              </a:rPr>
              <a:t>draw </a:t>
            </a:r>
            <a:r>
              <a:rPr lang="en-US" sz="2000" dirty="0">
                <a:latin typeface="Times New Roman" panose="02020603050405020304" pitchFamily="18" charset="0"/>
                <a:cs typeface="Times New Roman" panose="02020603050405020304" pitchFamily="18" charset="0"/>
              </a:rPr>
              <a:t>birds that would help control the insect population of his </a:t>
            </a:r>
            <a:r>
              <a:rPr lang="en-US" sz="2000" dirty="0" smtClean="0">
                <a:latin typeface="Times New Roman" panose="02020603050405020304" pitchFamily="18" charset="0"/>
                <a:cs typeface="Times New Roman" panose="02020603050405020304" pitchFamily="18" charset="0"/>
              </a:rPr>
              <a:t>colony</a:t>
            </a:r>
            <a:r>
              <a:rPr lang="en-US" sz="20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4694268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ctr"/>
            <a:r>
              <a:rPr lang="en-US" b="1" dirty="0">
                <a:solidFill>
                  <a:schemeClr val="accent1"/>
                </a:solidFill>
                <a:latin typeface="Times New Roman" panose="02020603050405020304" pitchFamily="18" charset="0"/>
                <a:cs typeface="Times New Roman" panose="02020603050405020304" pitchFamily="18" charset="0"/>
              </a:rPr>
              <a:t>The Founding of Vineland</a:t>
            </a:r>
          </a:p>
        </p:txBody>
      </p:sp>
      <p:sp>
        <p:nvSpPr>
          <p:cNvPr id="3" name="Content Placeholder 2"/>
          <p:cNvSpPr>
            <a:spLocks noGrp="1"/>
          </p:cNvSpPr>
          <p:nvPr>
            <p:ph sz="quarter" idx="1"/>
          </p:nvPr>
        </p:nvSpPr>
        <p:spPr>
          <a:xfrm>
            <a:off x="308344" y="1143000"/>
            <a:ext cx="8454656" cy="2209800"/>
          </a:xfrm>
          <a:solidFill>
            <a:srgbClr val="00B0F0"/>
          </a:solidFill>
        </p:spPr>
        <p:txBody>
          <a:bodyPr>
            <a:noAutofit/>
          </a:bodyPr>
          <a:lstStyle/>
          <a:p>
            <a:pPr marL="0" indent="0">
              <a:buNone/>
            </a:pPr>
            <a:r>
              <a:rPr lang="en-US" sz="1900" dirty="0">
                <a:latin typeface="Times New Roman" panose="02020603050405020304" pitchFamily="18" charset="0"/>
                <a:cs typeface="Times New Roman" panose="02020603050405020304" pitchFamily="18" charset="0"/>
              </a:rPr>
              <a:t>Gradually, Landis sold many land blocks to settlers, most of who came from New </a:t>
            </a:r>
            <a:r>
              <a:rPr lang="en-US" sz="1900" dirty="0" smtClean="0">
                <a:latin typeface="Times New Roman" panose="02020603050405020304" pitchFamily="18" charset="0"/>
                <a:cs typeface="Times New Roman" panose="02020603050405020304" pitchFamily="18" charset="0"/>
              </a:rPr>
              <a:t>England. By </a:t>
            </a:r>
            <a:r>
              <a:rPr lang="en-US" sz="1900" dirty="0">
                <a:latin typeface="Times New Roman" panose="02020603050405020304" pitchFamily="18" charset="0"/>
                <a:cs typeface="Times New Roman" panose="02020603050405020304" pitchFamily="18" charset="0"/>
              </a:rPr>
              <a:t>1864 the town had remarkably grown to roughly 650 houses and 4,000 inhabitants. </a:t>
            </a:r>
            <a:r>
              <a:rPr lang="en-US" sz="1900" dirty="0" smtClean="0">
                <a:latin typeface="Times New Roman" panose="02020603050405020304" pitchFamily="18" charset="0"/>
                <a:cs typeface="Times New Roman" panose="02020603050405020304" pitchFamily="18" charset="0"/>
              </a:rPr>
              <a:t>In addition, 1864 </a:t>
            </a:r>
            <a:r>
              <a:rPr lang="en-US" sz="1900" dirty="0">
                <a:latin typeface="Times New Roman" panose="02020603050405020304" pitchFamily="18" charset="0"/>
                <a:cs typeface="Times New Roman" panose="02020603050405020304" pitchFamily="18" charset="0"/>
              </a:rPr>
              <a:t>proved to be an important year in the history of Vineland. First, the town experienced unprecedented growth. Second, a horrible drought destroyed the year's crops, except for a record crop of turnips. Lastly, the town </a:t>
            </a:r>
            <a:r>
              <a:rPr lang="en-US" sz="1900" dirty="0" smtClean="0">
                <a:latin typeface="Times New Roman" panose="02020603050405020304" pitchFamily="18" charset="0"/>
                <a:cs typeface="Times New Roman" panose="02020603050405020304" pitchFamily="18" charset="0"/>
              </a:rPr>
              <a:t>decided to </a:t>
            </a:r>
            <a:r>
              <a:rPr lang="en-US" sz="1900" dirty="0">
                <a:latin typeface="Times New Roman" panose="02020603050405020304" pitchFamily="18" charset="0"/>
                <a:cs typeface="Times New Roman" panose="02020603050405020304" pitchFamily="18" charset="0"/>
              </a:rPr>
              <a:t>buy exemptions for the 93 men who had been drafted into the Union army. Because of this, many former soldiers and draft dodgers came to Vineland. </a:t>
            </a:r>
          </a:p>
        </p:txBody>
      </p:sp>
      <p:sp>
        <p:nvSpPr>
          <p:cNvPr id="5" name="Rectangle 4"/>
          <p:cNvSpPr/>
          <p:nvPr/>
        </p:nvSpPr>
        <p:spPr>
          <a:xfrm>
            <a:off x="304800" y="3505200"/>
            <a:ext cx="8458200" cy="1554272"/>
          </a:xfrm>
          <a:prstGeom prst="rect">
            <a:avLst/>
          </a:prstGeom>
          <a:solidFill>
            <a:schemeClr val="bg1"/>
          </a:solidFill>
        </p:spPr>
        <p:txBody>
          <a:bodyPr wrap="square">
            <a:spAutoFit/>
          </a:bodyPr>
          <a:lstStyle/>
          <a:p>
            <a:r>
              <a:rPr lang="en-US" sz="1900" dirty="0">
                <a:latin typeface="Times New Roman" panose="02020603050405020304" pitchFamily="18" charset="0"/>
                <a:cs typeface="Times New Roman" panose="02020603050405020304" pitchFamily="18" charset="0"/>
              </a:rPr>
              <a:t>Landis was overjoyed at the prosperity of his colony, but was dismayed at the fact that most of the new settlers were not farmers and were moving into the center of town. He stopped advertising the in-town lots and only advertised the farm lands surrounding the center of town, as Landis wanted to draw more experienced farmers to the area. </a:t>
            </a:r>
          </a:p>
        </p:txBody>
      </p:sp>
      <p:sp>
        <p:nvSpPr>
          <p:cNvPr id="4" name="Rectangle 3"/>
          <p:cNvSpPr/>
          <p:nvPr/>
        </p:nvSpPr>
        <p:spPr>
          <a:xfrm>
            <a:off x="303028" y="5082655"/>
            <a:ext cx="8458200" cy="1261884"/>
          </a:xfrm>
          <a:prstGeom prst="rect">
            <a:avLst/>
          </a:prstGeom>
          <a:solidFill>
            <a:srgbClr val="FF9900"/>
          </a:solidFill>
        </p:spPr>
        <p:txBody>
          <a:bodyPr wrap="square">
            <a:spAutoFit/>
          </a:bodyPr>
          <a:lstStyle/>
          <a:p>
            <a:r>
              <a:rPr lang="en-US" sz="1900" dirty="0">
                <a:latin typeface="Times New Roman" panose="02020603050405020304" pitchFamily="18" charset="0"/>
                <a:cs typeface="Times New Roman" panose="02020603050405020304" pitchFamily="18" charset="0"/>
              </a:rPr>
              <a:t>The farmers who were here at the time were all from New England and New York. Their farms were very successful, as it was reported in 1865 that one day's labor on Vineland's soil would accomplish twice as much as the same labor on their previous New England or New York farms.</a:t>
            </a:r>
          </a:p>
        </p:txBody>
      </p:sp>
    </p:spTree>
    <p:extLst>
      <p:ext uri="{BB962C8B-B14F-4D97-AF65-F5344CB8AC3E}">
        <p14:creationId xmlns:p14="http://schemas.microsoft.com/office/powerpoint/2010/main" val="384942607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385</TotalTime>
  <Words>5186</Words>
  <Application>Microsoft Office PowerPoint</Application>
  <PresentationFormat>On-screen Show (4:3)</PresentationFormat>
  <Paragraphs>167</Paragraphs>
  <Slides>37</Slides>
  <Notes>0</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Equity</vt:lpstr>
      <vt:lpstr>Archives Alive!   Unit III: The History Vineland</vt:lpstr>
      <vt:lpstr>Objectives</vt:lpstr>
      <vt:lpstr>Word Wall</vt:lpstr>
      <vt:lpstr>Origins</vt:lpstr>
      <vt:lpstr>Origins</vt:lpstr>
      <vt:lpstr>The Founding of Vineland</vt:lpstr>
      <vt:lpstr>The Founding of Vineland</vt:lpstr>
      <vt:lpstr>The Founding of Vineland</vt:lpstr>
      <vt:lpstr>The Founding of Vineland</vt:lpstr>
      <vt:lpstr>Reflection #1</vt:lpstr>
      <vt:lpstr>The Murder Trial of Charles K. Landis</vt:lpstr>
      <vt:lpstr>Vineland as an Agricultural Center</vt:lpstr>
      <vt:lpstr>Thomas Bramwell Welch </vt:lpstr>
      <vt:lpstr>Vineland as an Agricultural Center</vt:lpstr>
      <vt:lpstr>Vineland Then &amp; Now</vt:lpstr>
      <vt:lpstr>Vineland Then &amp; Now</vt:lpstr>
      <vt:lpstr>Vineland Then &amp; Now</vt:lpstr>
      <vt:lpstr>Vineland Then &amp; Now</vt:lpstr>
      <vt:lpstr>Vineland Then &amp; Now</vt:lpstr>
      <vt:lpstr>Vineland Then &amp; Now</vt:lpstr>
      <vt:lpstr>Vineland’s Railroad System</vt:lpstr>
      <vt:lpstr>Vineland’s Railroad System</vt:lpstr>
      <vt:lpstr>Landis Avenue Through The Years</vt:lpstr>
      <vt:lpstr>Landis Avenue Through The Years</vt:lpstr>
      <vt:lpstr>Siloam Cemetery: The “beautiful city of the dead”</vt:lpstr>
      <vt:lpstr>Siloam Cemetery: The “Beautiful City of the Dead”</vt:lpstr>
      <vt:lpstr>Founders Day</vt:lpstr>
      <vt:lpstr>The Poultry and Egg Festival of Vineland: The Worlds Largest Frying Pan</vt:lpstr>
      <vt:lpstr>The History Gittone Stadium</vt:lpstr>
      <vt:lpstr>The History Gittone Stadium</vt:lpstr>
      <vt:lpstr>The History Gittone Stadium</vt:lpstr>
      <vt:lpstr>Reflection #2</vt:lpstr>
      <vt:lpstr>The Palace of Depression</vt:lpstr>
      <vt:lpstr>The Palace of Depression</vt:lpstr>
      <vt:lpstr>The Landis Theatre</vt:lpstr>
      <vt:lpstr>Vineland Municipal Electric Plant</vt:lpstr>
      <vt:lpstr>Reflection #3</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Archives Alive  Unit III: The History of Vineland</dc:title>
  <dc:creator>DDiCostanzo</dc:creator>
  <cp:lastModifiedBy>DDiCostanzo</cp:lastModifiedBy>
  <cp:revision>42</cp:revision>
  <dcterms:created xsi:type="dcterms:W3CDTF">2018-02-20T18:38:23Z</dcterms:created>
  <dcterms:modified xsi:type="dcterms:W3CDTF">2018-02-28T17:58:49Z</dcterms:modified>
</cp:coreProperties>
</file>